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Lst>
  <p:sldSz cy="20574000" cx="36576000"/>
  <p:notesSz cx="6858000" cy="9144000"/>
  <p:embeddedFontLst>
    <p:embeddedFont>
      <p:font typeface="NVIDIA Sans"/>
      <p:regular r:id="rId193"/>
      <p:bold r:id="rId194"/>
      <p:italic r:id="rId195"/>
      <p:boldItalic r:id="rId196"/>
    </p:embeddedFont>
    <p:embeddedFont>
      <p:font typeface="NVIDIA Sans Medium"/>
      <p:regular r:id="rId197"/>
      <p:bold r:id="rId198"/>
      <p:italic r:id="rId199"/>
      <p:boldItalic r:id="rId200"/>
    </p:embeddedFont>
    <p:embeddedFont>
      <p:font typeface="Roboto"/>
      <p:regular r:id="rId201"/>
      <p:bold r:id="rId202"/>
      <p:italic r:id="rId203"/>
      <p:boldItalic r:id="rId204"/>
    </p:embeddedFont>
    <p:embeddedFont>
      <p:font typeface="Roboto Mono"/>
      <p:regular r:id="rId205"/>
      <p:bold r:id="rId206"/>
      <p:italic r:id="rId207"/>
      <p:boldItalic r:id="rId208"/>
    </p:embeddedFont>
    <p:embeddedFont>
      <p:font typeface="NVIDIA Sans Light"/>
      <p:regular r:id="rId209"/>
      <p:bold r:id="rId210"/>
      <p:italic r:id="rId211"/>
      <p:boldItalic r:id="rId2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font" Target="fonts/NVIDIASans-bold.fntdata"/><Relationship Id="rId43" Type="http://schemas.openxmlformats.org/officeDocument/2006/relationships/slide" Target="slides/slide39.xml"/><Relationship Id="rId193" Type="http://schemas.openxmlformats.org/officeDocument/2006/relationships/font" Target="fonts/NVIDIASans-regular.fntdata"/><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font" Target="fonts/NVIDIASansMedium-bold.fntdata"/><Relationship Id="rId14" Type="http://schemas.openxmlformats.org/officeDocument/2006/relationships/slide" Target="slides/slide10.xml"/><Relationship Id="rId197" Type="http://schemas.openxmlformats.org/officeDocument/2006/relationships/font" Target="fonts/NVIDIASansMedium-regular.fntdata"/><Relationship Id="rId17" Type="http://schemas.openxmlformats.org/officeDocument/2006/relationships/slide" Target="slides/slide13.xml"/><Relationship Id="rId196" Type="http://schemas.openxmlformats.org/officeDocument/2006/relationships/font" Target="fonts/NVIDIASans-boldItalic.fntdata"/><Relationship Id="rId16" Type="http://schemas.openxmlformats.org/officeDocument/2006/relationships/slide" Target="slides/slide12.xml"/><Relationship Id="rId195" Type="http://schemas.openxmlformats.org/officeDocument/2006/relationships/font" Target="fonts/NVIDIASans-italic.fntdata"/><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font" Target="fonts/NVIDIASansMedium-italic.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212" Type="http://schemas.openxmlformats.org/officeDocument/2006/relationships/font" Target="fonts/NVIDIASansLight-boldItalic.fntdata"/><Relationship Id="rId211" Type="http://schemas.openxmlformats.org/officeDocument/2006/relationships/font" Target="fonts/NVIDIASansLight-italic.fntdata"/><Relationship Id="rId210" Type="http://schemas.openxmlformats.org/officeDocument/2006/relationships/font" Target="fonts/NVIDIASansLight-bold.fntdata"/><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206" Type="http://schemas.openxmlformats.org/officeDocument/2006/relationships/font" Target="fonts/RobotoMono-bold.fntdata"/><Relationship Id="rId205" Type="http://schemas.openxmlformats.org/officeDocument/2006/relationships/font" Target="fonts/RobotoMono-regular.fntdata"/><Relationship Id="rId204" Type="http://schemas.openxmlformats.org/officeDocument/2006/relationships/font" Target="fonts/Roboto-boldItalic.fntdata"/><Relationship Id="rId203" Type="http://schemas.openxmlformats.org/officeDocument/2006/relationships/font" Target="fonts/Roboto-italic.fntdata"/><Relationship Id="rId209" Type="http://schemas.openxmlformats.org/officeDocument/2006/relationships/font" Target="fonts/NVIDIASansLight-regular.fntdata"/><Relationship Id="rId208" Type="http://schemas.openxmlformats.org/officeDocument/2006/relationships/font" Target="fonts/RobotoMono-boldItalic.fntdata"/><Relationship Id="rId207" Type="http://schemas.openxmlformats.org/officeDocument/2006/relationships/font" Target="fonts/RobotoMono-italic.fntdata"/><Relationship Id="rId202" Type="http://schemas.openxmlformats.org/officeDocument/2006/relationships/font" Target="fonts/Roboto-bold.fntdata"/><Relationship Id="rId201" Type="http://schemas.openxmlformats.org/officeDocument/2006/relationships/font" Target="fonts/Roboto-regular.fntdata"/><Relationship Id="rId200" Type="http://schemas.openxmlformats.org/officeDocument/2006/relationships/font" Target="fonts/NVIDIASans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1pPr>
            <a:lvl2pPr lvl="1"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2pPr>
            <a:lvl3pPr lvl="2"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3pPr>
            <a:lvl4pPr lvl="3"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4pPr>
            <a:lvl5pPr lvl="4"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5pPr>
            <a:lvl6pPr lvl="5"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6pPr>
            <a:lvl7pPr lvl="6"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7pPr>
            <a:lvl8pPr lvl="7"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8pPr>
            <a:lvl9pPr lvl="8"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9pPr>
          </a:lstStyle>
          <a:p/>
        </p:txBody>
      </p:sp>
      <p:sp>
        <p:nvSpPr>
          <p:cNvPr id="4" name="Google Shape;4;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1pPr>
            <a:lvl2pPr indent="-228600" lvl="1" marL="9144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2pPr>
            <a:lvl3pPr indent="-228600" lvl="2" marL="13716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3pPr>
            <a:lvl4pPr indent="-228600" lvl="3" marL="18288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4pPr>
            <a:lvl5pPr indent="-228600" lvl="4" marL="22860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5pPr>
            <a:lvl6pPr indent="-228600" lvl="5" marL="27432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6pPr>
            <a:lvl7pPr indent="-228600" lvl="6" marL="32004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7pPr>
            <a:lvl8pPr indent="-228600" lvl="7" marL="36576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8pPr>
            <a:lvl9pPr indent="-228600" lvl="8" marL="41148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9pPr>
          </a:lstStyle>
          <a:p/>
        </p:txBody>
      </p:sp>
      <p:sp>
        <p:nvSpPr>
          <p:cNvPr id="6" name="Google Shape;6;n"/>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NVIDIA Sans"/>
                <a:ea typeface="NVIDIA Sans"/>
                <a:cs typeface="NVIDIA Sans"/>
                <a:sym typeface="NVIDIA Sans"/>
              </a:rPr>
              <a:t>‹#›</a:t>
            </a:fld>
            <a:endParaRPr b="0" i="0" sz="1200" u="none" cap="none" strike="noStrike">
              <a:solidFill>
                <a:schemeClr val="dk1"/>
              </a:solidFill>
              <a:latin typeface="NVIDIA Sans"/>
              <a:ea typeface="NVIDIA Sans"/>
              <a:cs typeface="NVIDIA Sans"/>
              <a:sym typeface="NVIDIA Sans"/>
            </a:endParaRPr>
          </a:p>
        </p:txBody>
      </p:sp>
      <p:pic>
        <p:nvPicPr>
          <p:cNvPr id="7" name="Google Shape;7;n"/>
          <p:cNvPicPr preferRelativeResize="0"/>
          <p:nvPr/>
        </p:nvPicPr>
        <p:blipFill rotWithShape="1">
          <a:blip r:embed="rId2">
            <a:alphaModFix/>
          </a:blip>
          <a:srcRect b="0" l="0" r="0" t="0"/>
          <a:stretch/>
        </p:blipFill>
        <p:spPr>
          <a:xfrm>
            <a:off x="5777346" y="8736014"/>
            <a:ext cx="963023" cy="331788"/>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e22a6ec4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2ce22a6ec4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US"/>
              <a:t>REMIND STUDENTS TO START UP THEIR COURSE ENVIRONMENT!</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LLMs: Large Language Models which take in, produce, or otherwise reason with  text. We’ll learn to make more complex systems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US">
                <a:latin typeface="Roboto"/>
                <a:ea typeface="Roboto"/>
                <a:cs typeface="Roboto"/>
                <a:sym typeface="Roboto"/>
              </a:rPr>
              <a:t>Course Topics: </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Built from the ground up using foundation models which can be deployed on your own compute.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a:t>
            </a:r>
            <a:endParaRPr>
              <a:latin typeface="Roboto"/>
              <a:ea typeface="Roboto"/>
              <a:cs typeface="Roboto"/>
              <a:sym typeface="Roboto"/>
            </a:endParaRPr>
          </a:p>
        </p:txBody>
      </p:sp>
      <p:sp>
        <p:nvSpPr>
          <p:cNvPr id="384" name="Google Shape;384;g2ce22a6ec48_1_0: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e22a6ec48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We’ll learn to build these pipelines from the ground up using foundation models which can be deployed on your own compute and at scale.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US">
                <a:latin typeface="Roboto"/>
                <a:ea typeface="Roboto"/>
                <a:cs typeface="Roboto"/>
                <a:sym typeface="Roboto"/>
              </a:rPr>
              <a:t>Leveraging current best practices from open-source frameworks like LangChain, </a:t>
            </a:r>
            <a:r>
              <a:rPr lang="en-US">
                <a:latin typeface="Roboto"/>
                <a:ea typeface="Roboto"/>
                <a:cs typeface="Roboto"/>
                <a:sym typeface="Roboto"/>
              </a:rPr>
              <a:t>as well as enterprise-grade microservice options like NVIDIA NIMs.</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82" name="Google Shape;482;g2ce22a6ec48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2ce22a6ec48_1_1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2ce22a6ec48_1_18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lang="en-US"/>
              <a:t>Allow any modifications to the running state, </a:t>
            </a:r>
            <a:r>
              <a:rPr b="1" lang="en-US"/>
              <a:t>but assert that the modification happens in a RunnableAssign.</a:t>
            </a:r>
            <a:endParaRPr b="1"/>
          </a:p>
          <a:p>
            <a:pPr indent="-317500" lvl="1" marL="914400" rtl="0" algn="l">
              <a:spcBef>
                <a:spcPts val="0"/>
              </a:spcBef>
              <a:spcAft>
                <a:spcPts val="0"/>
              </a:spcAft>
              <a:buSzPts val="1400"/>
              <a:buAutoNum type="alphaLcPeriod"/>
            </a:pPr>
            <a:r>
              <a:rPr b="1" lang="en-US"/>
              <a:t>As an example, if you invoke an LLM Chain to generate a value, make sure the other values of the running state stick around.</a:t>
            </a:r>
            <a:endParaRPr b="1"/>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91" name="Google Shape;2391;g2ce22a6ec48_1_186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2ce2bd9a7d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2ce2bd9a7d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b="1" lang="en-US"/>
              <a:t>Lastly, make sure that your running state is updated on each run of the chain by overriding it with the newest output. </a:t>
            </a:r>
            <a:endParaRPr b="1"/>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405" name="Google Shape;2405;g2ce2bd9a7db_0_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ce22a6ec48_1_1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ce22a6ec48_1_19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Clr>
                <a:schemeClr val="dk1"/>
              </a:buClr>
              <a:buSzPts val="1400"/>
              <a:buAutoNum type="arabicPeriod"/>
            </a:pPr>
            <a:r>
              <a:rPr lang="en-US"/>
              <a:t>Create an initial state</a:t>
            </a:r>
            <a:endParaRPr/>
          </a:p>
          <a:p>
            <a:pPr indent="-317500" lvl="0" marL="457200" rtl="0" algn="l">
              <a:spcBef>
                <a:spcPts val="0"/>
              </a:spcBef>
              <a:spcAft>
                <a:spcPts val="0"/>
              </a:spcAft>
              <a:buClr>
                <a:schemeClr val="dk1"/>
              </a:buClr>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Clr>
                <a:schemeClr val="dk1"/>
              </a:buClr>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Clr>
                <a:schemeClr val="dk1"/>
              </a:buClr>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Clr>
                <a:schemeClr val="dk1"/>
              </a:buClr>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Clr>
                <a:schemeClr val="dk1"/>
              </a:buClr>
              <a:buSzPts val="1400"/>
              <a:buAutoNum type="arabicPeriod"/>
            </a:pPr>
            <a:r>
              <a:rPr b="1" lang="en-US"/>
              <a:t>And that’s it! Those are the roles for your running state chain! Toss it into a while loop that checks on the running state, and you have looping in LCEL land!</a:t>
            </a:r>
            <a:endParaRPr b="1"/>
          </a:p>
          <a:p>
            <a:pPr indent="-317500" lvl="1" marL="914400" rtl="0" algn="l">
              <a:spcBef>
                <a:spcPts val="0"/>
              </a:spcBef>
              <a:spcAft>
                <a:spcPts val="0"/>
              </a:spcAft>
              <a:buClr>
                <a:schemeClr val="dk1"/>
              </a:buClr>
              <a:buSzPts val="1400"/>
              <a:buAutoNum type="alphaLcPeriod"/>
            </a:pPr>
            <a:r>
              <a:rPr b="1" lang="en-US"/>
              <a:t>And yes, you can put this into a runnable to make a runnable that invokes a loop! Example of that in the notebook 5.</a:t>
            </a:r>
            <a:endParaRPr b="1"/>
          </a:p>
          <a:p>
            <a:pPr indent="-317500" lvl="1" marL="914400" rtl="0" algn="l">
              <a:spcBef>
                <a:spcPts val="0"/>
              </a:spcBef>
              <a:spcAft>
                <a:spcPts val="0"/>
              </a:spcAft>
              <a:buClr>
                <a:schemeClr val="dk1"/>
              </a:buClr>
              <a:buSzPts val="1400"/>
              <a:buAutoNum type="alphaLcPeriod"/>
            </a:pPr>
            <a:r>
              <a:rPr lang="en-US"/>
              <a:t>(next slide; side-by-side for comparison)</a:t>
            </a:r>
            <a:endParaRPr/>
          </a:p>
          <a:p>
            <a:pPr indent="0" lvl="0" marL="0" rtl="0" algn="l">
              <a:spcBef>
                <a:spcPts val="0"/>
              </a:spcBef>
              <a:spcAft>
                <a:spcPts val="0"/>
              </a:spcAft>
              <a:buClr>
                <a:schemeClr val="dk1"/>
              </a:buClr>
              <a:buSzPts val="1100"/>
              <a:buFont typeface="Arial"/>
              <a:buNone/>
            </a:pPr>
            <a:r>
              <a:t/>
            </a:r>
            <a:endParaRPr/>
          </a:p>
        </p:txBody>
      </p:sp>
      <p:sp>
        <p:nvSpPr>
          <p:cNvPr id="2418" name="Google Shape;2418;g2ce22a6ec48_1_19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2ce22a6ec48_1_1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2ce22a6ec48_1_19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Clr>
                <a:schemeClr val="dk1"/>
              </a:buClr>
              <a:buSzPts val="1400"/>
              <a:buAutoNum type="arabicPeriod"/>
            </a:pPr>
            <a:r>
              <a:rPr lang="en-US"/>
              <a:t>Create an initial state</a:t>
            </a:r>
            <a:endParaRPr/>
          </a:p>
          <a:p>
            <a:pPr indent="-317500" lvl="0" marL="457200" rtl="0" algn="l">
              <a:spcBef>
                <a:spcPts val="0"/>
              </a:spcBef>
              <a:spcAft>
                <a:spcPts val="0"/>
              </a:spcAft>
              <a:buClr>
                <a:schemeClr val="dk1"/>
              </a:buClr>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Clr>
                <a:schemeClr val="dk1"/>
              </a:buClr>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Clr>
                <a:schemeClr val="dk1"/>
              </a:buClr>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Clr>
                <a:schemeClr val="dk1"/>
              </a:buClr>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Clr>
                <a:schemeClr val="dk1"/>
              </a:buClr>
              <a:buSzPts val="1400"/>
              <a:buAutoNum type="arabicPeriod"/>
            </a:pPr>
            <a:r>
              <a:rPr b="1" lang="en-US"/>
              <a:t>And that’s it! Those are the roles for your running state chain! Toss it into a while loop that checks on the running state, and you have looping in LCEL land!</a:t>
            </a:r>
            <a:endParaRPr b="1"/>
          </a:p>
          <a:p>
            <a:pPr indent="-317500" lvl="1" marL="914400" rtl="0" algn="l">
              <a:spcBef>
                <a:spcPts val="0"/>
              </a:spcBef>
              <a:spcAft>
                <a:spcPts val="0"/>
              </a:spcAft>
              <a:buClr>
                <a:schemeClr val="dk1"/>
              </a:buClr>
              <a:buSzPts val="1400"/>
              <a:buAutoNum type="alphaLcPeriod"/>
            </a:pPr>
            <a:r>
              <a:rPr b="1" lang="en-US"/>
              <a:t>And yes, you can put this into a runnable to make a runnable that invokes a loop! Example of that in the notebook 5.</a:t>
            </a:r>
            <a:endParaRPr/>
          </a:p>
          <a:p>
            <a:pPr indent="0" lvl="0" marL="0" rtl="0" algn="l">
              <a:spcBef>
                <a:spcPts val="0"/>
              </a:spcBef>
              <a:spcAft>
                <a:spcPts val="0"/>
              </a:spcAft>
              <a:buClr>
                <a:schemeClr val="dk1"/>
              </a:buClr>
              <a:buSzPts val="1100"/>
              <a:buFont typeface="Arial"/>
              <a:buNone/>
            </a:pPr>
            <a:r>
              <a:t/>
            </a:r>
            <a:endParaRPr/>
          </a:p>
        </p:txBody>
      </p:sp>
      <p:sp>
        <p:nvSpPr>
          <p:cNvPr id="2426" name="Google Shape;2426;g2ce22a6ec48_1_191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2ce22a6ec48_1_19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2ce22a6ec48_1_19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And that’s all you need to know to make looping structures using the LCEL specification! </a:t>
            </a:r>
            <a:endParaRPr b="1"/>
          </a:p>
          <a:p>
            <a:pPr indent="0" lvl="0" marL="0" rtl="0" algn="l">
              <a:spcBef>
                <a:spcPts val="0"/>
              </a:spcBef>
              <a:spcAft>
                <a:spcPts val="0"/>
              </a:spcAft>
              <a:buClr>
                <a:schemeClr val="dk1"/>
              </a:buClr>
              <a:buSzPts val="1100"/>
              <a:buFont typeface="Arial"/>
              <a:buNone/>
            </a:pPr>
            <a:r>
              <a:rPr b="1" lang="en-US"/>
              <a:t>This can be extremely useful for modularization, since you can just make simple modules that perform complex event loops behind the scenes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In The Upcoming Notebook, we use this to set up a chatbot that can pull a customer’s information from a database!  </a:t>
            </a:r>
            <a:endParaRPr/>
          </a:p>
        </p:txBody>
      </p:sp>
      <p:sp>
        <p:nvSpPr>
          <p:cNvPr id="2436" name="Google Shape;2436;g2ce22a6ec48_1_192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2ce2bd9a7d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ce2bd9a7db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SzPts val="1400"/>
              <a:buChar char="-"/>
            </a:pPr>
            <a:r>
              <a:rPr b="1" lang="en-US"/>
              <a:t>But it might be useful to formalize a few more components before that…</a:t>
            </a:r>
            <a:endParaRPr b="1"/>
          </a:p>
          <a:p>
            <a:pPr indent="-317500" lvl="1" marL="914400" rtl="0" algn="l">
              <a:spcBef>
                <a:spcPts val="0"/>
              </a:spcBef>
              <a:spcAft>
                <a:spcPts val="0"/>
              </a:spcAft>
              <a:buSzPts val="1400"/>
              <a:buChar char="-"/>
            </a:pPr>
            <a:r>
              <a:rPr lang="en-US"/>
              <a:t>Unstructured generation: What you’ve been doing. Natural language -&gt; natural language.</a:t>
            </a:r>
            <a:endParaRPr/>
          </a:p>
          <a:p>
            <a:pPr indent="-317500" lvl="1" marL="914400" rtl="0" algn="l">
              <a:spcBef>
                <a:spcPts val="0"/>
              </a:spcBef>
              <a:spcAft>
                <a:spcPts val="0"/>
              </a:spcAft>
              <a:buSzPts val="1400"/>
              <a:buChar char="-"/>
            </a:pPr>
            <a:r>
              <a:rPr lang="en-US"/>
              <a:t>Structured Retrieval: Natural language -&gt; commands that query a system (i.e. SQL, python).</a:t>
            </a:r>
            <a:endParaRPr/>
          </a:p>
          <a:p>
            <a:pPr indent="-317500" lvl="1" marL="914400" rtl="0" algn="l">
              <a:spcBef>
                <a:spcPts val="0"/>
              </a:spcBef>
              <a:spcAft>
                <a:spcPts val="0"/>
              </a:spcAft>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SzPts val="1400"/>
              <a:buChar char="-"/>
            </a:pPr>
            <a:r>
              <a:rPr lang="en-US"/>
              <a:t>And then put it into a loop. There we go!</a:t>
            </a:r>
            <a:endParaRPr/>
          </a:p>
        </p:txBody>
      </p:sp>
      <p:sp>
        <p:nvSpPr>
          <p:cNvPr id="2448" name="Google Shape;2448;g2ce2bd9a7db_0_1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2ce22a6ec48_1_19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2ce22a6ec48_1_19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b="1" lang="en-US"/>
              <a:t>Unstructured generation: What you’ve been doing. Natural language -&gt; natural language.</a:t>
            </a:r>
            <a:endParaRPr b="1"/>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476" name="Google Shape;2476;g2ce22a6ec48_1_196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2ce22a6ec48_1_1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2ce22a6ec48_1_19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b="1" lang="en-US"/>
              <a:t>Structured Retrieval: Natural language -&gt; commands that query a system (i.e. SQL, python).</a:t>
            </a:r>
            <a:endParaRPr b="1"/>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490" name="Google Shape;2490;g2ce22a6ec48_1_198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2ce22a6ec48_1_2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2ce22a6ec48_1_20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b="1" lang="en-US"/>
              <a:t>Guided Generation: Natural language -&gt; schema enforced by either instruction or sampling (i.e. dictionary/json generation)</a:t>
            </a:r>
            <a:endParaRPr b="1"/>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513" name="Google Shape;2513;g2ce22a6ec48_1_200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2ce22a6ec48_1_2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2ce22a6ec48_1_20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b="1" lang="en-US"/>
              <a:t>Tooling: Natural language -&gt; [(optionally tool selection) + (tool inputs via guided generation) + (tool code)].</a:t>
            </a:r>
            <a:endParaRPr b="1"/>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545" name="Google Shape;2545;g2ce22a6ec48_1_203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ce22a6ec4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We’ll learn to build these pipelines from the ground up using foundation models which can be deployed on your own compute and at scale.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 </a:t>
            </a:r>
            <a:r>
              <a:rPr b="1" lang="en-US">
                <a:latin typeface="Roboto"/>
                <a:ea typeface="Roboto"/>
                <a:cs typeface="Roboto"/>
                <a:sym typeface="Roboto"/>
              </a:rPr>
              <a:t>as well as enterprise-grade microservice options like NVIDIA NIMs.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(Up Next: Prerequisites)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(After That: Course Objectives/Outline)</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t>(Up Next: Section 1 Title)</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latin typeface="Roboto"/>
              <a:ea typeface="Roboto"/>
              <a:cs typeface="Roboto"/>
              <a:sym typeface="Roboto"/>
            </a:endParaRPr>
          </a:p>
        </p:txBody>
      </p:sp>
      <p:sp>
        <p:nvSpPr>
          <p:cNvPr id="490" name="Google Shape;490;g2ce22a6ec4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2ce22a6ec48_1_20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2ce22a6ec48_1_20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b="1" lang="en-US"/>
              <a:t>Incorporating these paradigms (especially tooling), you’ll will try to make the LLM predict arguments for a data retriever command</a:t>
            </a:r>
            <a:endParaRPr b="1"/>
          </a:p>
          <a:p>
            <a:pPr indent="-317500" lvl="0" marL="457200" rtl="0" algn="l">
              <a:spcBef>
                <a:spcPts val="0"/>
              </a:spcBef>
              <a:spcAft>
                <a:spcPts val="0"/>
              </a:spcAft>
              <a:buClr>
                <a:schemeClr val="dk1"/>
              </a:buClr>
              <a:buSzPts val="1400"/>
              <a:buChar char="-"/>
            </a:pPr>
            <a:r>
              <a:rPr lang="en-US"/>
              <a:t>Then subsequently populate your LLM context with the retrieved information so that it can help the user…</a:t>
            </a:r>
            <a:endParaRPr/>
          </a:p>
          <a:p>
            <a:pPr indent="-317500" lvl="0" marL="457200" rtl="0" algn="l">
              <a:spcBef>
                <a:spcPts val="0"/>
              </a:spcBef>
              <a:spcAft>
                <a:spcPts val="0"/>
              </a:spcAft>
              <a:buClr>
                <a:schemeClr val="dk1"/>
              </a:buClr>
              <a:buSzPts val="1400"/>
              <a:buChar char="-"/>
            </a:pPr>
            <a:r>
              <a:rPr lang="en-US"/>
              <a:t>…making sure to keep the full state of the system intact as the chain progresses.</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p:txBody>
      </p:sp>
      <p:sp>
        <p:nvSpPr>
          <p:cNvPr id="2582" name="Google Shape;2582;g2ce22a6ec48_1_206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2ce22a6ec4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2ce22a6ec48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a:t>
            </a:r>
            <a:endParaRPr/>
          </a:p>
          <a:p>
            <a:pPr indent="-317500" lvl="0" marL="457200" rtl="0" algn="l">
              <a:spcBef>
                <a:spcPts val="0"/>
              </a:spcBef>
              <a:spcAft>
                <a:spcPts val="0"/>
              </a:spcAft>
              <a:buClr>
                <a:schemeClr val="dk1"/>
              </a:buClr>
              <a:buSzPts val="1400"/>
              <a:buChar char="-"/>
            </a:pPr>
            <a:r>
              <a:rPr b="1" lang="en-US"/>
              <a:t>Then subsequently populate your LLM context with the retrieved information so that it can help the user…</a:t>
            </a:r>
            <a:endParaRPr b="1"/>
          </a:p>
          <a:p>
            <a:pPr indent="-317500" lvl="0" marL="457200" rtl="0" algn="l">
              <a:spcBef>
                <a:spcPts val="0"/>
              </a:spcBef>
              <a:spcAft>
                <a:spcPts val="0"/>
              </a:spcAft>
              <a:buClr>
                <a:schemeClr val="dk1"/>
              </a:buClr>
              <a:buSzPts val="1400"/>
              <a:buChar char="-"/>
            </a:pPr>
            <a:r>
              <a:rPr lang="en-US"/>
              <a:t>…making sure to keep the full state of the system intact as the chain progresses.</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595" name="Google Shape;2595;g2ce22a6ec48_2_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2ce22a6ec48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2ce22a6ec48_2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a:t>
            </a:r>
            <a:endParaRPr/>
          </a:p>
          <a:p>
            <a:pPr indent="-317500" lvl="0" marL="457200" rtl="0" algn="l">
              <a:spcBef>
                <a:spcPts val="0"/>
              </a:spcBef>
              <a:spcAft>
                <a:spcPts val="0"/>
              </a:spcAft>
              <a:buClr>
                <a:schemeClr val="dk1"/>
              </a:buClr>
              <a:buSzPts val="1400"/>
              <a:buChar char="-"/>
            </a:pPr>
            <a:r>
              <a:rPr lang="en-US"/>
              <a:t>Then subsequently populate your LLM context with the retrieved information so that it can help the user…</a:t>
            </a:r>
            <a:endParaRPr/>
          </a:p>
          <a:p>
            <a:pPr indent="-317500" lvl="0" marL="457200" rtl="0" algn="l">
              <a:spcBef>
                <a:spcPts val="0"/>
              </a:spcBef>
              <a:spcAft>
                <a:spcPts val="0"/>
              </a:spcAft>
              <a:buClr>
                <a:schemeClr val="dk1"/>
              </a:buClr>
              <a:buSzPts val="1400"/>
              <a:buChar char="-"/>
            </a:pPr>
            <a:r>
              <a:rPr b="1" lang="en-US"/>
              <a:t>…making sure to keep the full state of the system intact as the chain progresses.</a:t>
            </a:r>
            <a:endParaRPr b="1"/>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7" name="Google Shape;2617;g2ce22a6ec48_2_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2ce22a6ec48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2ce22a6ec48_2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a:t>
            </a:r>
            <a:endParaRPr/>
          </a:p>
          <a:p>
            <a:pPr indent="-317500" lvl="0" marL="457200" rtl="0" algn="l">
              <a:spcBef>
                <a:spcPts val="0"/>
              </a:spcBef>
              <a:spcAft>
                <a:spcPts val="0"/>
              </a:spcAft>
              <a:buClr>
                <a:schemeClr val="dk1"/>
              </a:buClr>
              <a:buSzPts val="1400"/>
              <a:buChar char="-"/>
            </a:pPr>
            <a:r>
              <a:rPr lang="en-US"/>
              <a:t>Then subsequently populate your LLM context with the retrieved information so that it can help the user…</a:t>
            </a:r>
            <a:endParaRPr/>
          </a:p>
          <a:p>
            <a:pPr indent="-317500" lvl="0" marL="457200" rtl="0" algn="l">
              <a:spcBef>
                <a:spcPts val="0"/>
              </a:spcBef>
              <a:spcAft>
                <a:spcPts val="0"/>
              </a:spcAft>
              <a:buClr>
                <a:schemeClr val="dk1"/>
              </a:buClr>
              <a:buSzPts val="1400"/>
              <a:buChar char="-"/>
            </a:pPr>
            <a:r>
              <a:rPr lang="en-US"/>
              <a:t>…making sure to keep the full state of the system intact as the chain progresses.</a:t>
            </a:r>
            <a:endParaRPr/>
          </a:p>
          <a:p>
            <a:pPr indent="-317500" lvl="0" marL="457200" rtl="0" algn="l">
              <a:spcBef>
                <a:spcPts val="0"/>
              </a:spcBef>
              <a:spcAft>
                <a:spcPts val="0"/>
              </a:spcAft>
              <a:buClr>
                <a:schemeClr val="dk1"/>
              </a:buClr>
              <a:buSzPts val="1400"/>
              <a:buChar char="-"/>
            </a:pPr>
            <a:r>
              <a:rPr b="1" lang="en-US"/>
              <a:t>And then put it into a loop. There we go!</a:t>
            </a:r>
            <a:endParaRPr b="1"/>
          </a:p>
          <a:p>
            <a:pPr indent="0" lvl="0" marL="0" rtl="0" algn="l">
              <a:spcBef>
                <a:spcPts val="0"/>
              </a:spcBef>
              <a:spcAft>
                <a:spcPts val="0"/>
              </a:spcAft>
              <a:buNone/>
            </a:pPr>
            <a:r>
              <a:rPr b="1" lang="en-US"/>
              <a:t>Good luck with the notebook!!</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a:p>
        </p:txBody>
      </p:sp>
      <p:sp>
        <p:nvSpPr>
          <p:cNvPr id="2642" name="Google Shape;2642;g2ce22a6ec48_2_9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2ce22a6ec48_1_2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9" name="Google Shape;2669;g2ce22a6ec48_1_20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KEY TRANSITION:</a:t>
            </a:r>
            <a:endParaRPr/>
          </a:p>
          <a:p>
            <a:pPr indent="-317500" lvl="0" marL="457200" rtl="0" algn="l">
              <a:spcBef>
                <a:spcPts val="0"/>
              </a:spcBef>
              <a:spcAft>
                <a:spcPts val="0"/>
              </a:spcAft>
              <a:buSzPts val="1400"/>
              <a:buChar char="-"/>
            </a:pPr>
            <a:r>
              <a:rPr b="1" lang="en-US"/>
              <a:t>Previously: </a:t>
            </a:r>
            <a:r>
              <a:rPr lang="en-US"/>
              <a:t>We’ve formalized how to make custom pathways and manage chain logic.</a:t>
            </a:r>
            <a:endParaRPr/>
          </a:p>
          <a:p>
            <a:pPr indent="-317500" lvl="0" marL="457200" rtl="0" algn="l">
              <a:spcBef>
                <a:spcPts val="0"/>
              </a:spcBef>
              <a:spcAft>
                <a:spcPts val="0"/>
              </a:spcAft>
              <a:buSzPts val="1400"/>
              <a:buChar char="-"/>
            </a:pPr>
            <a:r>
              <a:rPr b="1" lang="en-US"/>
              <a:t>NOW:</a:t>
            </a:r>
            <a:r>
              <a:rPr lang="en-US"/>
              <a:t> Now let’s learn how we can work with documents using these approaches.</a:t>
            </a:r>
            <a:endParaRPr/>
          </a:p>
        </p:txBody>
      </p:sp>
      <p:sp>
        <p:nvSpPr>
          <p:cNvPr id="2670" name="Google Shape;2670;g2ce22a6ec48_1_207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2ce22a6ec48_1_2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ce22a6ec48_1_20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At this point, we’ve gone into detail about some heavier orchestration topics. Many ideas about how we could modify the running state to achieve what we want!</a:t>
            </a:r>
            <a:endParaRPr/>
          </a:p>
          <a:p>
            <a:pPr indent="-317500" lvl="0" marL="457200" rtl="0" algn="l">
              <a:spcBef>
                <a:spcPts val="0"/>
              </a:spcBef>
              <a:spcAft>
                <a:spcPts val="0"/>
              </a:spcAft>
              <a:buSzPts val="1400"/>
              <a:buChar char="-"/>
            </a:pPr>
            <a:r>
              <a:rPr lang="en-US"/>
              <a:t>So does that mean we’re ready to handle document reasoning?</a:t>
            </a:r>
            <a:endParaRPr/>
          </a:p>
        </p:txBody>
      </p:sp>
      <p:sp>
        <p:nvSpPr>
          <p:cNvPr id="2677" name="Google Shape;2677;g2ce22a6ec48_1_20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2ce22a6ec48_1_2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2ce22a6ec48_1_2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SzPts val="1400"/>
              <a:buChar char="-"/>
            </a:pPr>
            <a:r>
              <a:rPr b="1" lang="en-US"/>
              <a:t>Why not feed documents into an LLM as context? </a:t>
            </a:r>
            <a:endParaRPr b="1"/>
          </a:p>
          <a:p>
            <a:pPr indent="-317500" lvl="0" marL="457200" rtl="0" algn="l">
              <a:spcBef>
                <a:spcPts val="0"/>
              </a:spcBef>
              <a:spcAft>
                <a:spcPts val="0"/>
              </a:spcAft>
              <a:buSzPts val="1400"/>
              <a:buChar char="-"/>
            </a:pPr>
            <a:r>
              <a:rPr lang="en-US"/>
              <a:t>Use Case: Feed documents by default as a consistent context. Corporate knowledge base?</a:t>
            </a:r>
            <a:endParaRPr/>
          </a:p>
          <a:p>
            <a:pPr indent="-317500" lvl="0" marL="457200" rtl="0" algn="l">
              <a:spcBef>
                <a:spcPts val="0"/>
              </a:spcBef>
              <a:spcAft>
                <a:spcPts val="0"/>
              </a:spcAft>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SzPts val="1400"/>
              <a:buChar char="-"/>
            </a:pPr>
            <a:r>
              <a:rPr lang="en-US"/>
              <a:t>Problem: How do we feed a document into our LLM? </a:t>
            </a:r>
            <a:endParaRPr/>
          </a:p>
          <a:p>
            <a:pPr indent="-317500" lvl="0" marL="457200" rtl="0" algn="l">
              <a:spcBef>
                <a:spcPts val="0"/>
              </a:spcBef>
              <a:spcAft>
                <a:spcPts val="0"/>
              </a:spcAft>
              <a:buSzPts val="1400"/>
              <a:buChar char="-"/>
            </a:pPr>
            <a:r>
              <a:rPr lang="en-US"/>
              <a:t>Solution: Make connectors to convert to information-dense plaintext. </a:t>
            </a:r>
            <a:endParaRPr/>
          </a:p>
          <a:p>
            <a:pPr indent="-317500" lvl="0" marL="457200" rtl="0" algn="l">
              <a:spcBef>
                <a:spcPts val="0"/>
              </a:spcBef>
              <a:spcAft>
                <a:spcPts val="0"/>
              </a:spcAft>
              <a:buSzPts val="1400"/>
              <a:buChar char="-"/>
            </a:pPr>
            <a:r>
              <a:rPr lang="en-US"/>
              <a:t>Problem: But what about for longer-form inputs? Can our LLM handle it? Can it still follow instructions? (Probably not)</a:t>
            </a:r>
            <a:endParaRPr/>
          </a:p>
        </p:txBody>
      </p:sp>
      <p:sp>
        <p:nvSpPr>
          <p:cNvPr id="2714" name="Google Shape;2714;g2ce22a6ec48_1_211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2ce22a6ec48_1_2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2ce22a6ec48_1_2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b="1" lang="en-US"/>
              <a:t>Use Case: Feed documents by default as a consistent context. Corporate knowledge base?</a:t>
            </a:r>
            <a:endParaRPr b="1"/>
          </a:p>
          <a:p>
            <a:pPr indent="-317500" lvl="0" marL="457200" rtl="0" algn="l">
              <a:spcBef>
                <a:spcPts val="0"/>
              </a:spcBef>
              <a:spcAft>
                <a:spcPts val="0"/>
              </a:spcAft>
              <a:buClr>
                <a:schemeClr val="dk1"/>
              </a:buClr>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Clr>
                <a:schemeClr val="dk1"/>
              </a:buClr>
              <a:buSzPts val="1400"/>
              <a:buChar char="-"/>
            </a:pPr>
            <a:r>
              <a:rPr lang="en-US"/>
              <a:t>Problem: How do we feed a document into our LLM? </a:t>
            </a:r>
            <a:endParaRPr/>
          </a:p>
          <a:p>
            <a:pPr indent="-317500" lvl="0" marL="457200" rtl="0" algn="l">
              <a:spcBef>
                <a:spcPts val="0"/>
              </a:spcBef>
              <a:spcAft>
                <a:spcPts val="0"/>
              </a:spcAft>
              <a:buClr>
                <a:schemeClr val="dk1"/>
              </a:buClr>
              <a:buSzPts val="1400"/>
              <a:buChar char="-"/>
            </a:pPr>
            <a:r>
              <a:rPr lang="en-US"/>
              <a:t>Solution: Make connectors to convert to information-dense plaintext. </a:t>
            </a:r>
            <a:endParaRPr/>
          </a:p>
          <a:p>
            <a:pPr indent="-317500" lvl="0" marL="457200" rtl="0" algn="l">
              <a:spcBef>
                <a:spcPts val="0"/>
              </a:spcBef>
              <a:spcAft>
                <a:spcPts val="0"/>
              </a:spcAft>
              <a:buClr>
                <a:schemeClr val="dk1"/>
              </a:buClr>
              <a:buSzPts val="1400"/>
              <a:buChar char="-"/>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t/>
            </a:r>
            <a:endParaRPr/>
          </a:p>
        </p:txBody>
      </p:sp>
      <p:sp>
        <p:nvSpPr>
          <p:cNvPr id="2731" name="Google Shape;2731;g2ce22a6ec48_1_213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2ce22a6ec48_1_2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2ce22a6ec48_1_2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lang="en-US"/>
              <a:t>Use Case: Feed documents by default as a consistent context. Corporate knowledge base?</a:t>
            </a:r>
            <a:endParaRPr/>
          </a:p>
          <a:p>
            <a:pPr indent="-317500" lvl="0" marL="457200" rtl="0" algn="l">
              <a:spcBef>
                <a:spcPts val="0"/>
              </a:spcBef>
              <a:spcAft>
                <a:spcPts val="0"/>
              </a:spcAft>
              <a:buClr>
                <a:schemeClr val="dk1"/>
              </a:buClr>
              <a:buSzPts val="1400"/>
              <a:buChar char="-"/>
            </a:pPr>
            <a:r>
              <a:rPr b="1" lang="en-US"/>
              <a:t>Use Case: Allow users to upload their own documents and use the data as context. Productivity tool?</a:t>
            </a:r>
            <a:endParaRPr b="1"/>
          </a:p>
          <a:p>
            <a:pPr indent="-317500" lvl="0" marL="457200" rtl="0" algn="l">
              <a:spcBef>
                <a:spcPts val="0"/>
              </a:spcBef>
              <a:spcAft>
                <a:spcPts val="0"/>
              </a:spcAft>
              <a:buClr>
                <a:schemeClr val="dk1"/>
              </a:buClr>
              <a:buSzPts val="1400"/>
              <a:buChar char="-"/>
            </a:pPr>
            <a:r>
              <a:rPr b="1" lang="en-US"/>
              <a:t>Problem: How do we feed a document into our LLM? </a:t>
            </a:r>
            <a:endParaRPr b="1"/>
          </a:p>
          <a:p>
            <a:pPr indent="-317500" lvl="0" marL="457200" rtl="0" algn="l">
              <a:spcBef>
                <a:spcPts val="0"/>
              </a:spcBef>
              <a:spcAft>
                <a:spcPts val="0"/>
              </a:spcAft>
              <a:buClr>
                <a:schemeClr val="dk1"/>
              </a:buClr>
              <a:buSzPts val="1400"/>
              <a:buChar char="-"/>
            </a:pPr>
            <a:r>
              <a:rPr lang="en-US"/>
              <a:t>Solution: Make connectors to convert to information-dense plaintext. </a:t>
            </a:r>
            <a:endParaRPr/>
          </a:p>
          <a:p>
            <a:pPr indent="-317500" lvl="0" marL="457200" rtl="0" algn="l">
              <a:spcBef>
                <a:spcPts val="0"/>
              </a:spcBef>
              <a:spcAft>
                <a:spcPts val="0"/>
              </a:spcAft>
              <a:buClr>
                <a:schemeClr val="dk1"/>
              </a:buClr>
              <a:buSzPts val="1400"/>
              <a:buChar char="-"/>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747" name="Google Shape;2747;g2ce22a6ec48_1_21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2ce22a6ec48_1_2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6" name="Google Shape;2776;g2ce22a6ec48_1_2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lang="en-US"/>
              <a:t>Use Case: Feed documents by default as a consistent context. Corporate knowledge base?</a:t>
            </a:r>
            <a:endParaRPr/>
          </a:p>
          <a:p>
            <a:pPr indent="-317500" lvl="0" marL="457200" rtl="0" algn="l">
              <a:spcBef>
                <a:spcPts val="0"/>
              </a:spcBef>
              <a:spcAft>
                <a:spcPts val="0"/>
              </a:spcAft>
              <a:buClr>
                <a:schemeClr val="dk1"/>
              </a:buClr>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Clr>
                <a:schemeClr val="dk1"/>
              </a:buClr>
              <a:buSzPts val="1400"/>
              <a:buChar char="-"/>
            </a:pPr>
            <a:r>
              <a:rPr b="1" lang="en-US"/>
              <a:t>Problem: How do we feed a document into our LLM? </a:t>
            </a:r>
            <a:endParaRPr b="1"/>
          </a:p>
          <a:p>
            <a:pPr indent="-317500" lvl="0" marL="457200" rtl="0" algn="l">
              <a:spcBef>
                <a:spcPts val="0"/>
              </a:spcBef>
              <a:spcAft>
                <a:spcPts val="0"/>
              </a:spcAft>
              <a:buClr>
                <a:schemeClr val="dk1"/>
              </a:buClr>
              <a:buSzPts val="1400"/>
              <a:buChar char="-"/>
            </a:pPr>
            <a:r>
              <a:rPr b="1" lang="en-US"/>
              <a:t>Solution: Make connectors to convert to information-dense plaintext. </a:t>
            </a:r>
            <a:endParaRPr b="1"/>
          </a:p>
          <a:p>
            <a:pPr indent="-317500" lvl="0" marL="457200" rtl="0" algn="l">
              <a:spcBef>
                <a:spcPts val="0"/>
              </a:spcBef>
              <a:spcAft>
                <a:spcPts val="0"/>
              </a:spcAft>
              <a:buClr>
                <a:schemeClr val="dk1"/>
              </a:buClr>
              <a:buSzPts val="1400"/>
              <a:buChar char="-"/>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777" name="Google Shape;2777;g2ce22a6ec48_1_217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ce22a6ec48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(Current: Prerequisites)</a:t>
            </a:r>
            <a:endParaRPr b="1">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(Up Next: Course Objectives/Outline)</a:t>
            </a:r>
            <a:endParaRPr>
              <a:latin typeface="Roboto"/>
              <a:ea typeface="Roboto"/>
              <a:cs typeface="Roboto"/>
              <a:sym typeface="Roboto"/>
            </a:endParaRPr>
          </a:p>
          <a:p>
            <a:pPr indent="0" lvl="0" marL="0" rtl="0" algn="l">
              <a:spcBef>
                <a:spcPts val="0"/>
              </a:spcBef>
              <a:spcAft>
                <a:spcPts val="0"/>
              </a:spcAft>
              <a:buNone/>
            </a:pPr>
            <a:r>
              <a:rPr lang="en-US"/>
              <a:t>(After That: Section 1 Title)</a:t>
            </a:r>
            <a:endParaRPr>
              <a:latin typeface="Roboto"/>
              <a:ea typeface="Roboto"/>
              <a:cs typeface="Roboto"/>
              <a:sym typeface="Roboto"/>
            </a:endParaRPr>
          </a:p>
        </p:txBody>
      </p:sp>
      <p:sp>
        <p:nvSpPr>
          <p:cNvPr id="498" name="Google Shape;498;g2ce22a6ec48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2ce22a6ec48_1_2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2ce22a6ec48_1_2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lang="en-US"/>
              <a:t>Use Case: Feed documents by default as a consistent context. Corporate knowledge base?</a:t>
            </a:r>
            <a:endParaRPr/>
          </a:p>
          <a:p>
            <a:pPr indent="-317500" lvl="0" marL="457200" rtl="0" algn="l">
              <a:spcBef>
                <a:spcPts val="0"/>
              </a:spcBef>
              <a:spcAft>
                <a:spcPts val="0"/>
              </a:spcAft>
              <a:buClr>
                <a:schemeClr val="dk1"/>
              </a:buClr>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Clr>
                <a:schemeClr val="dk1"/>
              </a:buClr>
              <a:buSzPts val="1400"/>
              <a:buChar char="-"/>
            </a:pPr>
            <a:r>
              <a:rPr lang="en-US"/>
              <a:t>Problem: How do we feed a document into our LLM? </a:t>
            </a:r>
            <a:endParaRPr/>
          </a:p>
          <a:p>
            <a:pPr indent="-317500" lvl="0" marL="457200" rtl="0" algn="l">
              <a:spcBef>
                <a:spcPts val="0"/>
              </a:spcBef>
              <a:spcAft>
                <a:spcPts val="0"/>
              </a:spcAft>
              <a:buClr>
                <a:schemeClr val="dk1"/>
              </a:buClr>
              <a:buSzPts val="1400"/>
              <a:buChar char="-"/>
            </a:pPr>
            <a:r>
              <a:rPr lang="en-US"/>
              <a:t>Solution: Make connectors to convert to information-dense plaintext. </a:t>
            </a:r>
            <a:endParaRPr/>
          </a:p>
          <a:p>
            <a:pPr indent="-317500" lvl="0" marL="457200" rtl="0" algn="l">
              <a:spcBef>
                <a:spcPts val="0"/>
              </a:spcBef>
              <a:spcAft>
                <a:spcPts val="0"/>
              </a:spcAft>
              <a:buClr>
                <a:schemeClr val="dk1"/>
              </a:buClr>
              <a:buSzPts val="1400"/>
              <a:buChar char="-"/>
            </a:pPr>
            <a:r>
              <a:rPr b="1" lang="en-US"/>
              <a:t>Problem: But what about for longer-form inputs? Can our LLM handle it? Can it still follow instructions? (Probably not)</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809" name="Google Shape;2809;g2ce22a6ec48_1_220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2ce22a6ec48_1_2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2ce22a6ec48_1_2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SzPts val="1400"/>
              <a:buChar char="-"/>
            </a:pPr>
            <a:r>
              <a:rPr b="1" lang="en-US"/>
              <a:t>Chunking: Dividing long documents into smaller pieces. Then, a subset (several? one?) can be fed to an LLM as context.</a:t>
            </a:r>
            <a:endParaRPr b="1"/>
          </a:p>
          <a:p>
            <a:pPr indent="-317500" lvl="0" marL="457200" rtl="0" algn="l">
              <a:spcBef>
                <a:spcPts val="0"/>
              </a:spcBef>
              <a:spcAft>
                <a:spcPts val="0"/>
              </a:spcAft>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SzPts val="1400"/>
              <a:buChar char="-"/>
            </a:pPr>
            <a:r>
              <a:rPr lang="en-US"/>
              <a:t>Example of traversing the hierarchy</a:t>
            </a:r>
            <a:endParaRPr/>
          </a:p>
        </p:txBody>
      </p:sp>
      <p:sp>
        <p:nvSpPr>
          <p:cNvPr id="2843" name="Google Shape;2843;g2ce22a6ec48_1_223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2ce22a6ec48_1_2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2ce22a6ec48_1_22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b="1" lang="en-US"/>
              <a:t>Stuffing: If you have smaller documents, you can feed multiple into your context, but you’ll soon run out of room…</a:t>
            </a:r>
            <a:endParaRPr b="1"/>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861" name="Google Shape;2861;g2ce22a6ec48_1_225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2ce22a6ec48_1_2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2ce22a6ec48_1_2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b="1" lang="en-US"/>
              <a:t>Map Reduce: We could just try to make all of the chunks smaller? Maybe a same “give the main idea” chain or a “coerce into smaller chunks” chain? Just a single uniform operation.</a:t>
            </a:r>
            <a:endParaRPr b="1"/>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884" name="Google Shape;2884;g2ce22a6ec48_1_227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2ce22a6ec48_1_2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2ce22a6ec48_1_2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b="1" lang="en-US"/>
              <a:t>Refinement: We could also iterate through the chunks and try to get a cumulative summary, synthesis, etc.</a:t>
            </a:r>
            <a:endParaRPr b="1"/>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912" name="Google Shape;2912;g2ce22a6ec48_1_230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2ce22a6ec48_1_2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2ce22a6ec48_1_23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b="1" lang="en-US"/>
              <a:t>Knowledge Graph: Create multiple refinements and you can create logical groupings and organize them into a hierarchy.</a:t>
            </a:r>
            <a:endParaRPr b="1"/>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931" name="Google Shape;2931;g2ce22a6ec48_1_231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g2ce22a6ec48_1_2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3" name="Google Shape;2963;g2ce22a6ec48_1_2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b="1" lang="en-US"/>
              <a:t>Example of traversing the hierarchy via agent actions</a:t>
            </a:r>
            <a:endParaRPr b="1"/>
          </a:p>
          <a:p>
            <a:pPr indent="0" lvl="0" marL="0" rtl="0" algn="l">
              <a:spcBef>
                <a:spcPts val="0"/>
              </a:spcBef>
              <a:spcAft>
                <a:spcPts val="0"/>
              </a:spcAft>
              <a:buClr>
                <a:schemeClr val="dk1"/>
              </a:buClr>
              <a:buSzPts val="1100"/>
              <a:buFont typeface="Arial"/>
              <a:buNone/>
            </a:pPr>
            <a:r>
              <a:t/>
            </a:r>
            <a:endParaRPr/>
          </a:p>
        </p:txBody>
      </p:sp>
      <p:sp>
        <p:nvSpPr>
          <p:cNvPr id="2964" name="Google Shape;2964;g2ce22a6ec48_1_234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2ce22a6ec48_1_2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2ce22a6ec48_1_23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b="1" lang="en-US"/>
              <a:t>Anyways, those are all things you can do, so what will you be doing? In the notebook, we’ll focus more on refinement, since it’s a great entryway into long-form document processing.</a:t>
            </a:r>
            <a:endParaRPr b="1"/>
          </a:p>
          <a:p>
            <a:pPr indent="-317500" lvl="0" marL="457200" rtl="0" algn="l">
              <a:spcBef>
                <a:spcPts val="0"/>
              </a:spcBef>
              <a:spcAft>
                <a:spcPts val="0"/>
              </a:spcAft>
              <a:buSzPts val="1400"/>
              <a:buAutoNum type="arabicPeriod"/>
            </a:pPr>
            <a:r>
              <a:rPr lang="en-US"/>
              <a:t>We’ll try to implement a running chain that packages up a while loop to generate a running summary of a longer-form document. </a:t>
            </a:r>
            <a:endParaRPr/>
          </a:p>
          <a:p>
            <a:pPr indent="-317500" lvl="0" marL="457200" rtl="0" algn="l">
              <a:spcBef>
                <a:spcPts val="0"/>
              </a:spcBef>
              <a:spcAft>
                <a:spcPts val="0"/>
              </a:spcAft>
              <a:buSzPts val="1400"/>
              <a:buAutoNum type="arabicPeriod"/>
            </a:pPr>
            <a:r>
              <a:rPr lang="en-US"/>
              <a:t>(Tangent Slide) Of note, LangGraph is a first-class-supported framework to abstract the while loop and running state enforcement behind a graph-like structure. </a:t>
            </a:r>
            <a:endParaRPr/>
          </a:p>
          <a:p>
            <a:pPr indent="-317500" lvl="1" marL="914400" rtl="0" algn="l">
              <a:spcBef>
                <a:spcPts val="0"/>
              </a:spcBef>
              <a:spcAft>
                <a:spcPts val="0"/>
              </a:spcAft>
              <a:buSzPts val="1400"/>
              <a:buAutoNum type="alphaLcPeriod"/>
            </a:pPr>
            <a:r>
              <a:rPr lang="en-US"/>
              <a:t>We won’t go into it here, but it is very well-liked for multi-agent workflows and for being somewhat standardizing. </a:t>
            </a:r>
            <a:endParaRPr/>
          </a:p>
          <a:p>
            <a:pPr indent="-317500" lvl="1" marL="914400" rtl="0" algn="l">
              <a:spcBef>
                <a:spcPts val="0"/>
              </a:spcBef>
              <a:spcAft>
                <a:spcPts val="0"/>
              </a:spcAft>
              <a:buSzPts val="1400"/>
              <a:buAutoNum type="alphaLcPeriod"/>
            </a:pPr>
            <a:r>
              <a:rPr lang="en-US"/>
              <a:t>In this notebook, you’ll be implementing the enforcement and while loop manually, so you’ll already understand what’s going on behind the scenes in LangGraph when you get around to it!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2993" name="Google Shape;2993;g2ce22a6ec48_1_237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2ce22a6ec48_1_2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2ce22a6ec48_1_2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Anyways, those are all things you can do, so what will you be doing? In the notebook, we’ll focus more on refinement, since it’s a great entryway into long-form document processing.</a:t>
            </a:r>
            <a:endParaRPr/>
          </a:p>
          <a:p>
            <a:pPr indent="-317500" lvl="0" marL="457200" rtl="0" algn="l">
              <a:spcBef>
                <a:spcPts val="0"/>
              </a:spcBef>
              <a:spcAft>
                <a:spcPts val="0"/>
              </a:spcAft>
              <a:buClr>
                <a:schemeClr val="dk1"/>
              </a:buClr>
              <a:buSzPts val="1400"/>
              <a:buChar char="-"/>
            </a:pPr>
            <a:r>
              <a:rPr b="1" lang="en-US"/>
              <a:t>We’ll try to implement a running chain that packages up a while loop to generate a running summary of a longer-form document. </a:t>
            </a:r>
            <a:endParaRPr b="1"/>
          </a:p>
          <a:p>
            <a:pPr indent="-317500" lvl="0" marL="457200" rtl="0" algn="l">
              <a:spcBef>
                <a:spcPts val="0"/>
              </a:spcBef>
              <a:spcAft>
                <a:spcPts val="0"/>
              </a:spcAft>
              <a:buClr>
                <a:schemeClr val="dk1"/>
              </a:buClr>
              <a:buSzPts val="1400"/>
              <a:buChar char="-"/>
            </a:pPr>
            <a:r>
              <a:rPr lang="en-US"/>
              <a:t>(Tangent Slide) Of note, LangGraph is a first-class-supported framework to abstract the while loop and running state enforcement behind a graph-like structure. </a:t>
            </a:r>
            <a:endParaRPr/>
          </a:p>
          <a:p>
            <a:pPr indent="-317500" lvl="1" marL="914400" rtl="0" algn="l">
              <a:spcBef>
                <a:spcPts val="0"/>
              </a:spcBef>
              <a:spcAft>
                <a:spcPts val="0"/>
              </a:spcAft>
              <a:buClr>
                <a:schemeClr val="dk1"/>
              </a:buClr>
              <a:buSzPts val="1400"/>
              <a:buChar char="-"/>
            </a:pPr>
            <a:r>
              <a:rPr lang="en-US"/>
              <a:t>We won’t go into it here, but it is very well-liked for multi-agent workflows and for being somewhat standardizing. </a:t>
            </a:r>
            <a:endParaRPr/>
          </a:p>
          <a:p>
            <a:pPr indent="-317500" lvl="1" marL="914400" rtl="0" algn="l">
              <a:spcBef>
                <a:spcPts val="0"/>
              </a:spcBef>
              <a:spcAft>
                <a:spcPts val="0"/>
              </a:spcAft>
              <a:buClr>
                <a:schemeClr val="dk1"/>
              </a:buClr>
              <a:buSzPts val="1400"/>
              <a:buChar char="-"/>
            </a:pPr>
            <a:r>
              <a:rPr lang="en-US"/>
              <a:t>In this notebook, you’ll be implementing the enforcement and while loop manually, so you’ll already understand what’s going on behind the scenes in LangGraph when you get around to it!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3013" name="Google Shape;3013;g2ce22a6ec48_1_239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2ce22a6ec48_1_2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2ce22a6ec48_1_24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Anyways, those are all things you can do, so what will you be doing? In the notebook, we’ll focus more on refinement, since it’s a great entryway into long-form document processing.</a:t>
            </a:r>
            <a:endParaRPr/>
          </a:p>
          <a:p>
            <a:pPr indent="-317500" lvl="0" marL="457200" rtl="0" algn="l">
              <a:spcBef>
                <a:spcPts val="0"/>
              </a:spcBef>
              <a:spcAft>
                <a:spcPts val="0"/>
              </a:spcAft>
              <a:buClr>
                <a:schemeClr val="dk1"/>
              </a:buClr>
              <a:buSzPts val="1400"/>
              <a:buChar char="-"/>
            </a:pPr>
            <a:r>
              <a:rPr lang="en-US"/>
              <a:t>We’ll try to implement a running chain that packages up a while loop to generate a running summary of a longer-form document. </a:t>
            </a:r>
            <a:endParaRPr/>
          </a:p>
          <a:p>
            <a:pPr indent="-317500" lvl="0" marL="457200" rtl="0" algn="l">
              <a:spcBef>
                <a:spcPts val="0"/>
              </a:spcBef>
              <a:spcAft>
                <a:spcPts val="0"/>
              </a:spcAft>
              <a:buClr>
                <a:schemeClr val="dk1"/>
              </a:buClr>
              <a:buSzPts val="1400"/>
              <a:buChar char="-"/>
            </a:pPr>
            <a:r>
              <a:rPr b="1" lang="en-US"/>
              <a:t>(Tangent Slide) Of note, LangGraph is a popular framework to abstract the while loop and running state enforcement behind a graph-like structure. </a:t>
            </a:r>
            <a:endParaRPr b="1"/>
          </a:p>
          <a:p>
            <a:pPr indent="-317500" lvl="1" marL="914400" rtl="0" algn="l">
              <a:spcBef>
                <a:spcPts val="0"/>
              </a:spcBef>
              <a:spcAft>
                <a:spcPts val="0"/>
              </a:spcAft>
              <a:buClr>
                <a:schemeClr val="dk1"/>
              </a:buClr>
              <a:buSzPts val="1400"/>
              <a:buChar char="-"/>
            </a:pPr>
            <a:r>
              <a:rPr b="1" lang="en-US"/>
              <a:t>We won’t go into it here, but it is very well-liked for multi-agent workflows and for being somewhat standardizing. </a:t>
            </a:r>
            <a:endParaRPr b="1"/>
          </a:p>
          <a:p>
            <a:pPr indent="-317500" lvl="1" marL="914400" rtl="0" algn="l">
              <a:spcBef>
                <a:spcPts val="0"/>
              </a:spcBef>
              <a:spcAft>
                <a:spcPts val="0"/>
              </a:spcAft>
              <a:buClr>
                <a:schemeClr val="dk1"/>
              </a:buClr>
              <a:buSzPts val="1400"/>
              <a:buChar char="-"/>
            </a:pPr>
            <a:r>
              <a:rPr b="1" lang="en-US"/>
              <a:t>In this notebook, you’ll be implementing the enforcement and while loop manually, so you’ll already understand what’s going on behind the scenes in LangGraph when you get around to it!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3033" name="Google Shape;3033;g2ce22a6ec48_1_241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ce22a6ec48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(Previous: Prerequisites)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(Current: Course Objectives/Outline)</a:t>
            </a:r>
            <a:endParaRPr b="1">
              <a:latin typeface="Roboto"/>
              <a:ea typeface="Roboto"/>
              <a:cs typeface="Roboto"/>
              <a:sym typeface="Roboto"/>
            </a:endParaRPr>
          </a:p>
          <a:p>
            <a:pPr indent="0" lvl="0" marL="0" rtl="0" algn="l">
              <a:spcBef>
                <a:spcPts val="0"/>
              </a:spcBef>
              <a:spcAft>
                <a:spcPts val="0"/>
              </a:spcAft>
              <a:buNone/>
            </a:pPr>
            <a:r>
              <a:rPr lang="en-US"/>
              <a:t>(Up Next: Section 1: Your Course Environment)</a:t>
            </a:r>
            <a:endParaRPr/>
          </a:p>
        </p:txBody>
      </p:sp>
      <p:sp>
        <p:nvSpPr>
          <p:cNvPr id="511" name="Google Shape;511;g2ce22a6ec48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2ce22a6ec48_1_2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2" name="Google Shape;3042;g2ce22a6ec48_1_2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Anyways, those are all things you can do, so what will you be doing? In the notebook, we’ll focus more on refinement, since it’s a great entryway into long-form document processing.</a:t>
            </a:r>
            <a:endParaRPr/>
          </a:p>
          <a:p>
            <a:pPr indent="-317500" lvl="0" marL="457200" rtl="0" algn="l">
              <a:spcBef>
                <a:spcPts val="0"/>
              </a:spcBef>
              <a:spcAft>
                <a:spcPts val="0"/>
              </a:spcAft>
              <a:buClr>
                <a:schemeClr val="dk1"/>
              </a:buClr>
              <a:buSzPts val="1400"/>
              <a:buChar char="-"/>
            </a:pPr>
            <a:r>
              <a:rPr lang="en-US"/>
              <a:t>We’ll try to implement a running chain that packages up a while loop to generate a running summary of a longer-form document. </a:t>
            </a:r>
            <a:endParaRPr/>
          </a:p>
          <a:p>
            <a:pPr indent="-317500" lvl="0" marL="457200" rtl="0" algn="l">
              <a:spcBef>
                <a:spcPts val="0"/>
              </a:spcBef>
              <a:spcAft>
                <a:spcPts val="0"/>
              </a:spcAft>
              <a:buClr>
                <a:schemeClr val="dk1"/>
              </a:buClr>
              <a:buSzPts val="1400"/>
              <a:buChar char="-"/>
            </a:pPr>
            <a:r>
              <a:rPr lang="en-US"/>
              <a:t>(Tangent Slide) Of note, LangGraph is a first-class-supported framework to abstract the while loop and running state enforcement behind a graph-like structure. </a:t>
            </a:r>
            <a:endParaRPr/>
          </a:p>
          <a:p>
            <a:pPr indent="-317500" lvl="1" marL="914400" rtl="0" algn="l">
              <a:spcBef>
                <a:spcPts val="0"/>
              </a:spcBef>
              <a:spcAft>
                <a:spcPts val="0"/>
              </a:spcAft>
              <a:buClr>
                <a:schemeClr val="dk1"/>
              </a:buClr>
              <a:buSzPts val="1400"/>
              <a:buChar char="-"/>
            </a:pPr>
            <a:r>
              <a:rPr lang="en-US"/>
              <a:t>We won’t go into it here, but it is very well-liked for multi-agent workflows and for being somewhat standardizing. </a:t>
            </a:r>
            <a:endParaRPr/>
          </a:p>
          <a:p>
            <a:pPr indent="-317500" lvl="1" marL="914400" rtl="0" algn="l">
              <a:spcBef>
                <a:spcPts val="0"/>
              </a:spcBef>
              <a:spcAft>
                <a:spcPts val="0"/>
              </a:spcAft>
              <a:buClr>
                <a:schemeClr val="dk1"/>
              </a:buClr>
              <a:buSzPts val="1400"/>
              <a:buChar char="-"/>
            </a:pPr>
            <a:r>
              <a:rPr lang="en-US"/>
              <a:t>In this notebook, you’ll be implementing the enforcement and while loop manually, so you’ll already understand what’s going on behind the scenes in LangGraph when you get around to it!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Good Luck!</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3043" name="Google Shape;3043;g2ce22a6ec48_1_241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2ce22a6ec48_1_2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2" name="Google Shape;3062;g2ce22a6ec48_1_24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Coming up: </a:t>
            </a:r>
            <a:endParaRPr b="1"/>
          </a:p>
          <a:p>
            <a:pPr indent="0" lvl="0" marL="0" rtl="0" algn="l">
              <a:spcBef>
                <a:spcPts val="0"/>
              </a:spcBef>
              <a:spcAft>
                <a:spcPts val="0"/>
              </a:spcAft>
              <a:buClr>
                <a:schemeClr val="dk1"/>
              </a:buClr>
              <a:buSzPts val="1100"/>
              <a:buFont typeface="Arial"/>
              <a:buNone/>
            </a:pPr>
            <a:r>
              <a:rPr lang="en-US"/>
              <a:t>Last time, we learned a good bit about document intake and a little bit about using LLMs to navigate a hierarchy.</a:t>
            </a:r>
            <a:endParaRPr/>
          </a:p>
          <a:p>
            <a:pPr indent="0" lvl="0" marL="0" rtl="0" algn="l">
              <a:spcBef>
                <a:spcPts val="0"/>
              </a:spcBef>
              <a:spcAft>
                <a:spcPts val="0"/>
              </a:spcAft>
              <a:buClr>
                <a:schemeClr val="dk1"/>
              </a:buClr>
              <a:buSzPts val="1100"/>
              <a:buFont typeface="Arial"/>
              <a:buNone/>
            </a:pPr>
            <a:r>
              <a:rPr lang="en-US"/>
              <a:t>PROBLEMS: </a:t>
            </a:r>
            <a:endParaRPr/>
          </a:p>
          <a:p>
            <a:pPr indent="-317500" lvl="0" marL="457200" rtl="0" algn="l">
              <a:spcBef>
                <a:spcPts val="0"/>
              </a:spcBef>
              <a:spcAft>
                <a:spcPts val="0"/>
              </a:spcAft>
              <a:buClr>
                <a:schemeClr val="dk1"/>
              </a:buClr>
              <a:buSzPts val="1400"/>
              <a:buChar char="-"/>
            </a:pPr>
            <a:r>
              <a:rPr lang="en-US"/>
              <a:t>This requires a lot of inference steps and can run into errors. </a:t>
            </a:r>
            <a:endParaRPr/>
          </a:p>
          <a:p>
            <a:pPr indent="-317500" lvl="0" marL="457200" rtl="0" algn="l">
              <a:spcBef>
                <a:spcPts val="0"/>
              </a:spcBef>
              <a:spcAft>
                <a:spcPts val="0"/>
              </a:spcAft>
              <a:buClr>
                <a:schemeClr val="dk1"/>
              </a:buClr>
              <a:buSzPts val="1400"/>
              <a:buChar char="-"/>
            </a:pPr>
            <a:r>
              <a:rPr lang="en-US"/>
              <a:t>This requires a lot of preprocessing with strong various assumptions about what is important. </a:t>
            </a:r>
            <a:endParaRPr/>
          </a:p>
          <a:p>
            <a:pPr indent="0" lvl="0" marL="0" rtl="0" algn="l">
              <a:spcBef>
                <a:spcPts val="0"/>
              </a:spcBef>
              <a:spcAft>
                <a:spcPts val="0"/>
              </a:spcAft>
              <a:buNone/>
            </a:pPr>
            <a:r>
              <a:rPr lang="en-US"/>
              <a:t>What we want: </a:t>
            </a:r>
            <a:endParaRPr/>
          </a:p>
          <a:p>
            <a:pPr indent="-317500" lvl="0" marL="457200" rtl="0" algn="l">
              <a:spcBef>
                <a:spcPts val="0"/>
              </a:spcBef>
              <a:spcAft>
                <a:spcPts val="0"/>
              </a:spcAft>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SzPts val="1400"/>
              <a:buChar char="-"/>
            </a:pPr>
            <a:r>
              <a:rPr lang="en-US"/>
              <a:t>Solution: What if we didn’t need to use an expensive autoregressive model to retrieve our documents?</a:t>
            </a:r>
            <a:endParaRPr/>
          </a:p>
          <a:p>
            <a:pPr indent="0" lvl="0" marL="0" rtl="0" algn="l">
              <a:spcBef>
                <a:spcPts val="0"/>
              </a:spcBef>
              <a:spcAft>
                <a:spcPts val="0"/>
              </a:spcAft>
              <a:buNone/>
            </a:pPr>
            <a:r>
              <a:rPr lang="en-US"/>
              <a:t>Back To Basics: </a:t>
            </a:r>
            <a:endParaRPr/>
          </a:p>
          <a:p>
            <a:pPr indent="-317500" lvl="0" marL="457200" rtl="0" algn="l">
              <a:spcBef>
                <a:spcPts val="0"/>
              </a:spcBef>
              <a:spcAft>
                <a:spcPts val="0"/>
              </a:spcAft>
              <a:buSzPts val="1400"/>
              <a:buChar char="-"/>
            </a:pPr>
            <a:r>
              <a:rPr lang="en-US"/>
              <a:t>Recall that transformers come in several default configurations (encoders and decoders)</a:t>
            </a:r>
            <a:endParaRPr/>
          </a:p>
          <a:p>
            <a:pPr indent="0" lvl="0" marL="0" rtl="0" algn="l">
              <a:spcBef>
                <a:spcPts val="0"/>
              </a:spcBef>
              <a:spcAft>
                <a:spcPts val="0"/>
              </a:spcAft>
              <a:buNone/>
            </a:pPr>
            <a:r>
              <a:rPr lang="en-US"/>
              <a:t>So why don’t we use encoders to encode our documents, and retrieve using embedding similarity?</a:t>
            </a:r>
            <a:endParaRPr/>
          </a:p>
        </p:txBody>
      </p:sp>
      <p:sp>
        <p:nvSpPr>
          <p:cNvPr id="3063" name="Google Shape;3063;g2ce22a6ec48_1_243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2ce22a6ec48_1_2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2ce22a6ec48_1_24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Last time, we learned a good bit about document intake and a little bit about using LLMs to navigate a hierarchy.</a:t>
            </a:r>
            <a:endParaRPr b="1"/>
          </a:p>
          <a:p>
            <a:pPr indent="0" lvl="0" marL="0" rtl="0" algn="l">
              <a:spcBef>
                <a:spcPts val="0"/>
              </a:spcBef>
              <a:spcAft>
                <a:spcPts val="0"/>
              </a:spcAft>
              <a:buClr>
                <a:schemeClr val="dk1"/>
              </a:buClr>
              <a:buSzPts val="1100"/>
              <a:buFont typeface="Arial"/>
              <a:buNone/>
            </a:pPr>
            <a:r>
              <a:rPr b="1" lang="en-US"/>
              <a:t>PROBLEMS: </a:t>
            </a:r>
            <a:endParaRPr b="1"/>
          </a:p>
          <a:p>
            <a:pPr indent="-317500" lvl="0" marL="457200" rtl="0" algn="l">
              <a:spcBef>
                <a:spcPts val="0"/>
              </a:spcBef>
              <a:spcAft>
                <a:spcPts val="0"/>
              </a:spcAft>
              <a:buClr>
                <a:schemeClr val="dk1"/>
              </a:buClr>
              <a:buSzPts val="1400"/>
              <a:buChar char="-"/>
            </a:pPr>
            <a:r>
              <a:rPr b="1" lang="en-US"/>
              <a:t>This requires a lot of inference steps and can run into errors. </a:t>
            </a:r>
            <a:endParaRPr b="1"/>
          </a:p>
          <a:p>
            <a:pPr indent="-317500" lvl="0" marL="457200" rtl="0" algn="l">
              <a:spcBef>
                <a:spcPts val="0"/>
              </a:spcBef>
              <a:spcAft>
                <a:spcPts val="0"/>
              </a:spcAft>
              <a:buClr>
                <a:schemeClr val="dk1"/>
              </a:buClr>
              <a:buSzPts val="1400"/>
              <a:buChar char="-"/>
            </a:pPr>
            <a:r>
              <a:rPr b="1" lang="en-US"/>
              <a:t>This requires a lot of preprocessing with strong various assumptions about what is important. </a:t>
            </a:r>
            <a:endParaRPr b="1"/>
          </a:p>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and decoders)</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None/>
            </a:pPr>
            <a:r>
              <a:t/>
            </a:r>
            <a:endParaRPr/>
          </a:p>
        </p:txBody>
      </p:sp>
      <p:sp>
        <p:nvSpPr>
          <p:cNvPr id="3070" name="Google Shape;3070;g2ce22a6ec48_1_244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2ce22a6ec48_1_2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2ce22a6ec48_1_25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Last time, we learned a good bit about document intake and a little bit about using LLMs to navigate a hierarchy.</a:t>
            </a:r>
            <a:endParaRPr/>
          </a:p>
          <a:p>
            <a:pPr indent="0" lvl="0" marL="0" rtl="0" algn="l">
              <a:spcBef>
                <a:spcPts val="0"/>
              </a:spcBef>
              <a:spcAft>
                <a:spcPts val="0"/>
              </a:spcAft>
              <a:buClr>
                <a:schemeClr val="dk1"/>
              </a:buClr>
              <a:buSzPts val="1100"/>
              <a:buFont typeface="Arial"/>
              <a:buNone/>
            </a:pPr>
            <a:r>
              <a:rPr lang="en-US"/>
              <a:t>PROBLEMS: </a:t>
            </a:r>
            <a:endParaRPr/>
          </a:p>
          <a:p>
            <a:pPr indent="-317500" lvl="0" marL="457200" rtl="0" algn="l">
              <a:spcBef>
                <a:spcPts val="0"/>
              </a:spcBef>
              <a:spcAft>
                <a:spcPts val="0"/>
              </a:spcAft>
              <a:buClr>
                <a:schemeClr val="dk1"/>
              </a:buClr>
              <a:buSzPts val="1400"/>
              <a:buChar char="-"/>
            </a:pPr>
            <a:r>
              <a:rPr lang="en-US"/>
              <a:t>This requires a lot of inference steps and can run into errors. </a:t>
            </a:r>
            <a:endParaRPr/>
          </a:p>
          <a:p>
            <a:pPr indent="-317500" lvl="0" marL="457200" rtl="0" algn="l">
              <a:spcBef>
                <a:spcPts val="0"/>
              </a:spcBef>
              <a:spcAft>
                <a:spcPts val="0"/>
              </a:spcAft>
              <a:buClr>
                <a:schemeClr val="dk1"/>
              </a:buClr>
              <a:buSzPts val="1400"/>
              <a:buChar char="-"/>
            </a:pPr>
            <a:r>
              <a:rPr lang="en-US"/>
              <a:t>This requires a lot of preprocessing with strong various assumptions about what is important. </a:t>
            </a:r>
            <a:endParaRPr/>
          </a:p>
          <a:p>
            <a:pPr indent="0" lvl="0" marL="0" rtl="0" algn="l">
              <a:spcBef>
                <a:spcPts val="0"/>
              </a:spcBef>
              <a:spcAft>
                <a:spcPts val="0"/>
              </a:spcAft>
              <a:buClr>
                <a:schemeClr val="dk1"/>
              </a:buClr>
              <a:buSzPts val="1100"/>
              <a:buFont typeface="Arial"/>
              <a:buNone/>
            </a:pPr>
            <a:r>
              <a:rPr b="1" lang="en-US"/>
              <a:t>What we want: </a:t>
            </a:r>
            <a:endParaRPr b="1"/>
          </a:p>
          <a:p>
            <a:pPr indent="-317500" lvl="0" marL="457200" rtl="0" algn="l">
              <a:spcBef>
                <a:spcPts val="0"/>
              </a:spcBef>
              <a:spcAft>
                <a:spcPts val="0"/>
              </a:spcAft>
              <a:buClr>
                <a:schemeClr val="dk1"/>
              </a:buClr>
              <a:buSzPts val="1400"/>
              <a:buChar char="-"/>
            </a:pPr>
            <a:r>
              <a:rPr b="1" lang="en-US"/>
              <a:t>A relatively simple pipeline where we ask our agent something, it pulls in “relevant” material from a database, and it uses it!</a:t>
            </a:r>
            <a:endParaRPr b="1"/>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and decoders)</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099" name="Google Shape;3099;g2ce22a6ec48_1_250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2ce22a6ec48_1_2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2ce22a6ec48_1_25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Last time, we learned a good bit about document intake and a little bit about using LLMs to navigate a hierarchy.</a:t>
            </a:r>
            <a:endParaRPr/>
          </a:p>
          <a:p>
            <a:pPr indent="0" lvl="0" marL="0" rtl="0" algn="l">
              <a:spcBef>
                <a:spcPts val="0"/>
              </a:spcBef>
              <a:spcAft>
                <a:spcPts val="0"/>
              </a:spcAft>
              <a:buClr>
                <a:schemeClr val="dk1"/>
              </a:buClr>
              <a:buSzPts val="1100"/>
              <a:buFont typeface="Arial"/>
              <a:buNone/>
            </a:pPr>
            <a:r>
              <a:rPr lang="en-US"/>
              <a:t>PROBLEMS: </a:t>
            </a:r>
            <a:endParaRPr/>
          </a:p>
          <a:p>
            <a:pPr indent="-317500" lvl="0" marL="457200" rtl="0" algn="l">
              <a:spcBef>
                <a:spcPts val="0"/>
              </a:spcBef>
              <a:spcAft>
                <a:spcPts val="0"/>
              </a:spcAft>
              <a:buClr>
                <a:schemeClr val="dk1"/>
              </a:buClr>
              <a:buSzPts val="1400"/>
              <a:buChar char="-"/>
            </a:pPr>
            <a:r>
              <a:rPr lang="en-US"/>
              <a:t>This requires a lot of inference steps and can run into errors. </a:t>
            </a:r>
            <a:endParaRPr/>
          </a:p>
          <a:p>
            <a:pPr indent="-317500" lvl="0" marL="457200" rtl="0" algn="l">
              <a:spcBef>
                <a:spcPts val="0"/>
              </a:spcBef>
              <a:spcAft>
                <a:spcPts val="0"/>
              </a:spcAft>
              <a:buClr>
                <a:schemeClr val="dk1"/>
              </a:buClr>
              <a:buSzPts val="1400"/>
              <a:buChar char="-"/>
            </a:pPr>
            <a:r>
              <a:rPr lang="en-US"/>
              <a:t>This requires a lot of preprocessing with strong various assumptions about what is important. </a:t>
            </a:r>
            <a:endParaRPr/>
          </a:p>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b="1" lang="en-US"/>
              <a:t>Solution: What if we didn’t need to use an expensive autoregressive model to retrieve our documents? Why not use an embedding model?</a:t>
            </a:r>
            <a:endParaRPr b="1"/>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and decoders)</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p:txBody>
      </p:sp>
      <p:sp>
        <p:nvSpPr>
          <p:cNvPr id="3132" name="Google Shape;3132;g2ce22a6ec48_1_253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g2ce22a6ec48_1_25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Feel free to introduce RAG early if you want.</a:t>
            </a:r>
            <a:endParaRPr/>
          </a:p>
        </p:txBody>
      </p:sp>
      <p:sp>
        <p:nvSpPr>
          <p:cNvPr id="3165" name="Google Shape;3165;g2ce22a6ec48_1_2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2ce22a6ec48_1_2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5" name="Google Shape;3175;g2ce22a6ec48_1_2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b="1" lang="en-US"/>
              <a:t>Recall that transformers come in several default configurations (encoders for embedding and decoders for autoregression).</a:t>
            </a:r>
            <a:endParaRPr b="1"/>
          </a:p>
          <a:p>
            <a:pPr indent="-317500" lvl="0" marL="457200" rtl="0" algn="l">
              <a:spcBef>
                <a:spcPts val="0"/>
              </a:spcBef>
              <a:spcAft>
                <a:spcPts val="0"/>
              </a:spcAft>
              <a:buClr>
                <a:schemeClr val="dk1"/>
              </a:buClr>
              <a:buSzPts val="1400"/>
              <a:buChar char="-"/>
            </a:pPr>
            <a:r>
              <a:rPr lang="en-US"/>
              <a:t>Decoders are the structures used in autoregressive generation. They have unidirectional reasoning and are expected to work well for long-form generation, so they also need to be quite powerful.</a:t>
            </a:r>
            <a:endParaRPr/>
          </a:p>
          <a:p>
            <a:pPr indent="-317500" lvl="0" marL="457200" rtl="0" algn="l">
              <a:spcBef>
                <a:spcPts val="0"/>
              </a:spcBef>
              <a:spcAft>
                <a:spcPts val="0"/>
              </a:spcAft>
              <a:buClr>
                <a:schemeClr val="dk1"/>
              </a:buClr>
              <a:buSzPts val="1400"/>
              <a:buChar char="-"/>
            </a:pPr>
            <a:r>
              <a:rPr lang="en-US"/>
              <a:t>Encoders are the structures used in embedding passages with bidirectional reasoning. They don’t need to have good autoregressive (long-horizon with accumulating error) generation, so they can be smaller and faster. </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p:txBody>
      </p:sp>
      <p:sp>
        <p:nvSpPr>
          <p:cNvPr id="3176" name="Google Shape;3176;g2ce22a6ec48_1_257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g2ce22a6ec48_1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1" name="Google Shape;3191;g2ce22a6ec48_1_25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for embedding and decoders for autoregression).</a:t>
            </a:r>
            <a:endParaRPr/>
          </a:p>
          <a:p>
            <a:pPr indent="-317500" lvl="0" marL="457200" rtl="0" algn="l">
              <a:spcBef>
                <a:spcPts val="0"/>
              </a:spcBef>
              <a:spcAft>
                <a:spcPts val="0"/>
              </a:spcAft>
              <a:buClr>
                <a:schemeClr val="dk1"/>
              </a:buClr>
              <a:buSzPts val="1400"/>
              <a:buChar char="-"/>
            </a:pPr>
            <a:r>
              <a:rPr b="1" lang="en-US"/>
              <a:t>Decoders are the structures used in autoregressive generation. They have unidirectional reasoning and are expected to work well for long-form generation, so they also need to be quite powerful.</a:t>
            </a:r>
            <a:endParaRPr b="1"/>
          </a:p>
          <a:p>
            <a:pPr indent="-317500" lvl="0" marL="457200" rtl="0" algn="l">
              <a:spcBef>
                <a:spcPts val="0"/>
              </a:spcBef>
              <a:spcAft>
                <a:spcPts val="0"/>
              </a:spcAft>
              <a:buClr>
                <a:schemeClr val="dk1"/>
              </a:buClr>
              <a:buSzPts val="1400"/>
              <a:buChar char="-"/>
            </a:pPr>
            <a:r>
              <a:rPr lang="en-US"/>
              <a:t>Encoders are the structures used in embedding passages with bidirectional reasoning. They don’t need to have good autoregressive (long-horizon with accumulating error) generation, so they can be smaller and faster. </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p:txBody>
      </p:sp>
      <p:sp>
        <p:nvSpPr>
          <p:cNvPr id="3192" name="Google Shape;3192;g2ce22a6ec48_1_259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8" name="Shape 3198"/>
        <p:cNvGrpSpPr/>
        <p:nvPr/>
      </p:nvGrpSpPr>
      <p:grpSpPr>
        <a:xfrm>
          <a:off x="0" y="0"/>
          <a:ext cx="0" cy="0"/>
          <a:chOff x="0" y="0"/>
          <a:chExt cx="0" cy="0"/>
        </a:xfrm>
      </p:grpSpPr>
      <p:sp>
        <p:nvSpPr>
          <p:cNvPr id="3199" name="Google Shape;3199;g2ce22a6ec48_1_2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0" name="Google Shape;3200;g2ce22a6ec48_1_25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for embedding and decoders for autoregression).</a:t>
            </a:r>
            <a:endParaRPr/>
          </a:p>
          <a:p>
            <a:pPr indent="-317500" lvl="0" marL="457200" rtl="0" algn="l">
              <a:spcBef>
                <a:spcPts val="0"/>
              </a:spcBef>
              <a:spcAft>
                <a:spcPts val="0"/>
              </a:spcAft>
              <a:buClr>
                <a:schemeClr val="dk1"/>
              </a:buClr>
              <a:buSzPts val="1400"/>
              <a:buChar char="-"/>
            </a:pPr>
            <a:r>
              <a:rPr lang="en-US"/>
              <a:t>Decoders are the structures used in autoregressive generation. They have unidirectional reasoning and are expected to work well for long-form generation, so they also need to be quite powerful.</a:t>
            </a:r>
            <a:endParaRPr/>
          </a:p>
          <a:p>
            <a:pPr indent="-317500" lvl="0" marL="457200" rtl="0" algn="l">
              <a:spcBef>
                <a:spcPts val="0"/>
              </a:spcBef>
              <a:spcAft>
                <a:spcPts val="0"/>
              </a:spcAft>
              <a:buClr>
                <a:schemeClr val="dk1"/>
              </a:buClr>
              <a:buSzPts val="1400"/>
              <a:buChar char="-"/>
            </a:pPr>
            <a:r>
              <a:rPr b="1" lang="en-US"/>
              <a:t>Encoders are the structures used in embedding passages with bidirectional reasoning. They don’t need to have good autoregressive (long-horizon with accumulating error) generation, so they can be smaller and faster. </a:t>
            </a:r>
            <a:endParaRPr b="1"/>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p:txBody>
      </p:sp>
      <p:sp>
        <p:nvSpPr>
          <p:cNvPr id="3201" name="Google Shape;3201;g2ce22a6ec48_1_259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g2ce22a6ec48_1_26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why don’t we use encoders to encode our documents, and retrieve using embedding similarity?</a:t>
            </a:r>
            <a:endParaRPr b="1"/>
          </a:p>
          <a:p>
            <a:pPr indent="0" lvl="0" marL="0" rtl="0" algn="l">
              <a:spcBef>
                <a:spcPts val="0"/>
              </a:spcBef>
              <a:spcAft>
                <a:spcPts val="0"/>
              </a:spcAft>
              <a:buClr>
                <a:schemeClr val="dk1"/>
              </a:buClr>
              <a:buSzPts val="1100"/>
              <a:buFont typeface="Arial"/>
              <a:buNone/>
            </a:pPr>
            <a:r>
              <a:rPr b="1" lang="en-US"/>
              <a:t>We have models just for that, which can accept passages and generate useful vector embeddings.</a:t>
            </a:r>
            <a:endParaRPr b="1"/>
          </a:p>
          <a:p>
            <a:pPr indent="-317500" lvl="0" marL="457200" rtl="0" algn="l">
              <a:spcBef>
                <a:spcPts val="0"/>
              </a:spcBef>
              <a:spcAft>
                <a:spcPts val="0"/>
              </a:spcAft>
              <a:buSzPts val="1400"/>
              <a:buChar char="-"/>
            </a:pPr>
            <a:r>
              <a:rPr lang="en-US"/>
              <a:t>Given a selection of passages that you want to consider (i.e. example phrases, document pool, etc)...</a:t>
            </a:r>
            <a:endParaRPr/>
          </a:p>
          <a:p>
            <a:pPr indent="-317500" lvl="0" marL="457200" rtl="0" algn="l">
              <a:spcBef>
                <a:spcPts val="0"/>
              </a:spcBef>
              <a:spcAft>
                <a:spcPts val="0"/>
              </a:spcAft>
              <a:buSzPts val="1400"/>
              <a:buChar char="-"/>
            </a:pPr>
            <a:r>
              <a:rPr lang="en-US"/>
              <a:t>…Use a use-case-specific  embedding model to encode them into vectors…</a:t>
            </a:r>
            <a:endParaRPr/>
          </a:p>
          <a:p>
            <a:pPr indent="-317500" lvl="0" marL="457200" rtl="0" algn="l">
              <a:spcBef>
                <a:spcPts val="0"/>
              </a:spcBef>
              <a:spcAft>
                <a:spcPts val="0"/>
              </a:spcAft>
              <a:buSzPts val="1400"/>
              <a:buChar char="-"/>
            </a:pPr>
            <a:r>
              <a:rPr lang="en-US"/>
              <a:t>…and the embeddings should capture semantic properties which can be reasoned about. </a:t>
            </a:r>
            <a:endParaRPr/>
          </a:p>
        </p:txBody>
      </p:sp>
      <p:sp>
        <p:nvSpPr>
          <p:cNvPr id="3210" name="Google Shape;3210;g2ce22a6ec48_1_2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dd37af48a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(Previous: Prerequisites)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(Current: Course Objectives/Outline)</a:t>
            </a:r>
            <a:endParaRPr b="1">
              <a:latin typeface="Roboto"/>
              <a:ea typeface="Roboto"/>
              <a:cs typeface="Roboto"/>
              <a:sym typeface="Roboto"/>
            </a:endParaRPr>
          </a:p>
          <a:p>
            <a:pPr indent="0" lvl="0" marL="0" rtl="0" algn="l">
              <a:spcBef>
                <a:spcPts val="0"/>
              </a:spcBef>
              <a:spcAft>
                <a:spcPts val="0"/>
              </a:spcAft>
              <a:buNone/>
            </a:pPr>
            <a:r>
              <a:rPr lang="en-US"/>
              <a:t>(Up Next: Section 1: Your Course Environment)</a:t>
            </a:r>
            <a:endParaRPr/>
          </a:p>
        </p:txBody>
      </p:sp>
      <p:sp>
        <p:nvSpPr>
          <p:cNvPr id="519" name="Google Shape;519;g2dd37af48a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2ce22a6ec48_1_26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rPr lang="en-US"/>
              <a:t>We have models just for that, which can accept passages and generate useful vector embeddings.</a:t>
            </a:r>
            <a:endParaRPr/>
          </a:p>
          <a:p>
            <a:pPr indent="-317500" lvl="0" marL="457200" rtl="0" algn="l">
              <a:spcBef>
                <a:spcPts val="0"/>
              </a:spcBef>
              <a:spcAft>
                <a:spcPts val="0"/>
              </a:spcAft>
              <a:buClr>
                <a:schemeClr val="dk1"/>
              </a:buClr>
              <a:buSzPts val="1400"/>
              <a:buChar char="-"/>
            </a:pPr>
            <a:r>
              <a:rPr b="1" lang="en-US"/>
              <a:t>Given a selection of passages that you want to consider (i.e. example phrases, document pool, etc)...</a:t>
            </a:r>
            <a:endParaRPr b="1"/>
          </a:p>
          <a:p>
            <a:pPr indent="-317500" lvl="0" marL="457200" rtl="0" algn="l">
              <a:spcBef>
                <a:spcPts val="0"/>
              </a:spcBef>
              <a:spcAft>
                <a:spcPts val="0"/>
              </a:spcAft>
              <a:buClr>
                <a:schemeClr val="dk1"/>
              </a:buClr>
              <a:buSzPts val="1400"/>
              <a:buChar char="-"/>
            </a:pPr>
            <a:r>
              <a:rPr lang="en-US"/>
              <a:t>…Use a use-case-specific  embedding model to encode them into vectors…</a:t>
            </a:r>
            <a:endParaRPr/>
          </a:p>
          <a:p>
            <a:pPr indent="-317500" lvl="0" marL="457200" rtl="0" algn="l">
              <a:spcBef>
                <a:spcPts val="0"/>
              </a:spcBef>
              <a:spcAft>
                <a:spcPts val="0"/>
              </a:spcAft>
              <a:buClr>
                <a:schemeClr val="dk1"/>
              </a:buClr>
              <a:buSzPts val="1400"/>
              <a:buChar char="-"/>
            </a:pPr>
            <a:r>
              <a:rPr lang="en-US"/>
              <a:t>…and the embeddings should capture semantic properties which can be reasoned about. </a:t>
            </a:r>
            <a:endParaRPr/>
          </a:p>
          <a:p>
            <a:pPr indent="0" lvl="0" marL="0" rtl="0" algn="l">
              <a:spcBef>
                <a:spcPts val="0"/>
              </a:spcBef>
              <a:spcAft>
                <a:spcPts val="0"/>
              </a:spcAft>
              <a:buNone/>
            </a:pPr>
            <a:r>
              <a:t/>
            </a:r>
            <a:endParaRPr/>
          </a:p>
        </p:txBody>
      </p:sp>
      <p:sp>
        <p:nvSpPr>
          <p:cNvPr id="3219" name="Google Shape;3219;g2ce22a6ec48_1_2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2ce22a6ec48_1_26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rPr lang="en-US"/>
              <a:t>We have models just for that, which can accept passages and generate useful vector embeddings.</a:t>
            </a:r>
            <a:endParaRPr/>
          </a:p>
          <a:p>
            <a:pPr indent="-317500" lvl="0" marL="457200" rtl="0" algn="l">
              <a:spcBef>
                <a:spcPts val="0"/>
              </a:spcBef>
              <a:spcAft>
                <a:spcPts val="0"/>
              </a:spcAft>
              <a:buClr>
                <a:schemeClr val="dk1"/>
              </a:buClr>
              <a:buSzPts val="1400"/>
              <a:buChar char="-"/>
            </a:pPr>
            <a:r>
              <a:rPr lang="en-US"/>
              <a:t>Given a selection of passages that you want to consider (i.e. example phrases, document pool, etc)...</a:t>
            </a:r>
            <a:endParaRPr/>
          </a:p>
          <a:p>
            <a:pPr indent="-317500" lvl="0" marL="457200" rtl="0" algn="l">
              <a:spcBef>
                <a:spcPts val="0"/>
              </a:spcBef>
              <a:spcAft>
                <a:spcPts val="0"/>
              </a:spcAft>
              <a:buClr>
                <a:schemeClr val="dk1"/>
              </a:buClr>
              <a:buSzPts val="1400"/>
              <a:buChar char="-"/>
            </a:pPr>
            <a:r>
              <a:rPr b="1" lang="en-US"/>
              <a:t>…Use a use-case-specific  embedding model to encode them into vectors…</a:t>
            </a:r>
            <a:endParaRPr b="1"/>
          </a:p>
          <a:p>
            <a:pPr indent="-317500" lvl="0" marL="457200" rtl="0" algn="l">
              <a:spcBef>
                <a:spcPts val="0"/>
              </a:spcBef>
              <a:spcAft>
                <a:spcPts val="0"/>
              </a:spcAft>
              <a:buClr>
                <a:schemeClr val="dk1"/>
              </a:buClr>
              <a:buSzPts val="1400"/>
              <a:buChar char="-"/>
            </a:pPr>
            <a:r>
              <a:rPr lang="en-US"/>
              <a:t>…and the embeddings should capture semantic properties which can be reasoned about.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28" name="Google Shape;3228;g2ce22a6ec48_1_2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2ce22a6ec48_1_26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rPr lang="en-US"/>
              <a:t>We have models just for that, which can accept passages and generate useful vector embeddings.</a:t>
            </a:r>
            <a:endParaRPr/>
          </a:p>
          <a:p>
            <a:pPr indent="-317500" lvl="0" marL="457200" rtl="0" algn="l">
              <a:spcBef>
                <a:spcPts val="0"/>
              </a:spcBef>
              <a:spcAft>
                <a:spcPts val="0"/>
              </a:spcAft>
              <a:buClr>
                <a:schemeClr val="dk1"/>
              </a:buClr>
              <a:buSzPts val="1400"/>
              <a:buChar char="-"/>
            </a:pPr>
            <a:r>
              <a:rPr lang="en-US"/>
              <a:t>Given a selection of passages that you want to consider (i.e. example phrases, document pool, etc)...</a:t>
            </a:r>
            <a:endParaRPr/>
          </a:p>
          <a:p>
            <a:pPr indent="-317500" lvl="0" marL="457200" rtl="0" algn="l">
              <a:spcBef>
                <a:spcPts val="0"/>
              </a:spcBef>
              <a:spcAft>
                <a:spcPts val="0"/>
              </a:spcAft>
              <a:buClr>
                <a:schemeClr val="dk1"/>
              </a:buClr>
              <a:buSzPts val="1400"/>
              <a:buChar char="-"/>
            </a:pPr>
            <a:r>
              <a:rPr lang="en-US"/>
              <a:t>…Use a use-case-specific  embedding model to encode them into vectors…</a:t>
            </a:r>
            <a:endParaRPr/>
          </a:p>
          <a:p>
            <a:pPr indent="-317500" lvl="0" marL="457200" rtl="0" algn="l">
              <a:spcBef>
                <a:spcPts val="0"/>
              </a:spcBef>
              <a:spcAft>
                <a:spcPts val="0"/>
              </a:spcAft>
              <a:buClr>
                <a:schemeClr val="dk1"/>
              </a:buClr>
              <a:buSzPts val="1400"/>
              <a:buChar char="-"/>
            </a:pPr>
            <a:r>
              <a:rPr b="1" lang="en-US"/>
              <a:t>…and the embeddings should capture semantic properties which can be reasoned about.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38" name="Google Shape;3238;g2ce22a6ec48_1_2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2ce22a6ec48_1_26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Optional Slide: </a:t>
            </a:r>
            <a:r>
              <a:rPr lang="en-US"/>
              <a:t>Feel free to nerd out about embedding space theory if you’re interested. Slide can be used to connect to MNIST/DL Fundamentals. </a:t>
            </a:r>
            <a:endParaRPr/>
          </a:p>
        </p:txBody>
      </p:sp>
      <p:sp>
        <p:nvSpPr>
          <p:cNvPr id="3249" name="Google Shape;3249;g2ce22a6ec48_1_26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2ce22a6ec48_1_26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Embedding Model flavors of interest: </a:t>
            </a:r>
            <a:endParaRPr b="1"/>
          </a:p>
          <a:p>
            <a:pPr indent="-317500" lvl="0" marL="457200" rtl="0" algn="l">
              <a:spcBef>
                <a:spcPts val="0"/>
              </a:spcBef>
              <a:spcAft>
                <a:spcPts val="0"/>
              </a:spcAft>
              <a:buSzPts val="1400"/>
              <a:buChar char="-"/>
            </a:pPr>
            <a:r>
              <a:rPr lang="en-US"/>
              <a:t>Bi-encoder formulations rely on cosine similarity (same or different encoders used to produce synergized vectors). Deep learning part doesn’t reason about both inputs, but vectors can be pre-computed. </a:t>
            </a:r>
            <a:endParaRPr/>
          </a:p>
          <a:p>
            <a:pPr indent="-317500" lvl="0" marL="457200" rtl="0" algn="l">
              <a:spcBef>
                <a:spcPts val="0"/>
              </a:spcBef>
              <a:spcAft>
                <a:spcPts val="0"/>
              </a:spcAft>
              <a:buSzPts val="1400"/>
              <a:buChar char="-"/>
            </a:pPr>
            <a:r>
              <a:rPr lang="en-US"/>
              <a:t>Cross-Encoder formulations take two (or more) passages and produce a classification through an end-to-end deep learning pipeline. Scale worse (since you can’t pre-compute vectors) but allows encoder to reason about both passages at the same time. Powerful, but use sparingly. </a:t>
            </a:r>
            <a:endParaRPr/>
          </a:p>
          <a:p>
            <a:pPr indent="-317500" lvl="1" marL="914400" rtl="0" algn="l">
              <a:spcBef>
                <a:spcPts val="0"/>
              </a:spcBef>
              <a:spcAft>
                <a:spcPts val="0"/>
              </a:spcAft>
              <a:buSzPts val="1400"/>
              <a:buChar char="-"/>
            </a:pPr>
            <a:r>
              <a:rPr lang="en-US"/>
              <a:t>Useful for re-ranking (classifying priority among multiple documents)</a:t>
            </a:r>
            <a:endParaRPr/>
          </a:p>
          <a:p>
            <a:pPr indent="0" lvl="0" marL="0" rtl="0" algn="l">
              <a:spcBef>
                <a:spcPts val="0"/>
              </a:spcBef>
              <a:spcAft>
                <a:spcPts val="0"/>
              </a:spcAft>
              <a:buNone/>
            </a:pPr>
            <a:r>
              <a:rPr lang="en-US"/>
              <a:t>(next, symmetric vs asymmetric/generalized definitions)</a:t>
            </a:r>
            <a:endParaRPr/>
          </a:p>
        </p:txBody>
      </p:sp>
      <p:sp>
        <p:nvSpPr>
          <p:cNvPr id="3261" name="Google Shape;3261;g2ce22a6ec48_1_2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2ce22a6ec48_1_26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Embedding Model flavors of interest: </a:t>
            </a:r>
            <a:endParaRPr b="1"/>
          </a:p>
          <a:p>
            <a:pPr indent="-317500" lvl="0" marL="457200" rtl="0" algn="l">
              <a:spcBef>
                <a:spcPts val="0"/>
              </a:spcBef>
              <a:spcAft>
                <a:spcPts val="0"/>
              </a:spcAft>
              <a:buClr>
                <a:schemeClr val="dk1"/>
              </a:buClr>
              <a:buSzPts val="1400"/>
              <a:buChar char="-"/>
            </a:pPr>
            <a:r>
              <a:rPr b="1" lang="en-US"/>
              <a:t>Symmetric means all the inputs are embedded using the same embedding strategy.</a:t>
            </a:r>
            <a:endParaRPr b="1"/>
          </a:p>
          <a:p>
            <a:pPr indent="-317500" lvl="0" marL="457200" rtl="0" algn="l">
              <a:spcBef>
                <a:spcPts val="0"/>
              </a:spcBef>
              <a:spcAft>
                <a:spcPts val="0"/>
              </a:spcAft>
              <a:buClr>
                <a:schemeClr val="dk1"/>
              </a:buClr>
              <a:buSzPts val="1400"/>
              <a:buChar char="-"/>
            </a:pPr>
            <a:r>
              <a:rPr b="1" lang="en-US"/>
              <a:t>Asymmetric means there are different embedding models/strategies depending on the input type.</a:t>
            </a:r>
            <a:endParaRPr b="1"/>
          </a:p>
          <a:p>
            <a:pPr indent="-317500" lvl="1" marL="914400" rtl="0" algn="l">
              <a:spcBef>
                <a:spcPts val="0"/>
              </a:spcBef>
              <a:spcAft>
                <a:spcPts val="0"/>
              </a:spcAft>
              <a:buClr>
                <a:schemeClr val="dk1"/>
              </a:buClr>
              <a:buSzPts val="1400"/>
              <a:buChar char="-"/>
            </a:pPr>
            <a:r>
              <a:rPr b="1" lang="en-US"/>
              <a:t>i.e. “query” vs “document” pathway</a:t>
            </a:r>
            <a:endParaRPr b="1"/>
          </a:p>
          <a:p>
            <a:pPr indent="-317500" lvl="0" marL="457200" rtl="0" algn="l">
              <a:spcBef>
                <a:spcPts val="0"/>
              </a:spcBef>
              <a:spcAft>
                <a:spcPts val="0"/>
              </a:spcAft>
              <a:buClr>
                <a:schemeClr val="dk1"/>
              </a:buClr>
              <a:buSzPts val="1400"/>
              <a:buChar char="-"/>
            </a:pPr>
            <a:r>
              <a:rPr lang="en-US"/>
              <a:t>In general, the only requirement is that the output of the different embedding strategies is synergized such that things that you need to be similar end up being similar! Exactly how CLIP works, which is an </a:t>
            </a:r>
            <a:endParaRPr/>
          </a:p>
        </p:txBody>
      </p:sp>
      <p:sp>
        <p:nvSpPr>
          <p:cNvPr id="3287" name="Google Shape;3287;g2ce22a6ec48_1_2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5" name="Shape 3305"/>
        <p:cNvGrpSpPr/>
        <p:nvPr/>
      </p:nvGrpSpPr>
      <p:grpSpPr>
        <a:xfrm>
          <a:off x="0" y="0"/>
          <a:ext cx="0" cy="0"/>
          <a:chOff x="0" y="0"/>
          <a:chExt cx="0" cy="0"/>
        </a:xfrm>
      </p:grpSpPr>
      <p:sp>
        <p:nvSpPr>
          <p:cNvPr id="3306" name="Google Shape;3306;g2ce22a6ec48_1_26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Embedding Model flavors of interest: </a:t>
            </a:r>
            <a:endParaRPr b="1"/>
          </a:p>
          <a:p>
            <a:pPr indent="-317500" lvl="0" marL="457200" rtl="0" algn="l">
              <a:spcBef>
                <a:spcPts val="0"/>
              </a:spcBef>
              <a:spcAft>
                <a:spcPts val="0"/>
              </a:spcAft>
              <a:buClr>
                <a:schemeClr val="dk1"/>
              </a:buClr>
              <a:buSzPts val="1400"/>
              <a:buChar char="-"/>
            </a:pPr>
            <a:r>
              <a:rPr lang="en-US"/>
              <a:t>Symmetric means all the inputs are embedded using the same embedding strategy.</a:t>
            </a:r>
            <a:endParaRPr/>
          </a:p>
          <a:p>
            <a:pPr indent="-317500" lvl="0" marL="457200" rtl="0" algn="l">
              <a:spcBef>
                <a:spcPts val="0"/>
              </a:spcBef>
              <a:spcAft>
                <a:spcPts val="0"/>
              </a:spcAft>
              <a:buClr>
                <a:schemeClr val="dk1"/>
              </a:buClr>
              <a:buSzPts val="1400"/>
              <a:buChar char="-"/>
            </a:pPr>
            <a:r>
              <a:rPr lang="en-US"/>
              <a:t>Asymmetric means there are different embedding models/strategies depending on the input type.</a:t>
            </a:r>
            <a:endParaRPr/>
          </a:p>
          <a:p>
            <a:pPr indent="-317500" lvl="1" marL="914400" rtl="0" algn="l">
              <a:spcBef>
                <a:spcPts val="0"/>
              </a:spcBef>
              <a:spcAft>
                <a:spcPts val="0"/>
              </a:spcAft>
              <a:buClr>
                <a:schemeClr val="dk1"/>
              </a:buClr>
              <a:buSzPts val="1400"/>
              <a:buChar char="-"/>
            </a:pPr>
            <a:r>
              <a:rPr lang="en-US"/>
              <a:t>i.e. “query” vs “document” pathway</a:t>
            </a:r>
            <a:endParaRPr/>
          </a:p>
          <a:p>
            <a:pPr indent="-317500" lvl="0" marL="457200" rtl="0" algn="l">
              <a:spcBef>
                <a:spcPts val="0"/>
              </a:spcBef>
              <a:spcAft>
                <a:spcPts val="0"/>
              </a:spcAft>
              <a:buClr>
                <a:schemeClr val="dk1"/>
              </a:buClr>
              <a:buSzPts val="1400"/>
              <a:buChar char="-"/>
            </a:pPr>
            <a:r>
              <a:rPr b="1" lang="en-US"/>
              <a:t>In general, the only requirement is that the output of the different embedding strategies is synergized such that things that you need to be similar end up being similar! Exactly how CLIP works, which is an image encoder and a text encoder that are synergized to output the same embedding for image-caption pairs. </a:t>
            </a:r>
            <a:endParaRPr b="1"/>
          </a:p>
        </p:txBody>
      </p:sp>
      <p:sp>
        <p:nvSpPr>
          <p:cNvPr id="3307" name="Google Shape;3307;g2ce22a6ec48_1_2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g2ce22a6ec48_1_27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the purposes of this notebook, understanding the embedding model’s properties should be good enough! Namely:</a:t>
            </a:r>
            <a:endParaRPr/>
          </a:p>
          <a:p>
            <a:pPr indent="-317500" lvl="0" marL="457200" rtl="0" algn="l">
              <a:spcBef>
                <a:spcPts val="0"/>
              </a:spcBef>
              <a:spcAft>
                <a:spcPts val="0"/>
              </a:spcAft>
              <a:buSzPts val="1400"/>
              <a:buChar char="-"/>
            </a:pPr>
            <a:r>
              <a:rPr lang="en-US"/>
              <a:t>It can embed natural language into a semantic space</a:t>
            </a:r>
            <a:endParaRPr/>
          </a:p>
          <a:p>
            <a:pPr indent="-317500" lvl="0" marL="457200" rtl="0" algn="l">
              <a:spcBef>
                <a:spcPts val="0"/>
              </a:spcBef>
              <a:spcAft>
                <a:spcPts val="0"/>
              </a:spcAft>
              <a:buSzPts val="1400"/>
              <a:buChar char="-"/>
            </a:pPr>
            <a:r>
              <a:rPr lang="en-US"/>
              <a:t>The semantic space can be reasoned with to find similarities (or differences, or just properties).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Author’s Notes:</a:t>
            </a:r>
            <a:r>
              <a:rPr lang="en-US"/>
              <a:t> Depending on the audience, you may want to walk through notebook 06 yourself and just have students do 64_guardrails by themselves after presenting the next section. Your call.</a:t>
            </a:r>
            <a:endParaRPr/>
          </a:p>
        </p:txBody>
      </p:sp>
      <p:sp>
        <p:nvSpPr>
          <p:cNvPr id="3316" name="Google Shape;3316;g2ce22a6ec48_1_2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2ce22a6ec48_1_2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7" name="Google Shape;3327;g2ce22a6ec48_1_27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8" name="Google Shape;3328;g2ce22a6ec48_1_2714: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2ce22a6ec48_1_27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In the previous section, you got familiar with the code syntax and prior assumptions of embedding models. </a:t>
            </a:r>
            <a:endParaRPr b="1"/>
          </a:p>
          <a:p>
            <a:pPr indent="0" lvl="0" marL="0" rtl="0" algn="l">
              <a:spcBef>
                <a:spcPts val="0"/>
              </a:spcBef>
              <a:spcAft>
                <a:spcPts val="0"/>
              </a:spcAft>
              <a:buNone/>
            </a:pPr>
            <a:r>
              <a:rPr lang="en-US"/>
              <a:t>For part 6.4, you’ll get the opportunity to put this API to the test using to implement an “input guardrail”</a:t>
            </a:r>
            <a:endParaRPr/>
          </a:p>
          <a:p>
            <a:pPr indent="-317500" lvl="0" marL="457200" rtl="0" algn="l">
              <a:spcBef>
                <a:spcPts val="0"/>
              </a:spcBef>
              <a:spcAft>
                <a:spcPts val="0"/>
              </a:spcAft>
              <a:buSzPts val="1400"/>
              <a:buChar char="-"/>
            </a:pPr>
            <a:r>
              <a:rPr lang="en-US"/>
              <a:t>One of several types of guardrails (output guardrails and topic guardrails also quite common).</a:t>
            </a:r>
            <a:endParaRPr/>
          </a:p>
          <a:p>
            <a:pPr indent="-317500" lvl="0" marL="457200" rtl="0" algn="l">
              <a:spcBef>
                <a:spcPts val="0"/>
              </a:spcBef>
              <a:spcAft>
                <a:spcPts val="0"/>
              </a:spcAft>
              <a:buSzPts val="1400"/>
              <a:buChar char="-"/>
            </a:pPr>
            <a:r>
              <a:rPr lang="en-US"/>
              <a:t>Some simple ones rely on raw prompt engineering or zero-shot classification with generative models, you but can actually do it pretty easily by creating a classifier off of a known-useful embedding model. </a:t>
            </a:r>
            <a:endParaRPr/>
          </a:p>
        </p:txBody>
      </p:sp>
      <p:sp>
        <p:nvSpPr>
          <p:cNvPr id="3334" name="Google Shape;3334;g2ce22a6ec48_1_27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e22a6ec48_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2ce22a6ec48_1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2ce22a6ec48_1_11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g2ce22a6ec48_1_2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5" name="Google Shape;3345;g2ce22a6ec48_1_27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got familiar with the code syntax and prior assumptions of embedding models. </a:t>
            </a:r>
            <a:endParaRPr/>
          </a:p>
          <a:p>
            <a:pPr indent="0" lvl="0" marL="0" rtl="0" algn="l">
              <a:spcBef>
                <a:spcPts val="0"/>
              </a:spcBef>
              <a:spcAft>
                <a:spcPts val="0"/>
              </a:spcAft>
              <a:buClr>
                <a:schemeClr val="dk1"/>
              </a:buClr>
              <a:buSzPts val="1100"/>
              <a:buFont typeface="Arial"/>
              <a:buNone/>
            </a:pPr>
            <a:r>
              <a:rPr b="1" lang="en-US"/>
              <a:t>For part 6.4, you’ll get the opportunity to put this API to the test using to implement an “input guardrail”</a:t>
            </a:r>
            <a:endParaRPr b="1"/>
          </a:p>
          <a:p>
            <a:pPr indent="-317500" lvl="0" marL="457200" rtl="0" algn="l">
              <a:spcBef>
                <a:spcPts val="0"/>
              </a:spcBef>
              <a:spcAft>
                <a:spcPts val="0"/>
              </a:spcAft>
              <a:buClr>
                <a:schemeClr val="dk1"/>
              </a:buClr>
              <a:buSzPts val="1400"/>
              <a:buChar char="-"/>
            </a:pPr>
            <a:r>
              <a:rPr b="1" lang="en-US"/>
              <a:t>One of several types of guardrails (output guardrails and topic guardrails also quite common).</a:t>
            </a:r>
            <a:endParaRPr b="1"/>
          </a:p>
          <a:p>
            <a:pPr indent="-317500" lvl="0" marL="457200" rtl="0" algn="l">
              <a:spcBef>
                <a:spcPts val="0"/>
              </a:spcBef>
              <a:spcAft>
                <a:spcPts val="0"/>
              </a:spcAft>
              <a:buClr>
                <a:schemeClr val="dk1"/>
              </a:buClr>
              <a:buSzPts val="1400"/>
              <a:buChar char="-"/>
            </a:pPr>
            <a:r>
              <a:rPr b="1" lang="en-US"/>
              <a:t>Some simple ones rely on raw prompt engineering or zero-shot classification with generative models, you but can actually do it pretty easily by creating a classifier off of a known-useful embedding model. </a:t>
            </a:r>
            <a:endParaRPr b="1"/>
          </a:p>
          <a:p>
            <a:pPr indent="0" lvl="0" marL="0" rtl="0" algn="l">
              <a:spcBef>
                <a:spcPts val="0"/>
              </a:spcBef>
              <a:spcAft>
                <a:spcPts val="0"/>
              </a:spcAft>
              <a:buNone/>
            </a:pPr>
            <a:r>
              <a:rPr lang="en-US"/>
              <a:t>How will this be done? </a:t>
            </a:r>
            <a:endParaRPr/>
          </a:p>
          <a:p>
            <a:pPr indent="-317500" lvl="0" marL="457200" rtl="0" algn="l">
              <a:spcBef>
                <a:spcPts val="0"/>
              </a:spcBef>
              <a:spcAft>
                <a:spcPts val="0"/>
              </a:spcAft>
              <a:buSzPts val="1400"/>
              <a:buChar char="-"/>
            </a:pPr>
            <a:r>
              <a:rPr lang="en-US"/>
              <a:t>Given a curated set of good and bad example inputs…</a:t>
            </a:r>
            <a:endParaRPr/>
          </a:p>
          <a:p>
            <a:pPr indent="-317500" lvl="0" marL="457200" rtl="0" algn="l">
              <a:spcBef>
                <a:spcPts val="0"/>
              </a:spcBef>
              <a:spcAft>
                <a:spcPts val="0"/>
              </a:spcAft>
              <a:buSzPts val="1400"/>
              <a:buChar char="-"/>
            </a:pPr>
            <a:r>
              <a:rPr lang="en-US"/>
              <a:t>… embed all of them to generate semantically-dense vectors…</a:t>
            </a:r>
            <a:endParaRPr/>
          </a:p>
          <a:p>
            <a:pPr indent="-317500" lvl="0" marL="457200" rtl="0" algn="l">
              <a:spcBef>
                <a:spcPts val="0"/>
              </a:spcBef>
              <a:spcAft>
                <a:spcPts val="0"/>
              </a:spcAft>
              <a:buSzPts val="1400"/>
              <a:buChar char="-"/>
            </a:pPr>
            <a:r>
              <a:rPr lang="en-US"/>
              <a:t>… and train a classifier to go from embedding to classification (using supervised machine learning/deep learning)</a:t>
            </a:r>
            <a:endParaRPr/>
          </a:p>
          <a:p>
            <a:pPr indent="-317500" lvl="1" marL="914400" rtl="0" algn="l">
              <a:spcBef>
                <a:spcPts val="0"/>
              </a:spcBef>
              <a:spcAft>
                <a:spcPts val="0"/>
              </a:spcAft>
              <a:buSzPts val="1400"/>
              <a:buChar char="-"/>
            </a:pPr>
            <a:r>
              <a:rPr lang="en-US"/>
              <a:t>If the embeddings are good for general reasoning, this is usually easy enough to do with classical logistic regression or a shallow network. </a:t>
            </a:r>
            <a:endParaRPr/>
          </a:p>
        </p:txBody>
      </p:sp>
      <p:sp>
        <p:nvSpPr>
          <p:cNvPr id="3346" name="Google Shape;3346;g2ce22a6ec48_1_27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g2ce22a6ec48_1_27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b="1" lang="en-US"/>
              <a:t>How will this be done? </a:t>
            </a:r>
            <a:endParaRPr b="1"/>
          </a:p>
          <a:p>
            <a:pPr indent="-317500" lvl="0" marL="457200" rtl="0" algn="l">
              <a:spcBef>
                <a:spcPts val="0"/>
              </a:spcBef>
              <a:spcAft>
                <a:spcPts val="0"/>
              </a:spcAft>
              <a:buClr>
                <a:schemeClr val="dk1"/>
              </a:buClr>
              <a:buSzPts val="1400"/>
              <a:buChar char="-"/>
            </a:pPr>
            <a:r>
              <a:rPr b="1" lang="en-US"/>
              <a:t>Given a curated set of good and bad example inputs…</a:t>
            </a:r>
            <a:endParaRPr b="1"/>
          </a:p>
          <a:p>
            <a:pPr indent="-317500" lvl="0" marL="457200" rtl="0" algn="l">
              <a:spcBef>
                <a:spcPts val="0"/>
              </a:spcBef>
              <a:spcAft>
                <a:spcPts val="0"/>
              </a:spcAft>
              <a:buClr>
                <a:schemeClr val="dk1"/>
              </a:buClr>
              <a:buSzPts val="1400"/>
              <a:buChar char="-"/>
            </a:pPr>
            <a:r>
              <a:rPr lang="en-US"/>
              <a:t>… embed all of them to generate semantically-dense vectors…</a:t>
            </a:r>
            <a:endParaRPr/>
          </a:p>
          <a:p>
            <a:pPr indent="-317500" lvl="0" marL="457200" rtl="0" algn="l">
              <a:spcBef>
                <a:spcPts val="0"/>
              </a:spcBef>
              <a:spcAft>
                <a:spcPts val="0"/>
              </a:spcAft>
              <a:buClr>
                <a:schemeClr val="dk1"/>
              </a:buClr>
              <a:buSzPts val="1400"/>
              <a:buChar char="-"/>
            </a:pPr>
            <a:r>
              <a:rPr lang="en-US"/>
              <a:t>… and train a classifier to go from embedding to classification (using supervised machine learning/deep learning)</a:t>
            </a:r>
            <a:endParaRPr/>
          </a:p>
          <a:p>
            <a:pPr indent="-317500" lvl="1" marL="914400" rtl="0" algn="l">
              <a:spcBef>
                <a:spcPts val="0"/>
              </a:spcBef>
              <a:spcAft>
                <a:spcPts val="0"/>
              </a:spcAft>
              <a:buClr>
                <a:schemeClr val="dk1"/>
              </a:buClr>
              <a:buSzPts val="1400"/>
              <a:buChar char="-"/>
            </a:pPr>
            <a:r>
              <a:rPr lang="en-US"/>
              <a:t>If the embeddings are good for general reasoning, this is usually easy enough to do with classical logistic regression or a shallow network. </a:t>
            </a:r>
            <a:endParaRPr/>
          </a:p>
          <a:p>
            <a:pPr indent="0" lvl="0" marL="0" rtl="0" algn="l">
              <a:spcBef>
                <a:spcPts val="0"/>
              </a:spcBef>
              <a:spcAft>
                <a:spcPts val="0"/>
              </a:spcAft>
              <a:buNone/>
            </a:pPr>
            <a:r>
              <a:t/>
            </a:r>
            <a:endParaRPr/>
          </a:p>
        </p:txBody>
      </p:sp>
      <p:sp>
        <p:nvSpPr>
          <p:cNvPr id="3373" name="Google Shape;3373;g2ce22a6ec48_1_2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g2ce22a6ec48_1_27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b="1" lang="en-US"/>
              <a:t>How will this be done? </a:t>
            </a:r>
            <a:endParaRPr b="1"/>
          </a:p>
          <a:p>
            <a:pPr indent="-317500" lvl="0" marL="457200" rtl="0" algn="l">
              <a:spcBef>
                <a:spcPts val="0"/>
              </a:spcBef>
              <a:spcAft>
                <a:spcPts val="0"/>
              </a:spcAft>
              <a:buClr>
                <a:schemeClr val="dk1"/>
              </a:buClr>
              <a:buSzPts val="1400"/>
              <a:buChar char="-"/>
            </a:pPr>
            <a:r>
              <a:rPr lang="en-US"/>
              <a:t>Given a curated set of good and bad example inputs…</a:t>
            </a:r>
            <a:endParaRPr/>
          </a:p>
          <a:p>
            <a:pPr indent="-317500" lvl="0" marL="457200" rtl="0" algn="l">
              <a:spcBef>
                <a:spcPts val="0"/>
              </a:spcBef>
              <a:spcAft>
                <a:spcPts val="0"/>
              </a:spcAft>
              <a:buClr>
                <a:schemeClr val="dk1"/>
              </a:buClr>
              <a:buSzPts val="1400"/>
              <a:buChar char="-"/>
            </a:pPr>
            <a:r>
              <a:rPr b="1" lang="en-US"/>
              <a:t>… embed all of them to generate semantically-dense vectors…</a:t>
            </a:r>
            <a:endParaRPr b="1"/>
          </a:p>
          <a:p>
            <a:pPr indent="-317500" lvl="0" marL="457200" rtl="0" algn="l">
              <a:spcBef>
                <a:spcPts val="0"/>
              </a:spcBef>
              <a:spcAft>
                <a:spcPts val="0"/>
              </a:spcAft>
              <a:buClr>
                <a:schemeClr val="dk1"/>
              </a:buClr>
              <a:buSzPts val="1400"/>
              <a:buChar char="-"/>
            </a:pPr>
            <a:r>
              <a:rPr lang="en-US"/>
              <a:t>… and train a classifier to go from embedding to classification (using supervised machine learning/deep learning)</a:t>
            </a:r>
            <a:endParaRPr/>
          </a:p>
          <a:p>
            <a:pPr indent="-317500" lvl="1" marL="914400" rtl="0" algn="l">
              <a:spcBef>
                <a:spcPts val="0"/>
              </a:spcBef>
              <a:spcAft>
                <a:spcPts val="0"/>
              </a:spcAft>
              <a:buClr>
                <a:schemeClr val="dk1"/>
              </a:buClr>
              <a:buSzPts val="1400"/>
              <a:buChar char="-"/>
            </a:pPr>
            <a:r>
              <a:rPr lang="en-US"/>
              <a:t>If the embeddings are good for general reasoning, this is usually easy enough to do with classical logistic regression or a shallow network.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386" name="Google Shape;3386;g2ce22a6ec48_1_2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g2ce22a6ec48_1_27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b="1" lang="en-US"/>
              <a:t>How will this be done? </a:t>
            </a:r>
            <a:endParaRPr b="1"/>
          </a:p>
          <a:p>
            <a:pPr indent="-317500" lvl="0" marL="457200" rtl="0" algn="l">
              <a:spcBef>
                <a:spcPts val="0"/>
              </a:spcBef>
              <a:spcAft>
                <a:spcPts val="0"/>
              </a:spcAft>
              <a:buClr>
                <a:schemeClr val="dk1"/>
              </a:buClr>
              <a:buSzPts val="1400"/>
              <a:buChar char="-"/>
            </a:pPr>
            <a:r>
              <a:rPr lang="en-US"/>
              <a:t>Given a curated set of good and bad example inputs…</a:t>
            </a:r>
            <a:endParaRPr/>
          </a:p>
          <a:p>
            <a:pPr indent="-317500" lvl="0" marL="457200" rtl="0" algn="l">
              <a:spcBef>
                <a:spcPts val="0"/>
              </a:spcBef>
              <a:spcAft>
                <a:spcPts val="0"/>
              </a:spcAft>
              <a:buClr>
                <a:schemeClr val="dk1"/>
              </a:buClr>
              <a:buSzPts val="1400"/>
              <a:buChar char="-"/>
            </a:pPr>
            <a:r>
              <a:rPr lang="en-US"/>
              <a:t>… embed all of them to generate semantically-dense vectors…</a:t>
            </a:r>
            <a:endParaRPr/>
          </a:p>
          <a:p>
            <a:pPr indent="-317500" lvl="0" marL="457200" rtl="0" algn="l">
              <a:spcBef>
                <a:spcPts val="0"/>
              </a:spcBef>
              <a:spcAft>
                <a:spcPts val="0"/>
              </a:spcAft>
              <a:buClr>
                <a:schemeClr val="dk1"/>
              </a:buClr>
              <a:buSzPts val="1400"/>
              <a:buChar char="-"/>
            </a:pPr>
            <a:r>
              <a:rPr b="1" lang="en-US"/>
              <a:t>… and train a classifier to go from embedding to classification (using using supervised machine learning/deep learning)</a:t>
            </a:r>
            <a:endParaRPr b="1"/>
          </a:p>
          <a:p>
            <a:pPr indent="-317500" lvl="1" marL="914400" rtl="0" algn="l">
              <a:spcBef>
                <a:spcPts val="0"/>
              </a:spcBef>
              <a:spcAft>
                <a:spcPts val="0"/>
              </a:spcAft>
              <a:buClr>
                <a:schemeClr val="dk1"/>
              </a:buClr>
              <a:buSzPts val="1400"/>
              <a:buChar char="-"/>
            </a:pPr>
            <a:r>
              <a:rPr b="1" lang="en-US"/>
              <a:t>If the embeddings are good for general reasoning, this is usually easy enough to do with classical logistic regression or a shallow network. </a:t>
            </a:r>
            <a:endParaRPr b="1"/>
          </a:p>
          <a:p>
            <a:pPr indent="0" lvl="0" marL="0" rtl="0" algn="l">
              <a:spcBef>
                <a:spcPts val="0"/>
              </a:spcBef>
              <a:spcAft>
                <a:spcPts val="0"/>
              </a:spcAft>
              <a:buNone/>
            </a:pPr>
            <a:r>
              <a:rPr lang="en-US"/>
              <a:t>And that’s it! You have a classifier branch!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06" name="Google Shape;3406;g2ce22a6ec48_1_2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2ce22a6ec48_1_2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9" name="Google Shape;3429;g2ce22a6ec48_1_28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lang="en-US"/>
              <a:t>How will this be done? Given a curated set of good and bad example inputs, embed all of them to generate semantically-dense vectors, and train a classifier to go from embedding to classification.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And that’s it! You have a classifier branch! </a:t>
            </a:r>
            <a:endParaRPr b="1"/>
          </a:p>
          <a:p>
            <a:pPr indent="-317500" lvl="0" marL="457200" rtl="0" algn="l">
              <a:spcBef>
                <a:spcPts val="0"/>
              </a:spcBef>
              <a:spcAft>
                <a:spcPts val="0"/>
              </a:spcAft>
              <a:buSzPts val="1400"/>
              <a:buChar char="-"/>
            </a:pPr>
            <a:r>
              <a:rPr b="1" lang="en-US"/>
              <a:t>You could use this as a hard gating mechanism to stop or route the dialog, or the value could be injected directly into a prompt to request special kind of logic from your LLM. It can also be used to aggregate statistics and move conversations accordingly.</a:t>
            </a:r>
            <a:endParaRPr b="1"/>
          </a:p>
          <a:p>
            <a:pPr indent="-317500" lvl="0" marL="457200" rtl="0" algn="l">
              <a:spcBef>
                <a:spcPts val="0"/>
              </a:spcBef>
              <a:spcAft>
                <a:spcPts val="0"/>
              </a:spcAft>
              <a:buSzPts val="1400"/>
              <a:buChar char="-"/>
            </a:pPr>
            <a:r>
              <a:rPr b="1" lang="en-US"/>
              <a:t>In our case, we will use it to route between two kinds of prompts; one that tries to help, and another that tries to NOT help and explain why. </a:t>
            </a:r>
            <a:endParaRPr b="1"/>
          </a:p>
          <a:p>
            <a:pPr indent="0" lvl="0" marL="0" rtl="0" algn="l">
              <a:spcBef>
                <a:spcPts val="0"/>
              </a:spcBef>
              <a:spcAft>
                <a:spcPts val="0"/>
              </a:spcAft>
              <a:buNone/>
            </a:pPr>
            <a:r>
              <a:rPr lang="en-US"/>
              <a:t>Good luck! In the next section, we will be using a similar logic for document retrieval and will implement RAG from scratch.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430" name="Google Shape;3430;g2ce22a6ec48_1_280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2ce22a6ec48_1_28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7" name="Google Shape;3457;g2ce22a6ec48_1_28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8" name="Google Shape;3458;g2ce22a6ec48_1_2835: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g2ce2bd9a7d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now we know how embeddings work,</a:t>
            </a:r>
            <a:r>
              <a:rPr lang="en-US"/>
              <a:t>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317500" lvl="0" marL="457200" rtl="0" algn="l">
              <a:spcBef>
                <a:spcPts val="0"/>
              </a:spcBef>
              <a:spcAft>
                <a:spcPts val="0"/>
              </a:spcAft>
              <a:buSzPts val="1400"/>
              <a:buChar char="-"/>
            </a:pPr>
            <a:r>
              <a:t/>
            </a:r>
            <a:endParaRPr b="1"/>
          </a:p>
        </p:txBody>
      </p:sp>
      <p:sp>
        <p:nvSpPr>
          <p:cNvPr id="3464" name="Google Shape;3464;g2ce2bd9a7d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2ce22a6ec48_1_28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now we know how embeddings work, how can we use embeddings for retrieval? </a:t>
            </a:r>
            <a:endParaRPr b="1"/>
          </a:p>
          <a:p>
            <a:pPr indent="-317500" lvl="0" marL="457200" rtl="0" algn="l">
              <a:spcBef>
                <a:spcPts val="0"/>
              </a:spcBef>
              <a:spcAft>
                <a:spcPts val="0"/>
              </a:spcAft>
              <a:buSzPts val="1400"/>
              <a:buChar char="-"/>
            </a:pPr>
            <a:r>
              <a:rPr lang="en-US"/>
              <a:t>If we assume our embeddings are useful for identifying similarity between passages…</a:t>
            </a:r>
            <a:endParaRPr/>
          </a:p>
          <a:p>
            <a:pPr indent="-317500" lvl="0" marL="457200" rtl="0" algn="l">
              <a:spcBef>
                <a:spcPts val="0"/>
              </a:spcBef>
              <a:spcAft>
                <a:spcPts val="0"/>
              </a:spcAft>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None/>
            </a:pPr>
            <a:r>
              <a:rPr lang="en-US"/>
              <a:t>How hard is it? </a:t>
            </a:r>
            <a:endParaRPr/>
          </a:p>
          <a:p>
            <a:pPr indent="-317500" lvl="0" marL="457200" rtl="0" algn="l">
              <a:spcBef>
                <a:spcPts val="0"/>
              </a:spcBef>
              <a:spcAft>
                <a:spcPts val="0"/>
              </a:spcAft>
              <a:buSzPts val="1400"/>
              <a:buChar char="-"/>
            </a:pPr>
            <a:r>
              <a:rPr lang="en-US"/>
              <a:t>Not very hard at all! Very automatic!</a:t>
            </a:r>
            <a:endParaRPr/>
          </a:p>
          <a:p>
            <a:pPr indent="-317500" lvl="0" marL="457200" rtl="0" algn="l">
              <a:spcBef>
                <a:spcPts val="0"/>
              </a:spcBef>
              <a:spcAft>
                <a:spcPts val="0"/>
              </a:spcAft>
              <a:buSzPts val="1400"/>
              <a:buChar char="-"/>
            </a:pPr>
            <a:r>
              <a:rPr lang="en-US"/>
              <a:t>In this code, you can see that a vector store is pre-loaded with all of the documents…</a:t>
            </a:r>
            <a:endParaRPr/>
          </a:p>
          <a:p>
            <a:pPr indent="-317500" lvl="0" marL="457200" rtl="0" algn="l">
              <a:spcBef>
                <a:spcPts val="0"/>
              </a:spcBef>
              <a:spcAft>
                <a:spcPts val="0"/>
              </a:spcAft>
              <a:buSzPts val="1400"/>
              <a:buChar char="-"/>
            </a:pPr>
            <a:r>
              <a:rPr lang="en-US"/>
              <a:t>…and a store is interpreted as a retriever (produces an API that you can query)...</a:t>
            </a:r>
            <a:endParaRPr/>
          </a:p>
          <a:p>
            <a:pPr indent="-317500" lvl="0" marL="457200" rtl="0" algn="l">
              <a:spcBef>
                <a:spcPts val="0"/>
              </a:spcBef>
              <a:spcAft>
                <a:spcPts val="0"/>
              </a:spcAft>
              <a:buSzPts val="1400"/>
              <a:buChar char="-"/>
            </a:pPr>
            <a:r>
              <a:rPr lang="en-US"/>
              <a:t>…which allows you to put in a new entry, embed it on the fly, and run a comparison to return relevant information.</a:t>
            </a:r>
            <a:endParaRPr/>
          </a:p>
        </p:txBody>
      </p:sp>
      <p:sp>
        <p:nvSpPr>
          <p:cNvPr id="3475" name="Google Shape;3475;g2ce22a6ec48_1_2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3" name="Shape 3483"/>
        <p:cNvGrpSpPr/>
        <p:nvPr/>
      </p:nvGrpSpPr>
      <p:grpSpPr>
        <a:xfrm>
          <a:off x="0" y="0"/>
          <a:ext cx="0" cy="0"/>
          <a:chOff x="0" y="0"/>
          <a:chExt cx="0" cy="0"/>
        </a:xfrm>
      </p:grpSpPr>
      <p:sp>
        <p:nvSpPr>
          <p:cNvPr id="3484" name="Google Shape;3484;g2ce22a6ec48_1_28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b="1" lang="en-US"/>
              <a:t>If we assume our embeddings are useful for identifying similarity between passages…</a:t>
            </a:r>
            <a:endParaRPr b="1"/>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None/>
            </a:pPr>
            <a:r>
              <a:t/>
            </a:r>
            <a:endParaRPr/>
          </a:p>
        </p:txBody>
      </p:sp>
      <p:sp>
        <p:nvSpPr>
          <p:cNvPr id="3485" name="Google Shape;3485;g2ce22a6ec48_1_2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3" name="Shape 3493"/>
        <p:cNvGrpSpPr/>
        <p:nvPr/>
      </p:nvGrpSpPr>
      <p:grpSpPr>
        <a:xfrm>
          <a:off x="0" y="0"/>
          <a:ext cx="0" cy="0"/>
          <a:chOff x="0" y="0"/>
          <a:chExt cx="0" cy="0"/>
        </a:xfrm>
      </p:grpSpPr>
      <p:sp>
        <p:nvSpPr>
          <p:cNvPr id="3494" name="Google Shape;3494;g2ce22a6ec48_1_2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5" name="Google Shape;3495;g2ce22a6ec48_1_28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b="1" lang="en-US"/>
              <a:t>… then we can go ahead and embed our documents into a container, and then embed questions as queries to the container!</a:t>
            </a:r>
            <a:endParaRPr b="1"/>
          </a:p>
          <a:p>
            <a:pPr indent="0" lvl="0" marL="0" rtl="0" algn="l">
              <a:spcBef>
                <a:spcPts val="0"/>
              </a:spcBef>
              <a:spcAft>
                <a:spcPts val="0"/>
              </a:spcAft>
              <a:buClr>
                <a:schemeClr val="dk1"/>
              </a:buClr>
              <a:buSzPts val="1100"/>
              <a:buFont typeface="Arial"/>
              <a:buNone/>
            </a:pPr>
            <a:r>
              <a:rPr b="1" lang="en-US"/>
              <a:t>How hard is it? </a:t>
            </a:r>
            <a:endParaRPr b="1"/>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496" name="Google Shape;3496;g2ce22a6ec48_1_28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ce22a6ec48_1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ce22a6ec48_1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latin typeface="Roboto"/>
                <a:ea typeface="Roboto"/>
                <a:cs typeface="Roboto"/>
                <a:sym typeface="Roboto"/>
              </a:rPr>
              <a:t>"Once you've launched the course environment, you'll be greeted with the JupyterLab interface. </a:t>
            </a:r>
            <a:endParaRPr b="1">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a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p:txBody>
      </p:sp>
      <p:sp>
        <p:nvSpPr>
          <p:cNvPr id="535" name="Google Shape;535;g2ce22a6ec48_1_12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2ce22a6ec48_1_28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2ce22a6ec48_1_28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b="1" lang="en-US"/>
              <a:t>How hard is it? </a:t>
            </a:r>
            <a:endParaRPr b="1"/>
          </a:p>
          <a:p>
            <a:pPr indent="-317500" lvl="0" marL="457200" rtl="0" algn="l">
              <a:spcBef>
                <a:spcPts val="0"/>
              </a:spcBef>
              <a:spcAft>
                <a:spcPts val="0"/>
              </a:spcAft>
              <a:buClr>
                <a:schemeClr val="dk1"/>
              </a:buClr>
              <a:buSzPts val="1400"/>
              <a:buChar char="-"/>
            </a:pPr>
            <a:r>
              <a:rPr b="1" lang="en-US"/>
              <a:t>Not very hard at all! Very automatic!</a:t>
            </a:r>
            <a:endParaRPr b="1"/>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504" name="Google Shape;3504;g2ce22a6ec48_1_286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g2ce22a6ec48_1_28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3" name="Google Shape;3513;g2ce22a6ec48_1_28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b="1" lang="en-US"/>
              <a:t>In this code, you can see that a vector store is pre-loaded with all of the documents…</a:t>
            </a:r>
            <a:endParaRPr b="1"/>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514" name="Google Shape;3514;g2ce22a6ec48_1_287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2ce22a6ec48_1_2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2ce22a6ec48_1_28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b="1" lang="en-US"/>
              <a:t>…and a store is interpreted as a retriever (produces an API that you can query)...</a:t>
            </a:r>
            <a:endParaRPr b="1"/>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527" name="Google Shape;3527;g2ce22a6ec48_1_28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g2ce22a6ec48_1_2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0" name="Google Shape;3540;g2ce22a6ec48_1_28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b="1" lang="en-US"/>
              <a:t>…which allows you to put in a new entry, embed it on the fly, and run a comparison to return relevant information.</a:t>
            </a:r>
            <a:endParaRPr b="1"/>
          </a:p>
          <a:p>
            <a:pPr indent="-317500" lvl="1" marL="914400" rtl="0" algn="l">
              <a:spcBef>
                <a:spcPts val="0"/>
              </a:spcBef>
              <a:spcAft>
                <a:spcPts val="0"/>
              </a:spcAft>
              <a:buClr>
                <a:schemeClr val="dk1"/>
              </a:buClr>
              <a:buSzPts val="1400"/>
              <a:buChar char="-"/>
            </a:pPr>
            <a:r>
              <a:rPr b="1" lang="en-US"/>
              <a:t>(And obviously you don’t want this kind of result, so you’d want to do compartmentalization, built into most frameworks)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NEXT COUPLE OF SLIDES GO OVER: </a:t>
            </a:r>
            <a:endParaRPr/>
          </a:p>
          <a:p>
            <a:pPr indent="-317500" lvl="0" marL="457200" rtl="0" algn="l">
              <a:spcBef>
                <a:spcPts val="0"/>
              </a:spcBef>
              <a:spcAft>
                <a:spcPts val="0"/>
              </a:spcAft>
              <a:buSzPts val="1400"/>
              <a:buChar char="-"/>
            </a:pPr>
            <a:r>
              <a:rPr lang="en-US"/>
              <a:t>Reranking/Reordering -&gt; Query Augmentation -&gt; RAG Fusion</a:t>
            </a:r>
            <a:endParaRPr/>
          </a:p>
          <a:p>
            <a:pPr indent="-317500" lvl="0" marL="457200" rtl="0" algn="l">
              <a:spcBef>
                <a:spcPts val="0"/>
              </a:spcBef>
              <a:spcAft>
                <a:spcPts val="0"/>
              </a:spcAft>
              <a:buSzPts val="1400"/>
              <a:buChar char="-"/>
            </a:pPr>
            <a:r>
              <a:rPr lang="en-US"/>
              <a:t>Big picture idea is that these are all things you can do, and they exploit properties of the embedding model. They’re all heuristics.</a:t>
            </a:r>
            <a:endParaRPr/>
          </a:p>
          <a:p>
            <a:pPr indent="-317500" lvl="0" marL="457200" rtl="0" algn="l">
              <a:spcBef>
                <a:spcPts val="0"/>
              </a:spcBef>
              <a:spcAft>
                <a:spcPts val="0"/>
              </a:spcAft>
              <a:buSzPts val="1400"/>
              <a:buChar char="-"/>
            </a:pPr>
            <a:r>
              <a:rPr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a:p>
        </p:txBody>
      </p:sp>
      <p:sp>
        <p:nvSpPr>
          <p:cNvPr id="3541" name="Google Shape;3541;g2ce22a6ec48_1_289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g2ce22a6ec48_1_2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0" name="Google Shape;3560;g2ce22a6ec48_1_29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Reranking/Reordering</a:t>
            </a:r>
            <a:r>
              <a:rPr lang="en-US"/>
              <a:t> -&gt; Query Augmentation -&gt; RAG Fusion</a:t>
            </a:r>
            <a:endParaRPr/>
          </a:p>
          <a:p>
            <a:pPr indent="-317500" lvl="0" marL="457200" rtl="0" algn="l">
              <a:spcBef>
                <a:spcPts val="0"/>
              </a:spcBef>
              <a:spcAft>
                <a:spcPts val="0"/>
              </a:spcAft>
              <a:buClr>
                <a:schemeClr val="dk1"/>
              </a:buClr>
              <a:buSzPts val="1400"/>
              <a:buChar char="-"/>
            </a:pPr>
            <a:r>
              <a:rPr b="1" lang="en-US"/>
              <a:t>Big picture idea is that these are all things you can do, and they exploit properties of the embedding model. They’re all somewhat heuristical in their approach.</a:t>
            </a:r>
            <a:endParaRPr b="1"/>
          </a:p>
          <a:p>
            <a:pPr indent="-317500" lvl="0" marL="457200" rtl="0" algn="l">
              <a:spcBef>
                <a:spcPts val="0"/>
              </a:spcBef>
              <a:spcAft>
                <a:spcPts val="0"/>
              </a:spcAft>
              <a:buClr>
                <a:schemeClr val="dk1"/>
              </a:buClr>
              <a:buSzPts val="1400"/>
              <a:buChar char="-"/>
            </a:pPr>
            <a:r>
              <a:rPr b="1"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b="1"/>
          </a:p>
          <a:p>
            <a:pPr indent="-317500" lvl="0" marL="457200" rtl="0" algn="l">
              <a:spcBef>
                <a:spcPts val="0"/>
              </a:spcBef>
              <a:spcAft>
                <a:spcPts val="0"/>
              </a:spcAft>
              <a:buClr>
                <a:schemeClr val="dk1"/>
              </a:buClr>
              <a:buSzPts val="1400"/>
              <a:buChar char="-"/>
            </a:pPr>
            <a:r>
              <a:t/>
            </a:r>
            <a:endParaRPr b="1"/>
          </a:p>
        </p:txBody>
      </p:sp>
      <p:sp>
        <p:nvSpPr>
          <p:cNvPr id="3561" name="Google Shape;3561;g2ce22a6ec48_1_29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9" name="Shape 3579"/>
        <p:cNvGrpSpPr/>
        <p:nvPr/>
      </p:nvGrpSpPr>
      <p:grpSpPr>
        <a:xfrm>
          <a:off x="0" y="0"/>
          <a:ext cx="0" cy="0"/>
          <a:chOff x="0" y="0"/>
          <a:chExt cx="0" cy="0"/>
        </a:xfrm>
      </p:grpSpPr>
      <p:sp>
        <p:nvSpPr>
          <p:cNvPr id="3580" name="Google Shape;3580;g2ce22a6ec48_1_2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1" name="Google Shape;3581;g2ce22a6ec48_1_29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Reranking/Reordering -&gt; </a:t>
            </a:r>
            <a:r>
              <a:rPr b="1" lang="en-US"/>
              <a:t>Query Augmentation</a:t>
            </a:r>
            <a:r>
              <a:rPr lang="en-US"/>
              <a:t> -&gt; RAG Fusion</a:t>
            </a:r>
            <a:endParaRPr/>
          </a:p>
          <a:p>
            <a:pPr indent="-317500" lvl="0" marL="457200" rtl="0" algn="l">
              <a:spcBef>
                <a:spcPts val="0"/>
              </a:spcBef>
              <a:spcAft>
                <a:spcPts val="0"/>
              </a:spcAft>
              <a:buClr>
                <a:schemeClr val="dk1"/>
              </a:buClr>
              <a:buSzPts val="1400"/>
              <a:buChar char="-"/>
            </a:pPr>
            <a:r>
              <a:rPr b="1" lang="en-US"/>
              <a:t>Big picture idea is that these are all things you can do, and they exploit properties of the embedding model. They’re all somewhat heuristical in their approach.</a:t>
            </a:r>
            <a:endParaRPr b="1"/>
          </a:p>
          <a:p>
            <a:pPr indent="-317500" lvl="0" marL="457200" rtl="0" algn="l">
              <a:spcBef>
                <a:spcPts val="0"/>
              </a:spcBef>
              <a:spcAft>
                <a:spcPts val="0"/>
              </a:spcAft>
              <a:buClr>
                <a:schemeClr val="dk1"/>
              </a:buClr>
              <a:buSzPts val="1400"/>
              <a:buChar char="-"/>
            </a:pPr>
            <a:r>
              <a:rPr b="1"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b="1"/>
          </a:p>
        </p:txBody>
      </p:sp>
      <p:sp>
        <p:nvSpPr>
          <p:cNvPr id="3582" name="Google Shape;3582;g2ce22a6ec48_1_293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7" name="Shape 3607"/>
        <p:cNvGrpSpPr/>
        <p:nvPr/>
      </p:nvGrpSpPr>
      <p:grpSpPr>
        <a:xfrm>
          <a:off x="0" y="0"/>
          <a:ext cx="0" cy="0"/>
          <a:chOff x="0" y="0"/>
          <a:chExt cx="0" cy="0"/>
        </a:xfrm>
      </p:grpSpPr>
      <p:sp>
        <p:nvSpPr>
          <p:cNvPr id="3608" name="Google Shape;3608;g2ce22a6ec48_1_2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9" name="Google Shape;3609;g2ce22a6ec48_1_29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Reranking/Reordering -&gt; Query Augmentation -&gt; </a:t>
            </a:r>
            <a:r>
              <a:rPr b="1" lang="en-US"/>
              <a:t>RAG Fusion</a:t>
            </a:r>
            <a:endParaRPr b="1"/>
          </a:p>
          <a:p>
            <a:pPr indent="-317500" lvl="0" marL="457200" rtl="0" algn="l">
              <a:spcBef>
                <a:spcPts val="0"/>
              </a:spcBef>
              <a:spcAft>
                <a:spcPts val="0"/>
              </a:spcAft>
              <a:buClr>
                <a:schemeClr val="dk1"/>
              </a:buClr>
              <a:buSzPts val="1400"/>
              <a:buChar char="-"/>
            </a:pPr>
            <a:r>
              <a:rPr b="1" lang="en-US"/>
              <a:t>Big picture idea is that these are all things you can do, and they exploit properties of the embedding model. They’re all somewhat heuristical in their approach.</a:t>
            </a:r>
            <a:endParaRPr b="1"/>
          </a:p>
          <a:p>
            <a:pPr indent="-317500" lvl="0" marL="457200" rtl="0" algn="l">
              <a:spcBef>
                <a:spcPts val="0"/>
              </a:spcBef>
              <a:spcAft>
                <a:spcPts val="0"/>
              </a:spcAft>
              <a:buClr>
                <a:schemeClr val="dk1"/>
              </a:buClr>
              <a:buSzPts val="1400"/>
              <a:buChar char="-"/>
            </a:pPr>
            <a:r>
              <a:rPr b="1"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a:p>
        </p:txBody>
      </p:sp>
      <p:sp>
        <p:nvSpPr>
          <p:cNvPr id="3610" name="Google Shape;3610;g2ce22a6ec48_1_29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2ce22a6ec48_1_29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2ce22a6ec48_1_29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Under the hood, there is actually a lot going on to make all of this very fast. A lot of the computation does rely on some reliable vector libraries like FAISS to perform decent semantic search. </a:t>
            </a:r>
            <a:endParaRPr/>
          </a:p>
          <a:p>
            <a:pPr indent="-317500" lvl="0" marL="457200" rtl="0" algn="l">
              <a:spcBef>
                <a:spcPts val="0"/>
              </a:spcBef>
              <a:spcAft>
                <a:spcPts val="0"/>
              </a:spcAft>
              <a:buSzPts val="1400"/>
              <a:buChar char="-"/>
            </a:pPr>
            <a:r>
              <a:rPr lang="en-US"/>
              <a:t>Luckily, these frameworks work pretty well even on CPU-bound instances, meaning that the similarity search can happen pretty easily on local compute sessions. </a:t>
            </a:r>
            <a:endParaRPr/>
          </a:p>
          <a:p>
            <a:pPr indent="-317500" lvl="0" marL="457200" rtl="0" algn="l">
              <a:spcBef>
                <a:spcPts val="0"/>
              </a:spcBef>
              <a:spcAft>
                <a:spcPts val="0"/>
              </a:spcAft>
              <a:buSzPts val="1400"/>
              <a:buChar char="-"/>
            </a:pPr>
            <a:r>
              <a:rPr lang="en-US"/>
              <a:t>Combine that with the speed of embedding, and there is a decent amount of RAG that you can do on your local environment with your own document requests.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said, enterprise deployments that want to provide default files or databases will want to perform their semantic search behind a query router interface and offload compute to a scalable deployment. </a:t>
            </a:r>
            <a:endParaRPr/>
          </a:p>
          <a:p>
            <a:pPr indent="-317500" lvl="0" marL="457200" rtl="0" algn="l">
              <a:spcBef>
                <a:spcPts val="0"/>
              </a:spcBef>
              <a:spcAft>
                <a:spcPts val="0"/>
              </a:spcAft>
              <a:buSzPts val="1400"/>
              <a:buChar char="-"/>
            </a:pPr>
            <a:r>
              <a:rPr lang="en-US"/>
              <a:t>For that use-case, at minimum you’d want to can take advantage of GPU compute by default and accelerate not only the vector operations but the rest of the pipeline. Pictured is RAFT, which offers additional similarity search speedup and can run alongside other GPU processes.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p:txBody>
      </p:sp>
      <p:sp>
        <p:nvSpPr>
          <p:cNvPr id="3640" name="Google Shape;3640;g2ce22a6ec48_1_298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7" name="Shape 3647"/>
        <p:cNvGrpSpPr/>
        <p:nvPr/>
      </p:nvGrpSpPr>
      <p:grpSpPr>
        <a:xfrm>
          <a:off x="0" y="0"/>
          <a:ext cx="0" cy="0"/>
          <a:chOff x="0" y="0"/>
          <a:chExt cx="0" cy="0"/>
        </a:xfrm>
      </p:grpSpPr>
      <p:sp>
        <p:nvSpPr>
          <p:cNvPr id="3648" name="Google Shape;3648;g2ce22a6ec48_1_29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9" name="Google Shape;3649;g2ce22a6ec48_1_29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Under the hood, there is actually a lot going on to make all of this very fast. A lot of the computation does rely on some reliable vector libraries like FAISS to perform decent semantic search. </a:t>
            </a:r>
            <a:endParaRPr/>
          </a:p>
          <a:p>
            <a:pPr indent="-317500" lvl="0" marL="457200" rtl="0" algn="l">
              <a:spcBef>
                <a:spcPts val="0"/>
              </a:spcBef>
              <a:spcAft>
                <a:spcPts val="0"/>
              </a:spcAft>
              <a:buSzPts val="1400"/>
              <a:buChar char="-"/>
            </a:pPr>
            <a:r>
              <a:rPr b="1" lang="en-US"/>
              <a:t>Luckily, these frameworks work pretty well even on CPU-bound instances, meaning that the similarity search can happen pretty easily on local compute sessions. </a:t>
            </a:r>
            <a:endParaRPr b="1"/>
          </a:p>
          <a:p>
            <a:pPr indent="-317500" lvl="0" marL="457200" rtl="0" algn="l">
              <a:spcBef>
                <a:spcPts val="0"/>
              </a:spcBef>
              <a:spcAft>
                <a:spcPts val="0"/>
              </a:spcAft>
              <a:buSzPts val="1400"/>
              <a:buChar char="-"/>
            </a:pPr>
            <a:r>
              <a:rPr b="1" lang="en-US"/>
              <a:t>Combine that with the speed of embedding, and there is a decent amount of RAG that you can do on your local environment with your own document requests.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That said, enterprise deployments that want to provide default files or databases will want to perform their semantic search behind a query router interface and offload compute to a scalable deployment. </a:t>
            </a:r>
            <a:endParaRPr/>
          </a:p>
          <a:p>
            <a:pPr indent="-317500" lvl="0" marL="457200" rtl="0" algn="l">
              <a:spcBef>
                <a:spcPts val="0"/>
              </a:spcBef>
              <a:spcAft>
                <a:spcPts val="0"/>
              </a:spcAft>
              <a:buSzPts val="1400"/>
              <a:buChar char="-"/>
            </a:pPr>
            <a:r>
              <a:rPr lang="en-US"/>
              <a:t>For that use-case, at minimum you’d want to can take advantage of GPU compute by default and accelerate not only the vector operations but the rest of the pipeline. Pictured is RAFT, which offers additional similarity search speedup and can run alongside other GPU processes.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p:txBody>
      </p:sp>
      <p:sp>
        <p:nvSpPr>
          <p:cNvPr id="3650" name="Google Shape;3650;g2ce22a6ec48_1_299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2ce22a6ec48_1_3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2ce22a6ec48_1_30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Under the hood, there is actually a lot going on to make all of this very fast. A lot of the computation does rely on some reliable vector libraries like FAISS to perform decent semantic search.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US"/>
              <a:t>That said, enterprise deployments that want to provide default files or databases will want to perform their semantic search behind a query router interface and offload compute to a scalable deployment. </a:t>
            </a:r>
            <a:endParaRPr b="1"/>
          </a:p>
          <a:p>
            <a:pPr indent="-317500" lvl="0" marL="457200" rtl="0" algn="l">
              <a:spcBef>
                <a:spcPts val="0"/>
              </a:spcBef>
              <a:spcAft>
                <a:spcPts val="0"/>
              </a:spcAft>
              <a:buSzPts val="1400"/>
              <a:buChar char="-"/>
            </a:pPr>
            <a:r>
              <a:rPr b="1" lang="en-US"/>
              <a:t>For that use-case, at minimum you’d want to can take advantage of GPU compute by default and accelerate not only the vector operations but the rest of the pipeline. Synergize this with a GPU-empowered embedding model with in-flight batching and optimized inference, and you have a retrieval scheme which you can scale towards deployment. </a:t>
            </a:r>
            <a:endParaRPr b="1"/>
          </a:p>
          <a:p>
            <a:pPr indent="-317500" lvl="0" marL="457200" rtl="0" algn="l">
              <a:spcBef>
                <a:spcPts val="0"/>
              </a:spcBef>
              <a:spcAft>
                <a:spcPts val="0"/>
              </a:spcAft>
              <a:buSzPts val="1400"/>
              <a:buChar char="-"/>
            </a:pPr>
            <a:r>
              <a:rPr lang="en-US"/>
              <a:t>Pictured is RAFT, which offers additional similarity search speedup and can run alongside other GPU processes, so something like this should also be implemented when you’re using datacenter-accelerated retrieval. </a:t>
            </a:r>
            <a:endParaRPr/>
          </a:p>
          <a:p>
            <a:pPr indent="-317500" lvl="0" marL="457200" rtl="0" algn="l">
              <a:spcBef>
                <a:spcPts val="0"/>
              </a:spcBef>
              <a:spcAft>
                <a:spcPts val="0"/>
              </a:spcAft>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p:txBody>
      </p:sp>
      <p:sp>
        <p:nvSpPr>
          <p:cNvPr id="3671" name="Google Shape;3671;g2ce22a6ec48_1_30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e22a6ec48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e22a6ec48_1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Can be deployed locally from your system and using your resources. Rely on your hardware and access via your browser. </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(Next slide adds in Jupyter Labs server, which probably stays within your local host scope.)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
        <p:nvSpPr>
          <p:cNvPr id="543" name="Google Shape;543;g2ce22a6ec48_1_1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1" name="Shape 3701"/>
        <p:cNvGrpSpPr/>
        <p:nvPr/>
      </p:nvGrpSpPr>
      <p:grpSpPr>
        <a:xfrm>
          <a:off x="0" y="0"/>
          <a:ext cx="0" cy="0"/>
          <a:chOff x="0" y="0"/>
          <a:chExt cx="0" cy="0"/>
        </a:xfrm>
      </p:grpSpPr>
      <p:sp>
        <p:nvSpPr>
          <p:cNvPr id="3702" name="Google Shape;3702;g2ce22a6ec48_1_3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3" name="Google Shape;3703;g2ce22a6ec48_1_30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That said, enterprise deployments that want to provide default files or databases will want to perform their semantic search behind a query router interface and offload compute to a scalable deployment. </a:t>
            </a:r>
            <a:endParaRPr b="1"/>
          </a:p>
          <a:p>
            <a:pPr indent="-317500" lvl="0" marL="457200" rtl="0" algn="l">
              <a:spcBef>
                <a:spcPts val="0"/>
              </a:spcBef>
              <a:spcAft>
                <a:spcPts val="0"/>
              </a:spcAft>
              <a:buClr>
                <a:schemeClr val="dk1"/>
              </a:buClr>
              <a:buSzPts val="1400"/>
              <a:buChar char="-"/>
            </a:pPr>
            <a:r>
              <a:rPr lang="en-US"/>
              <a:t>For that use-case, at minimum you’d want to can take advantage of GPU compute by default and accelerate not only the vector operations but the rest of the pipeline.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Clr>
                <a:schemeClr val="dk1"/>
              </a:buClr>
              <a:buSzPts val="1400"/>
              <a:buChar char="-"/>
            </a:pPr>
            <a:r>
              <a:rPr b="1" lang="en-US"/>
              <a:t>Pictured is RAFT, which offers additional similarity search speedup and can run alongside other GPU processes, so something like this should also be implemented when you’re using datacenter-accelerated retrieval. </a:t>
            </a:r>
            <a:endParaRPr b="1"/>
          </a:p>
          <a:p>
            <a:pPr indent="-317500" lvl="0" marL="457200" rtl="0" algn="l">
              <a:spcBef>
                <a:spcPts val="0"/>
              </a:spcBef>
              <a:spcAft>
                <a:spcPts val="0"/>
              </a:spcAft>
              <a:buClr>
                <a:schemeClr val="dk1"/>
              </a:buClr>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a:p>
            <a:pPr indent="0" lvl="0" marL="0" rtl="0" algn="l">
              <a:spcBef>
                <a:spcPts val="0"/>
              </a:spcBef>
              <a:spcAft>
                <a:spcPts val="0"/>
              </a:spcAft>
              <a:buClr>
                <a:schemeClr val="dk1"/>
              </a:buClr>
              <a:buSzPts val="1100"/>
              <a:buFont typeface="Arial"/>
              <a:buNone/>
            </a:pPr>
            <a:r>
              <a:t/>
            </a:r>
            <a:endParaRPr/>
          </a:p>
        </p:txBody>
      </p:sp>
      <p:sp>
        <p:nvSpPr>
          <p:cNvPr id="3704" name="Google Shape;3704;g2ce22a6ec48_1_304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2" name="Shape 3712"/>
        <p:cNvGrpSpPr/>
        <p:nvPr/>
      </p:nvGrpSpPr>
      <p:grpSpPr>
        <a:xfrm>
          <a:off x="0" y="0"/>
          <a:ext cx="0" cy="0"/>
          <a:chOff x="0" y="0"/>
          <a:chExt cx="0" cy="0"/>
        </a:xfrm>
      </p:grpSpPr>
      <p:sp>
        <p:nvSpPr>
          <p:cNvPr id="3713" name="Google Shape;3713;g2ce22a6ec48_1_3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4" name="Google Shape;3714;g2ce22a6ec48_1_30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That said, enterprise deployments that want to provide default files or databases will want to perform their semantic search behind a query router interface and offload compute to a scalable deployment. </a:t>
            </a:r>
            <a:endParaRPr b="1"/>
          </a:p>
          <a:p>
            <a:pPr indent="-317500" lvl="0" marL="457200" rtl="0" algn="l">
              <a:spcBef>
                <a:spcPts val="0"/>
              </a:spcBef>
              <a:spcAft>
                <a:spcPts val="0"/>
              </a:spcAft>
              <a:buClr>
                <a:schemeClr val="dk1"/>
              </a:buClr>
              <a:buSzPts val="1400"/>
              <a:buChar char="-"/>
            </a:pPr>
            <a:r>
              <a:rPr lang="en-US"/>
              <a:t>For that use-case, at minimum you’d want to can take advantage of GPU compute by default and accelerate not only the vector operations but the rest of the pipeline.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Clr>
                <a:schemeClr val="dk1"/>
              </a:buClr>
              <a:buSzPts val="1400"/>
              <a:buChar char="-"/>
            </a:pPr>
            <a:r>
              <a:rPr lang="en-US"/>
              <a:t>Pictured is RAFT, which offers additional similarity search speedup and can run alongside other GPU processes, so something like this should also be implemented when you’re using datacenter-accelerated retrieval. </a:t>
            </a:r>
            <a:endParaRPr/>
          </a:p>
          <a:p>
            <a:pPr indent="-317500" lvl="0" marL="457200" rtl="0" algn="l">
              <a:spcBef>
                <a:spcPts val="0"/>
              </a:spcBef>
              <a:spcAft>
                <a:spcPts val="0"/>
              </a:spcAft>
              <a:buClr>
                <a:schemeClr val="dk1"/>
              </a:buClr>
              <a:buSzPts val="1400"/>
              <a:buChar char="-"/>
            </a:pPr>
            <a:r>
              <a:rPr b="1"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b="1"/>
          </a:p>
          <a:p>
            <a:pPr indent="0" lvl="0" marL="0" rtl="0" algn="l">
              <a:spcBef>
                <a:spcPts val="0"/>
              </a:spcBef>
              <a:spcAft>
                <a:spcPts val="0"/>
              </a:spcAft>
              <a:buClr>
                <a:schemeClr val="dk1"/>
              </a:buClr>
              <a:buSzPts val="1100"/>
              <a:buFont typeface="Arial"/>
              <a:buNone/>
            </a:pPr>
            <a:r>
              <a:t/>
            </a:r>
            <a:endParaRPr/>
          </a:p>
        </p:txBody>
      </p:sp>
      <p:sp>
        <p:nvSpPr>
          <p:cNvPr id="3715" name="Google Shape;3715;g2ce22a6ec48_1_305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g2ce22a6ec48_1_3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8" name="Google Shape;3748;g2ce22a6ec48_1_30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Going back to the notebooks, you’ll be using the vector store to do a few cool things with memory and document reasoning. </a:t>
            </a:r>
            <a:endParaRPr b="1"/>
          </a:p>
          <a:p>
            <a:pPr indent="0" lvl="0" marL="0" rtl="0" algn="l">
              <a:spcBef>
                <a:spcPts val="0"/>
              </a:spcBef>
              <a:spcAft>
                <a:spcPts val="0"/>
              </a:spcAft>
              <a:buNone/>
            </a:pPr>
            <a:r>
              <a:rPr b="1" lang="en-US"/>
              <a:t>These will all use the “naive RAG” setup of always-on retrieval, meaning that your system will always be querying a retriever for context. </a:t>
            </a:r>
            <a:endParaRPr b="1"/>
          </a:p>
          <a:p>
            <a:pPr indent="0" lvl="0" marL="0" rtl="0" algn="l">
              <a:spcBef>
                <a:spcPts val="0"/>
              </a:spcBef>
              <a:spcAft>
                <a:spcPts val="0"/>
              </a:spcAft>
              <a:buNone/>
            </a:pPr>
            <a:r>
              <a:rPr b="1" lang="en-US"/>
              <a:t>For the isolated use cases of “conversation memory” and “always think about this document pool,” this is an easy default.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Alternatively, you may also sometimes want to implement non-naive RAG, or a RAG agent, which can choose to use RAG sometimes, or choose what kind of documents they want to query. In the simplest case, it would look something like this, with at least some “do I do this or do I do that” logic.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Going beyond that, you could go towards a real agent loop with tooling and treat the RAG components as tools in a chain. In this form, you use an LLM to figure out what to do and plan a course, understanding that they have access to various modules and allowing them to plan a course towards a “final output.”</a:t>
            </a:r>
            <a:endParaRPr/>
          </a:p>
        </p:txBody>
      </p:sp>
      <p:sp>
        <p:nvSpPr>
          <p:cNvPr id="3749" name="Google Shape;3749;g2ce22a6ec48_1_308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4" name="Shape 3784"/>
        <p:cNvGrpSpPr/>
        <p:nvPr/>
      </p:nvGrpSpPr>
      <p:grpSpPr>
        <a:xfrm>
          <a:off x="0" y="0"/>
          <a:ext cx="0" cy="0"/>
          <a:chOff x="0" y="0"/>
          <a:chExt cx="0" cy="0"/>
        </a:xfrm>
      </p:grpSpPr>
      <p:sp>
        <p:nvSpPr>
          <p:cNvPr id="3785" name="Google Shape;3785;g2ce22a6ec48_1_3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2ce22a6ec48_1_3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Going back to the notebooks, you’ll be using the vector store to do a few cool things with memory and document reasoning. </a:t>
            </a:r>
            <a:endParaRPr/>
          </a:p>
          <a:p>
            <a:pPr indent="0" lvl="0" marL="0" rtl="0" algn="l">
              <a:spcBef>
                <a:spcPts val="0"/>
              </a:spcBef>
              <a:spcAft>
                <a:spcPts val="0"/>
              </a:spcAft>
              <a:buClr>
                <a:schemeClr val="dk1"/>
              </a:buClr>
              <a:buSzPts val="1100"/>
              <a:buFont typeface="Arial"/>
              <a:buNone/>
            </a:pPr>
            <a:r>
              <a:rPr lang="en-US"/>
              <a:t>These will all use the “naive RAG” setup of always-on retrieval, meaning that your system will always be querying a retriever for context. </a:t>
            </a:r>
            <a:endParaRPr/>
          </a:p>
          <a:p>
            <a:pPr indent="0" lvl="0" marL="0" rtl="0" algn="l">
              <a:spcBef>
                <a:spcPts val="0"/>
              </a:spcBef>
              <a:spcAft>
                <a:spcPts val="0"/>
              </a:spcAft>
              <a:buClr>
                <a:schemeClr val="dk1"/>
              </a:buClr>
              <a:buSzPts val="1100"/>
              <a:buFont typeface="Arial"/>
              <a:buNone/>
            </a:pPr>
            <a:r>
              <a:rPr lang="en-US"/>
              <a:t>For the isolated use cases of “conversation memory” and “always think about this document pool,” this is an easy default.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Alternatively, you may also sometimes want to implement non-naive RAG, or a RAG agent, which can choose to use RAG sometimes, or choose what kind of documents they want to query. In the simplest case, it would look something like this, with at least some “do I do this or do I do that” logic.</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Going beyond that, you could go towards a real agent loop with tooling and treat the RAG components as tools in a chain. In this form, you use an LLM to figure out what to do and plan a course, understanding that they have access to various modules and allowing them to plan a course towards a “final output.”</a:t>
            </a:r>
            <a:endParaRPr/>
          </a:p>
          <a:p>
            <a:pPr indent="0" lvl="0" marL="0" rtl="0" algn="l">
              <a:spcBef>
                <a:spcPts val="0"/>
              </a:spcBef>
              <a:spcAft>
                <a:spcPts val="0"/>
              </a:spcAft>
              <a:buClr>
                <a:schemeClr val="dk1"/>
              </a:buClr>
              <a:buSzPts val="1100"/>
              <a:buFont typeface="Arial"/>
              <a:buNone/>
            </a:pPr>
            <a:r>
              <a:t/>
            </a:r>
            <a:endParaRPr/>
          </a:p>
        </p:txBody>
      </p:sp>
      <p:sp>
        <p:nvSpPr>
          <p:cNvPr id="3787" name="Google Shape;3787;g2ce22a6ec48_1_312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2ce22a6ec48_1_3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2ce22a6ec48_1_3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Going back to the notebooks, you’ll be using the vector store to do a few cool things with memory and document reasoning. </a:t>
            </a:r>
            <a:endParaRPr/>
          </a:p>
          <a:p>
            <a:pPr indent="0" lvl="0" marL="0" rtl="0" algn="l">
              <a:spcBef>
                <a:spcPts val="0"/>
              </a:spcBef>
              <a:spcAft>
                <a:spcPts val="0"/>
              </a:spcAft>
              <a:buClr>
                <a:schemeClr val="dk1"/>
              </a:buClr>
              <a:buSzPts val="1100"/>
              <a:buFont typeface="Arial"/>
              <a:buNone/>
            </a:pPr>
            <a:r>
              <a:rPr lang="en-US"/>
              <a:t>These will all use the “naive RAG” setup of always-on retrieval, meaning that your system will always be querying a retriever for context. </a:t>
            </a:r>
            <a:endParaRPr/>
          </a:p>
          <a:p>
            <a:pPr indent="0" lvl="0" marL="0" rtl="0" algn="l">
              <a:spcBef>
                <a:spcPts val="0"/>
              </a:spcBef>
              <a:spcAft>
                <a:spcPts val="0"/>
              </a:spcAft>
              <a:buClr>
                <a:schemeClr val="dk1"/>
              </a:buClr>
              <a:buSzPts val="1100"/>
              <a:buFont typeface="Arial"/>
              <a:buNone/>
            </a:pPr>
            <a:r>
              <a:rPr lang="en-US"/>
              <a:t>For the isolated use cases of “conversation memory” and “always think about this document pool,” this is an easy default.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Alternatively, you may also sometimes want to implement non-naive RAG, or a RAG agent, which can choose to use RAG sometimes, or choose what kind of documents they want to query. In the simplest case, it would look something like this, with at least some “do I do this or do I do that” logic.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Going beyond that, you could go towards a real agent loop with tooling and treat the RAG components as tools in a chain. In this form, you use an LLM to figure out what to do and plan a course, understanding that they have access to various modules and allowing them to plan a course towards a “final output.”</a:t>
            </a:r>
            <a:endParaRPr b="1"/>
          </a:p>
          <a:p>
            <a:pPr indent="0" lvl="0" marL="0" rtl="0" algn="l">
              <a:spcBef>
                <a:spcPts val="0"/>
              </a:spcBef>
              <a:spcAft>
                <a:spcPts val="0"/>
              </a:spcAft>
              <a:buClr>
                <a:schemeClr val="dk1"/>
              </a:buClr>
              <a:buSzPts val="1100"/>
              <a:buFont typeface="Arial"/>
              <a:buNone/>
            </a:pPr>
            <a:r>
              <a:t/>
            </a:r>
            <a:endParaRPr/>
          </a:p>
        </p:txBody>
      </p:sp>
      <p:sp>
        <p:nvSpPr>
          <p:cNvPr id="3820" name="Google Shape;3820;g2ce22a6ec48_1_315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6" name="Shape 3866"/>
        <p:cNvGrpSpPr/>
        <p:nvPr/>
      </p:nvGrpSpPr>
      <p:grpSpPr>
        <a:xfrm>
          <a:off x="0" y="0"/>
          <a:ext cx="0" cy="0"/>
          <a:chOff x="0" y="0"/>
          <a:chExt cx="0" cy="0"/>
        </a:xfrm>
      </p:grpSpPr>
      <p:sp>
        <p:nvSpPr>
          <p:cNvPr id="3867" name="Google Shape;3867;g2ce22a6ec48_1_3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8" name="Google Shape;3868;g2ce22a6ec48_1_3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9" name="Google Shape;3869;g2ce22a6ec48_1_3199: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3" name="Shape 3873"/>
        <p:cNvGrpSpPr/>
        <p:nvPr/>
      </p:nvGrpSpPr>
      <p:grpSpPr>
        <a:xfrm>
          <a:off x="0" y="0"/>
          <a:ext cx="0" cy="0"/>
          <a:chOff x="0" y="0"/>
          <a:chExt cx="0" cy="0"/>
        </a:xfrm>
      </p:grpSpPr>
      <p:sp>
        <p:nvSpPr>
          <p:cNvPr id="3874" name="Google Shape;3874;g2ce22a6ec48_1_3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5" name="Google Shape;3875;g2ce22a6ec48_1_3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Previously: We developed our RAG pipeline</a:t>
            </a:r>
            <a:endParaRPr/>
          </a:p>
          <a:p>
            <a:pPr indent="0" lvl="0" marL="0" rtl="0" algn="l">
              <a:spcBef>
                <a:spcPts val="0"/>
              </a:spcBef>
              <a:spcAft>
                <a:spcPts val="0"/>
              </a:spcAft>
              <a:buClr>
                <a:schemeClr val="dk1"/>
              </a:buClr>
              <a:buSzPts val="1100"/>
              <a:buFont typeface="Arial"/>
              <a:buNone/>
            </a:pPr>
            <a:r>
              <a:rPr b="1" lang="en-US"/>
              <a:t>This time: Let’s evaluate it automatically using LLMs.</a:t>
            </a:r>
            <a:endParaRPr b="1"/>
          </a:p>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p:txBody>
      </p:sp>
      <p:sp>
        <p:nvSpPr>
          <p:cNvPr id="3876" name="Google Shape;3876;g2ce22a6ec48_1_320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4" name="Shape 3894"/>
        <p:cNvGrpSpPr/>
        <p:nvPr/>
      </p:nvGrpSpPr>
      <p:grpSpPr>
        <a:xfrm>
          <a:off x="0" y="0"/>
          <a:ext cx="0" cy="0"/>
          <a:chOff x="0" y="0"/>
          <a:chExt cx="0" cy="0"/>
        </a:xfrm>
      </p:grpSpPr>
      <p:sp>
        <p:nvSpPr>
          <p:cNvPr id="3895" name="Google Shape;3895;g2ce22a6ec48_1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6" name="Google Shape;3896;g2ce22a6ec48_1_3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Previously: We developed our RAG pipeline</a:t>
            </a:r>
            <a:endParaRPr/>
          </a:p>
          <a:p>
            <a:pPr indent="0" lvl="0" marL="0" rtl="0" algn="l">
              <a:spcBef>
                <a:spcPts val="0"/>
              </a:spcBef>
              <a:spcAft>
                <a:spcPts val="0"/>
              </a:spcAft>
              <a:buClr>
                <a:schemeClr val="dk1"/>
              </a:buClr>
              <a:buSzPts val="1100"/>
              <a:buFont typeface="Arial"/>
              <a:buNone/>
            </a:pPr>
            <a:r>
              <a:rPr lang="en-US"/>
              <a:t>This time: Let’s evaluate it automatically using LLMs.</a:t>
            </a:r>
            <a:endParaRPr/>
          </a:p>
          <a:p>
            <a:pPr indent="0" lvl="0" marL="0" rtl="0" algn="l">
              <a:spcBef>
                <a:spcPts val="0"/>
              </a:spcBef>
              <a:spcAft>
                <a:spcPts val="0"/>
              </a:spcAft>
              <a:buClr>
                <a:schemeClr val="dk1"/>
              </a:buClr>
              <a:buSzPts val="1100"/>
              <a:buFont typeface="Arial"/>
              <a:buNone/>
            </a:pPr>
            <a:r>
              <a:rPr b="1" lang="en-US"/>
              <a:t>Plan of action: Use your agent pipeline as a module, and make an evaluator that assesses how good your model is. This is called an LLM-as-a-Judge formulation</a:t>
            </a:r>
            <a:endParaRPr b="1"/>
          </a:p>
          <a:p>
            <a:pPr indent="0" lvl="0" marL="0" rtl="0" algn="l">
              <a:spcBef>
                <a:spcPts val="0"/>
              </a:spcBef>
              <a:spcAft>
                <a:spcPts val="0"/>
              </a:spcAft>
              <a:buClr>
                <a:schemeClr val="dk1"/>
              </a:buClr>
              <a:buSzPts val="1100"/>
              <a:buFont typeface="Arial"/>
              <a:buNone/>
            </a:pPr>
            <a:r>
              <a:t/>
            </a:r>
            <a:endParaRPr/>
          </a:p>
        </p:txBody>
      </p:sp>
      <p:sp>
        <p:nvSpPr>
          <p:cNvPr id="3897" name="Google Shape;3897;g2ce22a6ec48_1_322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2ce22a6ec48_1_3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2ce22a6ec48_1_32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SzPts val="1400"/>
              <a:buChar char="-"/>
            </a:pPr>
            <a:r>
              <a:rPr b="1"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b="1"/>
          </a:p>
          <a:p>
            <a:pPr indent="-317500" lvl="0" marL="457200" rtl="0" algn="l">
              <a:spcBef>
                <a:spcPts val="0"/>
              </a:spcBef>
              <a:spcAft>
                <a:spcPts val="0"/>
              </a:spcAft>
              <a:buSzPts val="1400"/>
              <a:buChar char="-"/>
            </a:pPr>
            <a:r>
              <a:rPr lang="en-US"/>
              <a:t>After that, we can ask our RAG chain the exact same question and see whether it’s able to perform better using its own devices (presumably including the use of a retriever).</a:t>
            </a:r>
            <a:endParaRPr/>
          </a:p>
          <a:p>
            <a:pPr indent="-317500" lvl="0" marL="457200" rtl="0" algn="l">
              <a:spcBef>
                <a:spcPts val="0"/>
              </a:spcBef>
              <a:spcAft>
                <a:spcPts val="0"/>
              </a:spcAft>
              <a:buSzPts val="1400"/>
              <a:buChar char="-"/>
            </a:pPr>
            <a:r>
              <a:rPr lang="en-US"/>
              <a:t>And from there, we can just take the two answers and compare them (making sure that we set up the chain properly and implement good assumptions for our judge system)! </a:t>
            </a:r>
            <a:endParaRPr/>
          </a:p>
          <a:p>
            <a:pPr indent="-317500" lvl="0" marL="457200" rtl="0" algn="l">
              <a:spcBef>
                <a:spcPts val="0"/>
              </a:spcBef>
              <a:spcAft>
                <a:spcPts val="0"/>
              </a:spcAft>
              <a:buSzPts val="1400"/>
              <a:buChar char="-"/>
            </a:pPr>
            <a:r>
              <a:rPr lang="en-US"/>
              <a:t>And after that, we can just determine whether this was a success or failure (or the magnitude thereof) and aggregate it into a metric!</a:t>
            </a:r>
            <a:endParaRPr/>
          </a:p>
          <a:p>
            <a:pPr indent="0" lvl="0" marL="0" rtl="0" algn="l">
              <a:spcBef>
                <a:spcPts val="0"/>
              </a:spcBef>
              <a:spcAft>
                <a:spcPts val="0"/>
              </a:spcAft>
              <a:buClr>
                <a:schemeClr val="dk1"/>
              </a:buClr>
              <a:buSzPts val="1100"/>
              <a:buFont typeface="Arial"/>
              <a:buNone/>
            </a:pPr>
            <a:r>
              <a:t/>
            </a:r>
            <a:endParaRPr/>
          </a:p>
        </p:txBody>
      </p:sp>
      <p:sp>
        <p:nvSpPr>
          <p:cNvPr id="3933" name="Google Shape;3933;g2ce22a6ec48_1_32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9" name="Shape 3949"/>
        <p:cNvGrpSpPr/>
        <p:nvPr/>
      </p:nvGrpSpPr>
      <p:grpSpPr>
        <a:xfrm>
          <a:off x="0" y="0"/>
          <a:ext cx="0" cy="0"/>
          <a:chOff x="0" y="0"/>
          <a:chExt cx="0" cy="0"/>
        </a:xfrm>
      </p:grpSpPr>
      <p:sp>
        <p:nvSpPr>
          <p:cNvPr id="3950" name="Google Shape;3950;g2ce22a6ec48_1_3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1" name="Google Shape;3951;g2ce22a6ec48_1_3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Clr>
                <a:schemeClr val="dk1"/>
              </a:buClr>
              <a:buSzPts val="1400"/>
              <a:buChar char="-"/>
            </a:pPr>
            <a:r>
              <a:rPr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a:p>
          <a:p>
            <a:pPr indent="-317500" lvl="0" marL="457200" rtl="0" algn="l">
              <a:spcBef>
                <a:spcPts val="0"/>
              </a:spcBef>
              <a:spcAft>
                <a:spcPts val="0"/>
              </a:spcAft>
              <a:buClr>
                <a:schemeClr val="dk1"/>
              </a:buClr>
              <a:buSzPts val="1400"/>
              <a:buChar char="-"/>
            </a:pPr>
            <a:r>
              <a:rPr b="1" lang="en-US"/>
              <a:t>After that, we can ask our RAG chain the exact same question and see whether it’s able to perform better using its own devices (presumably including the use of a retriever).</a:t>
            </a:r>
            <a:endParaRPr b="1"/>
          </a:p>
          <a:p>
            <a:pPr indent="-317500" lvl="0" marL="457200" rtl="0" algn="l">
              <a:spcBef>
                <a:spcPts val="0"/>
              </a:spcBef>
              <a:spcAft>
                <a:spcPts val="0"/>
              </a:spcAft>
              <a:buClr>
                <a:schemeClr val="dk1"/>
              </a:buClr>
              <a:buSzPts val="1400"/>
              <a:buChar char="-"/>
            </a:pPr>
            <a:r>
              <a:rPr lang="en-US"/>
              <a:t>And from there, we can just take the two answers and compare them (making sure that we set up the chain properly and implement good assumptions for our judge system)! </a:t>
            </a:r>
            <a:endParaRPr/>
          </a:p>
          <a:p>
            <a:pPr indent="-317500" lvl="0" marL="457200" rtl="0" algn="l">
              <a:spcBef>
                <a:spcPts val="0"/>
              </a:spcBef>
              <a:spcAft>
                <a:spcPts val="0"/>
              </a:spcAft>
              <a:buClr>
                <a:schemeClr val="dk1"/>
              </a:buClr>
              <a:buSzPts val="1400"/>
              <a:buChar char="-"/>
            </a:pPr>
            <a:r>
              <a:rPr lang="en-US"/>
              <a:t>And after that, we can just determine whether this was a success or failure (or the magnitude thereof) and aggregate it into a metric!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952" name="Google Shape;3952;g2ce22a6ec48_1_327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ce22a6ec48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ce22a6ec48_1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Can be deployed locally from your system and using your resources. Rely on your hardware and access via your browser. </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p:txBody>
      </p:sp>
      <p:sp>
        <p:nvSpPr>
          <p:cNvPr id="560" name="Google Shape;560;g2ce22a6ec48_1_14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g2ce22a6ec48_1_3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1" name="Google Shape;3981;g2ce22a6ec48_1_3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Clr>
                <a:schemeClr val="dk1"/>
              </a:buClr>
              <a:buSzPts val="1400"/>
              <a:buChar char="-"/>
            </a:pPr>
            <a:r>
              <a:rPr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a:p>
          <a:p>
            <a:pPr indent="-317500" lvl="0" marL="457200" rtl="0" algn="l">
              <a:spcBef>
                <a:spcPts val="0"/>
              </a:spcBef>
              <a:spcAft>
                <a:spcPts val="0"/>
              </a:spcAft>
              <a:buClr>
                <a:schemeClr val="dk1"/>
              </a:buClr>
              <a:buSzPts val="1400"/>
              <a:buChar char="-"/>
            </a:pPr>
            <a:r>
              <a:rPr lang="en-US"/>
              <a:t>After that, we can ask our RAG chain the exact same question and see whether it’s able to perform better using its own devices (presumably including the use of a retriever).</a:t>
            </a:r>
            <a:endParaRPr/>
          </a:p>
          <a:p>
            <a:pPr indent="-317500" lvl="0" marL="457200" rtl="0" algn="l">
              <a:spcBef>
                <a:spcPts val="0"/>
              </a:spcBef>
              <a:spcAft>
                <a:spcPts val="0"/>
              </a:spcAft>
              <a:buClr>
                <a:schemeClr val="dk1"/>
              </a:buClr>
              <a:buSzPts val="1400"/>
              <a:buChar char="-"/>
            </a:pPr>
            <a:r>
              <a:rPr b="1" lang="en-US"/>
              <a:t>And from there, we can just take the two answers and compare them (making sure that we set up the chain properly and implement good assumptions for our judge system)! </a:t>
            </a:r>
            <a:endParaRPr b="1"/>
          </a:p>
          <a:p>
            <a:pPr indent="-317500" lvl="0" marL="457200" rtl="0" algn="l">
              <a:spcBef>
                <a:spcPts val="0"/>
              </a:spcBef>
              <a:spcAft>
                <a:spcPts val="0"/>
              </a:spcAft>
              <a:buClr>
                <a:schemeClr val="dk1"/>
              </a:buClr>
              <a:buSzPts val="1400"/>
              <a:buChar char="-"/>
            </a:pPr>
            <a:r>
              <a:rPr lang="en-US"/>
              <a:t>And after that, we can just determine whether this was a success or failure (or the magnitude thereof) and aggregate it into a metric!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982" name="Google Shape;3982;g2ce22a6ec48_1_330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2ce22a6ec48_1_3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2ce22a6ec48_1_3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Clr>
                <a:schemeClr val="dk1"/>
              </a:buClr>
              <a:buSzPts val="1400"/>
              <a:buChar char="-"/>
            </a:pPr>
            <a:r>
              <a:rPr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a:p>
          <a:p>
            <a:pPr indent="-317500" lvl="0" marL="457200" rtl="0" algn="l">
              <a:spcBef>
                <a:spcPts val="0"/>
              </a:spcBef>
              <a:spcAft>
                <a:spcPts val="0"/>
              </a:spcAft>
              <a:buClr>
                <a:schemeClr val="dk1"/>
              </a:buClr>
              <a:buSzPts val="1400"/>
              <a:buChar char="-"/>
            </a:pPr>
            <a:r>
              <a:rPr lang="en-US"/>
              <a:t>After that, we can ask our RAG chain the exact same question and see whether it’s able to perform better using its own devices (presumably including the use of a retriever).</a:t>
            </a:r>
            <a:endParaRPr/>
          </a:p>
          <a:p>
            <a:pPr indent="-317500" lvl="0" marL="457200" rtl="0" algn="l">
              <a:spcBef>
                <a:spcPts val="0"/>
              </a:spcBef>
              <a:spcAft>
                <a:spcPts val="0"/>
              </a:spcAft>
              <a:buClr>
                <a:schemeClr val="dk1"/>
              </a:buClr>
              <a:buSzPts val="1400"/>
              <a:buChar char="-"/>
            </a:pPr>
            <a:r>
              <a:rPr lang="en-US"/>
              <a:t>And from there, we can just take the two answers and compare them (making sure that we set up the chain properly and implement good assumptions for our judge system)! </a:t>
            </a:r>
            <a:endParaRPr/>
          </a:p>
          <a:p>
            <a:pPr indent="-317500" lvl="0" marL="457200" rtl="0" algn="l">
              <a:spcBef>
                <a:spcPts val="0"/>
              </a:spcBef>
              <a:spcAft>
                <a:spcPts val="0"/>
              </a:spcAft>
              <a:buClr>
                <a:schemeClr val="dk1"/>
              </a:buClr>
              <a:buSzPts val="1400"/>
              <a:buChar char="-"/>
            </a:pPr>
            <a:r>
              <a:rPr b="1" lang="en-US"/>
              <a:t>Then, we can just determine whether this was a success or failure (or the magnitude thereof) and aggregate it into a metric!</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4018" name="Google Shape;4018;g2ce22a6ec48_1_333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g2ce22a6ec48_1_3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1" name="Google Shape;4061;g2ce22a6ec48_1_33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The above previous example is just a sample LLM-as-a-judge  formulation. </a:t>
            </a:r>
            <a:endParaRPr b="1"/>
          </a:p>
          <a:p>
            <a:pPr indent="-317500" lvl="0" marL="457200" rtl="0" algn="l">
              <a:spcBef>
                <a:spcPts val="0"/>
              </a:spcBef>
              <a:spcAft>
                <a:spcPts val="0"/>
              </a:spcAft>
              <a:buSzPts val="1400"/>
              <a:buChar char="-"/>
            </a:pPr>
            <a:r>
              <a:rPr b="1" lang="en-US"/>
              <a:t>More generally, there are many evaluation formulations which you can employ that have various assumptions about objectives, capabilities, and definitions of “success”. </a:t>
            </a:r>
            <a:endParaRPr b="1"/>
          </a:p>
          <a:p>
            <a:pPr indent="-317500" lvl="0" marL="457200" rtl="0" algn="l">
              <a:spcBef>
                <a:spcPts val="0"/>
              </a:spcBef>
              <a:spcAft>
                <a:spcPts val="0"/>
              </a:spcAft>
              <a:buSzPts val="1400"/>
              <a:buChar char="-"/>
            </a:pPr>
            <a:r>
              <a:rPr b="1" lang="en-US"/>
              <a:t>It’s important to identify which evaluation techniques are right for your use-case and also tweak them to work properly for your objectives (both to meaningfully target your evaluated system and to properly work with your judge LLM).</a:t>
            </a:r>
            <a:endParaRPr b="1"/>
          </a:p>
        </p:txBody>
      </p:sp>
      <p:sp>
        <p:nvSpPr>
          <p:cNvPr id="4062" name="Google Shape;4062;g2ce22a6ec48_1_337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2ce22a6ec48_1_3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4" name="Google Shape;4094;g2ce22a6ec48_1_3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Ways Forward:</a:t>
            </a:r>
            <a:endParaRPr/>
          </a:p>
          <a:p>
            <a:pPr indent="-317500" lvl="0" marL="457200" rtl="0" algn="l">
              <a:spcBef>
                <a:spcPts val="0"/>
              </a:spcBef>
              <a:spcAft>
                <a:spcPts val="0"/>
              </a:spcAft>
              <a:buClr>
                <a:schemeClr val="dk1"/>
              </a:buClr>
              <a:buSzPts val="1400"/>
              <a:buChar char="-"/>
            </a:pPr>
            <a:r>
              <a:rPr b="1" lang="en-US"/>
              <a:t>Look over RAGAS, which has many nice examples and proposes some decent abstractions for making modular evaluator components.</a:t>
            </a:r>
            <a:endParaRPr b="1"/>
          </a:p>
          <a:p>
            <a:pPr indent="-317500" lvl="1" marL="914400" rtl="0" algn="l">
              <a:spcBef>
                <a:spcPts val="0"/>
              </a:spcBef>
              <a:spcAft>
                <a:spcPts val="0"/>
              </a:spcAft>
              <a:buClr>
                <a:schemeClr val="dk1"/>
              </a:buClr>
              <a:buSzPts val="1400"/>
              <a:buChar char="-"/>
            </a:pPr>
            <a:r>
              <a:rPr lang="en-US"/>
              <a:t>For example, here’s some code you might find in the implementation. Should give some inspiration for making your own systems. </a:t>
            </a:r>
            <a:endParaRPr/>
          </a:p>
          <a:p>
            <a:pPr indent="-317500" lvl="0" marL="457200" rtl="0" algn="l">
              <a:spcBef>
                <a:spcPts val="0"/>
              </a:spcBef>
              <a:spcAft>
                <a:spcPts val="0"/>
              </a:spcAft>
              <a:buClr>
                <a:schemeClr val="dk1"/>
              </a:buClr>
              <a:buSzPts val="1400"/>
              <a:buChar char="-"/>
            </a:pPr>
            <a:r>
              <a:rPr lang="en-US"/>
              <a:t>Additionally, you will probably also want to take advantage of evaluator agent loops (i.e. trajectory evaluators or multi-turn evaluators) which try to assess goodness of long-form tasks that require multiple interactions to execute. This is good to evaluate agents that are intended to progress dialog towards defined objectives.</a:t>
            </a:r>
            <a:endParaRPr/>
          </a:p>
          <a:p>
            <a:pPr indent="0" lvl="0" marL="0" rtl="0" algn="l">
              <a:spcBef>
                <a:spcPts val="0"/>
              </a:spcBef>
              <a:spcAft>
                <a:spcPts val="0"/>
              </a:spcAft>
              <a:buClr>
                <a:schemeClr val="dk1"/>
              </a:buClr>
              <a:buSzPts val="1100"/>
              <a:buFont typeface="Arial"/>
              <a:buNone/>
            </a:pPr>
            <a:r>
              <a:t/>
            </a:r>
            <a:endParaRPr/>
          </a:p>
        </p:txBody>
      </p:sp>
      <p:sp>
        <p:nvSpPr>
          <p:cNvPr id="4095" name="Google Shape;4095;g2ce22a6ec48_1_341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g2ce22a6ec48_1_3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1" name="Google Shape;4111;g2ce22a6ec48_1_3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Ways Forward:</a:t>
            </a:r>
            <a:endParaRPr/>
          </a:p>
          <a:p>
            <a:pPr indent="-317500" lvl="0" marL="457200" rtl="0" algn="l">
              <a:spcBef>
                <a:spcPts val="0"/>
              </a:spcBef>
              <a:spcAft>
                <a:spcPts val="0"/>
              </a:spcAft>
              <a:buSzPts val="1400"/>
              <a:buChar char="-"/>
            </a:pPr>
            <a:r>
              <a:rPr lang="en-US"/>
              <a:t>Look over RAGAS, which has many nice examples and proposes some decent abstractions for making modular evaluator components.</a:t>
            </a:r>
            <a:endParaRPr/>
          </a:p>
          <a:p>
            <a:pPr indent="-317500" lvl="1" marL="914400" rtl="0" algn="l">
              <a:spcBef>
                <a:spcPts val="0"/>
              </a:spcBef>
              <a:spcAft>
                <a:spcPts val="0"/>
              </a:spcAft>
              <a:buSzPts val="1400"/>
              <a:buChar char="-"/>
            </a:pPr>
            <a:r>
              <a:rPr b="1" lang="en-US"/>
              <a:t>For example, here’s some code you might find in the implementation. Should give some inspiration for making your own systems. </a:t>
            </a:r>
            <a:endParaRPr b="1"/>
          </a:p>
          <a:p>
            <a:pPr indent="-317500" lvl="0" marL="457200" rtl="0" algn="l">
              <a:spcBef>
                <a:spcPts val="0"/>
              </a:spcBef>
              <a:spcAft>
                <a:spcPts val="0"/>
              </a:spcAft>
              <a:buSzPts val="1400"/>
              <a:buChar char="-"/>
            </a:pPr>
            <a:r>
              <a:rPr lang="en-US"/>
              <a:t>Additionally, you will probably also want to take advantage of evaluator agent loops (i.e. trajectory evaluators or multi-turn evaluators) which try to assess goodness of long-form tasks that require multiple interactions to execute. This is good to evaluate agents that are intended to progress dialog towards defined objectives.</a:t>
            </a:r>
            <a:endParaRPr/>
          </a:p>
        </p:txBody>
      </p:sp>
      <p:sp>
        <p:nvSpPr>
          <p:cNvPr id="4112" name="Google Shape;4112;g2ce22a6ec48_1_342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g2ce22a6ec48_1_3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6" name="Google Shape;4126;g2ce22a6ec48_1_3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Ways Forward:</a:t>
            </a:r>
            <a:endParaRPr/>
          </a:p>
          <a:p>
            <a:pPr indent="-317500" lvl="0" marL="457200" rtl="0" algn="l">
              <a:spcBef>
                <a:spcPts val="0"/>
              </a:spcBef>
              <a:spcAft>
                <a:spcPts val="0"/>
              </a:spcAft>
              <a:buClr>
                <a:schemeClr val="dk1"/>
              </a:buClr>
              <a:buSzPts val="1400"/>
              <a:buChar char="-"/>
            </a:pPr>
            <a:r>
              <a:rPr lang="en-US"/>
              <a:t>Look over RAGAS, which has many nice examples and proposes some decent abstractions for making modular evaluator components.</a:t>
            </a:r>
            <a:endParaRPr/>
          </a:p>
          <a:p>
            <a:pPr indent="-317500" lvl="1" marL="914400" rtl="0" algn="l">
              <a:spcBef>
                <a:spcPts val="0"/>
              </a:spcBef>
              <a:spcAft>
                <a:spcPts val="0"/>
              </a:spcAft>
              <a:buClr>
                <a:schemeClr val="dk1"/>
              </a:buClr>
              <a:buSzPts val="1400"/>
              <a:buChar char="-"/>
            </a:pPr>
            <a:r>
              <a:rPr lang="en-US"/>
              <a:t>For example, here’s some code you might find in the implementation. Should give some inspiration for making your own systems. </a:t>
            </a:r>
            <a:endParaRPr/>
          </a:p>
          <a:p>
            <a:pPr indent="-317500" lvl="0" marL="457200" rtl="0" algn="l">
              <a:spcBef>
                <a:spcPts val="0"/>
              </a:spcBef>
              <a:spcAft>
                <a:spcPts val="0"/>
              </a:spcAft>
              <a:buClr>
                <a:schemeClr val="dk1"/>
              </a:buClr>
              <a:buSzPts val="1400"/>
              <a:buChar char="-"/>
            </a:pPr>
            <a:r>
              <a:rPr b="1" lang="en-US"/>
              <a:t>Additionally, you will probably also want to take advantage of evaluator agent loops (i.e. trajectory evaluators or multi-turn evaluators) which try to assess goodness of long-form tasks that require multiple interactions to execute. This is good to evaluate agents that are intended to progress dialog towards defined objectives.</a:t>
            </a:r>
            <a:endParaRPr b="1"/>
          </a:p>
          <a:p>
            <a:pPr indent="0" lvl="0" marL="0" rtl="0" algn="l">
              <a:spcBef>
                <a:spcPts val="0"/>
              </a:spcBef>
              <a:spcAft>
                <a:spcPts val="0"/>
              </a:spcAft>
              <a:buClr>
                <a:schemeClr val="dk1"/>
              </a:buClr>
              <a:buSzPts val="1100"/>
              <a:buFont typeface="Arial"/>
              <a:buNone/>
            </a:pPr>
            <a:r>
              <a:t/>
            </a:r>
            <a:endParaRPr/>
          </a:p>
        </p:txBody>
      </p:sp>
      <p:sp>
        <p:nvSpPr>
          <p:cNvPr id="4127" name="Google Shape;4127;g2ce22a6ec48_1_344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2ce22a6ec48_1_3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2ce22a6ec48_1_34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Call to action Notebook 8 and the final assessment. </a:t>
            </a:r>
            <a:endParaRPr/>
          </a:p>
        </p:txBody>
      </p:sp>
      <p:sp>
        <p:nvSpPr>
          <p:cNvPr id="4161" name="Google Shape;4161;g2ce22a6ec48_1_347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g2ce22a6ec48_1_3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4" name="Google Shape;4204;g2ce22a6ec48_1_35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Call to action Notebook 8 and the final assessment.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Algorithm for assessment: </a:t>
            </a:r>
            <a:endParaRPr/>
          </a:p>
          <a:p>
            <a:pPr indent="-317500" lvl="0" marL="457200" rtl="0" algn="l">
              <a:spcBef>
                <a:spcPts val="0"/>
              </a:spcBef>
              <a:spcAft>
                <a:spcPts val="0"/>
              </a:spcAft>
              <a:buSzPts val="1400"/>
              <a:buChar char="-"/>
            </a:pPr>
            <a:r>
              <a:rPr lang="en-US"/>
              <a:t>Copy notebook 35 </a:t>
            </a:r>
            <a:endParaRPr/>
          </a:p>
          <a:p>
            <a:pPr indent="-317500" lvl="0" marL="457200" rtl="0" algn="l">
              <a:spcBef>
                <a:spcPts val="0"/>
              </a:spcBef>
              <a:spcAft>
                <a:spcPts val="0"/>
              </a:spcAft>
              <a:buSzPts val="1400"/>
              <a:buChar char="-"/>
            </a:pPr>
            <a:r>
              <a:rPr lang="en-US"/>
              <a:t>From there %%writefile server_app.py with modifications and run the file</a:t>
            </a:r>
            <a:endParaRPr/>
          </a:p>
          <a:p>
            <a:pPr indent="-317500" lvl="0" marL="457200" rtl="0" algn="l">
              <a:spcBef>
                <a:spcPts val="0"/>
              </a:spcBef>
              <a:spcAft>
                <a:spcPts val="0"/>
              </a:spcAft>
              <a:buSzPts val="1400"/>
              <a:buChar char="-"/>
            </a:pPr>
            <a:r>
              <a:rPr lang="en-US"/>
              <a:t>Trigger eval from the UI</a:t>
            </a:r>
            <a:endParaRPr/>
          </a:p>
        </p:txBody>
      </p:sp>
      <p:sp>
        <p:nvSpPr>
          <p:cNvPr id="4205" name="Google Shape;4205;g2ce22a6ec48_1_351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7" name="Shape 4227"/>
        <p:cNvGrpSpPr/>
        <p:nvPr/>
      </p:nvGrpSpPr>
      <p:grpSpPr>
        <a:xfrm>
          <a:off x="0" y="0"/>
          <a:ext cx="0" cy="0"/>
          <a:chOff x="0" y="0"/>
          <a:chExt cx="0" cy="0"/>
        </a:xfrm>
      </p:grpSpPr>
      <p:sp>
        <p:nvSpPr>
          <p:cNvPr id="4228" name="Google Shape;4228;g2ce22a6ec48_1_3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9" name="Google Shape;4229;g2ce22a6ec48_1_35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0" name="Google Shape;4230;g2ce22a6ec48_1_353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e22a6ec48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ce22a6ec48_1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your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Can also be launched through a service like Google Colab! Allocates resources for you, and doesn’t rely on your compute!</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(Use your computer to coordinate with some allocation system)</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(Get yourself access to a GPU-enabled resource from the cloud)</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
        <p:nvSpPr>
          <p:cNvPr id="580" name="Google Shape;580;g2ce22a6ec48_1_16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e22a6ec48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2ce22a6ec48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REMIND STUDENTS TO START UP THEIR COURSE ENVIRONMENT!</a:t>
            </a:r>
            <a:endParaRPr b="1"/>
          </a:p>
          <a:p>
            <a:pPr indent="0" lvl="0" marL="0" rtl="0" algn="l">
              <a:spcBef>
                <a:spcPts val="0"/>
              </a:spcBef>
              <a:spcAft>
                <a:spcPts val="0"/>
              </a:spcAft>
              <a:buNone/>
            </a:pPr>
            <a:r>
              <a:t/>
            </a:r>
            <a:endParaRPr b="1"/>
          </a:p>
          <a:p>
            <a:pPr indent="0" lvl="0" marL="0" rtl="0" algn="l">
              <a:spcBef>
                <a:spcPts val="0"/>
              </a:spcBef>
              <a:spcAft>
                <a:spcPts val="0"/>
              </a:spcAft>
              <a:buSzPts val="1100"/>
              <a:buNone/>
            </a:pPr>
            <a:r>
              <a:rPr lang="en-US"/>
              <a:t>LLMs: Large Language Models which take in, produce, or otherwise reason with  text. We’ll learn to make more complex systems</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Course Topics: </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Built from the ground up using foundation models which can be deployed on your own compute.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a:t>
            </a:r>
            <a:endParaRPr b="1"/>
          </a:p>
        </p:txBody>
      </p:sp>
      <p:sp>
        <p:nvSpPr>
          <p:cNvPr id="391" name="Google Shape;391;g2ce22a6ec48_1_6: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ce22a6ec48_1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ce22a6ec48_1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your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b="1" lang="en-US">
                <a:latin typeface="Roboto"/>
                <a:ea typeface="Roboto"/>
                <a:cs typeface="Roboto"/>
                <a:sym typeface="Roboto"/>
              </a:rPr>
              <a:t>(Use your computer to coordinate with some allocation system)</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(Get yourself access to a GPU-enabled resource from the cloud)</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602" name="Google Shape;602;g2ce22a6ec48_1_18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ce22a6ec48_1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ce22a6ec48_1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your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(Use your computer to coordinate with some allocation system)</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b="1" lang="en-US">
                <a:latin typeface="Roboto"/>
                <a:ea typeface="Roboto"/>
                <a:cs typeface="Roboto"/>
                <a:sym typeface="Roboto"/>
              </a:rPr>
              <a:t>(Get yourself access to a GPU-enabled resource from the cloud)</a:t>
            </a:r>
            <a:endParaRPr/>
          </a:p>
        </p:txBody>
      </p:sp>
      <p:sp>
        <p:nvSpPr>
          <p:cNvPr id="635" name="Google Shape;635;g2ce22a6ec48_1_21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e22a6ec48_1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ce22a6ec48_1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latin typeface="Roboto"/>
                <a:ea typeface="Roboto"/>
                <a:cs typeface="Roboto"/>
                <a:sym typeface="Roboto"/>
              </a:rPr>
              <a:t>How is this interface actually provided for you?</a:t>
            </a:r>
            <a:endParaRPr b="1">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p:txBody>
      </p:sp>
      <p:sp>
        <p:nvSpPr>
          <p:cNvPr id="673" name="Google Shape;673;g2ce22a6ec48_1_25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e22a6ec48_1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ce22a6ec48_1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Compute allocated for you by cloud provider like AWS or Azure. Has some hardware, os, software, etc.</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680" name="Google Shape;680;g2ce22a6ec48_1_2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ce22a6ec48_1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ce22a6ec48_1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Compute allocated for you by cloud provider like AWS or Azure. Has some hardware, os, software, etc.</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09" name="Google Shape;709;g2ce22a6ec48_1_28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ce22a6ec48_1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ce22a6ec48_1_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Maybe data loader? Maybe proxy server? Metadata tracker? Database connection? Need different software…</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39" name="Google Shape;739;g2ce22a6ec48_1_31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ce22a6ec48_1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ce22a6ec48_1_3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Maybe some of the other resources have different requirements? Volume space? Hardware allocation?...</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74" name="Google Shape;774;g2ce22a6ec48_1_35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ce22a6ec48_1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ce22a6ec48_1_3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TO HELP SOLVE THIS, WE CAN CONTAINERIZE INTO MICROSERVICES!</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b="1" lang="en-US">
                <a:latin typeface="Roboto"/>
                <a:ea typeface="Roboto"/>
                <a:cs typeface="Roboto"/>
                <a:sym typeface="Roboto"/>
              </a:rPr>
              <a:t>Avoid dependency conflict, allocate resources as necessary, provide connections through server ports!</a:t>
            </a:r>
            <a:endParaRPr b="1">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813" name="Google Shape;813;g2ce22a6ec48_1_39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ce22a6ec48_1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ce22a6ec48_1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SzPts val="1400"/>
              <a:buChar char="-"/>
            </a:pPr>
            <a:r>
              <a:rPr b="1" lang="en-US"/>
              <a:t>Let’s start with your device, which is telling a service (like DLI?) that you need compute.</a:t>
            </a:r>
            <a:endParaRPr b="1"/>
          </a:p>
          <a:p>
            <a:pPr indent="-317500" lvl="0" marL="457200" rtl="0" algn="l">
              <a:spcBef>
                <a:spcPts val="0"/>
              </a:spcBef>
              <a:spcAft>
                <a:spcPts val="0"/>
              </a:spcAft>
              <a:buSzPts val="1400"/>
              <a:buChar char="-"/>
            </a:pPr>
            <a:r>
              <a:rPr lang="en-US"/>
              <a:t>DLI will ask AWS/Azure to ALLOCATE RESOURCES for the environment. </a:t>
            </a:r>
            <a:endParaRPr/>
          </a:p>
          <a:p>
            <a:pPr indent="-317500" lvl="0" marL="457200" rtl="0" algn="l">
              <a:spcBef>
                <a:spcPts val="0"/>
              </a:spcBef>
              <a:spcAft>
                <a:spcPts val="0"/>
              </a:spcAft>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SzPts val="1400"/>
              <a:buChar char="-"/>
            </a:pPr>
            <a:r>
              <a:rPr lang="en-US"/>
              <a:t>Then, perpetual services can be kickstarted in these containers, like servers or endpoints. We now have live microservices!</a:t>
            </a:r>
            <a:endParaRPr/>
          </a:p>
        </p:txBody>
      </p:sp>
      <p:sp>
        <p:nvSpPr>
          <p:cNvPr id="864" name="Google Shape;864;g2ce22a6ec48_1_44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ce22a6ec48_1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ce22a6ec48_1_4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b="1" lang="en-US"/>
              <a:t>DLI will ask AWS/Azure to ALLOCATE RESOURCES for the environment. </a:t>
            </a:r>
            <a:endParaRPr b="1"/>
          </a:p>
          <a:p>
            <a:pPr indent="-317500" lvl="0" marL="457200" rtl="0" algn="l">
              <a:spcBef>
                <a:spcPts val="0"/>
              </a:spcBef>
              <a:spcAft>
                <a:spcPts val="0"/>
              </a:spcAft>
              <a:buClr>
                <a:schemeClr val="dk1"/>
              </a:buClr>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Clr>
                <a:schemeClr val="dk1"/>
              </a:buClr>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Clr>
                <a:schemeClr val="dk1"/>
              </a:buClr>
              <a:buSzPts val="1400"/>
              <a:buChar char="-"/>
            </a:pPr>
            <a:r>
              <a:rPr lang="en-US"/>
              <a:t>Then, perpetual services can be kickstarted in these containers, like servers or endpoints. We now have live microservices!</a:t>
            </a:r>
            <a:endParaRPr/>
          </a:p>
          <a:p>
            <a:pPr indent="0" lvl="0" marL="0" rtl="0" algn="l">
              <a:spcBef>
                <a:spcPts val="0"/>
              </a:spcBef>
              <a:spcAft>
                <a:spcPts val="0"/>
              </a:spcAft>
              <a:buClr>
                <a:schemeClr val="dk1"/>
              </a:buClr>
              <a:buSzPts val="1100"/>
              <a:buFont typeface="Arial"/>
              <a:buNone/>
            </a:pPr>
            <a:r>
              <a:t/>
            </a:r>
            <a:endParaRPr/>
          </a:p>
        </p:txBody>
      </p:sp>
      <p:sp>
        <p:nvSpPr>
          <p:cNvPr id="874" name="Google Shape;874;g2ce22a6ec48_1_44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e22a6ec48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Font typeface="Arial"/>
              <a:buNone/>
            </a:pPr>
            <a:r>
              <a:rPr b="1" lang="en-US"/>
              <a:t>LLMs: Large Language Models which take in, produce, or otherwise reason with  text. We’ll learn to make more complex systems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00" name="Google Shape;400;g2ce22a6ec4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ce22a6ec48_1_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ce22a6ec48_1_4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lang="en-US"/>
              <a:t>DLI will ask AWS/Azure to ALLOCATE RESOURCES for the environment. </a:t>
            </a:r>
            <a:endParaRPr/>
          </a:p>
          <a:p>
            <a:pPr indent="-317500" lvl="0" marL="457200" rtl="0" algn="l">
              <a:spcBef>
                <a:spcPts val="0"/>
              </a:spcBef>
              <a:spcAft>
                <a:spcPts val="0"/>
              </a:spcAft>
              <a:buClr>
                <a:schemeClr val="dk1"/>
              </a:buClr>
              <a:buSzPts val="1400"/>
              <a:buChar char="-"/>
            </a:pPr>
            <a:r>
              <a:rPr b="1" lang="en-US"/>
              <a:t>Then, DLI will DEFINE the microservices. What they are, how they’re made, what ports they can use. (i.e. docker-compose)</a:t>
            </a:r>
            <a:endParaRPr b="1"/>
          </a:p>
          <a:p>
            <a:pPr indent="-317500" lvl="0" marL="457200" rtl="0" algn="l">
              <a:spcBef>
                <a:spcPts val="0"/>
              </a:spcBef>
              <a:spcAft>
                <a:spcPts val="0"/>
              </a:spcAft>
              <a:buClr>
                <a:schemeClr val="dk1"/>
              </a:buClr>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Clr>
                <a:schemeClr val="dk1"/>
              </a:buClr>
              <a:buSzPts val="1400"/>
              <a:buChar char="-"/>
            </a:pPr>
            <a:r>
              <a:rPr lang="en-US"/>
              <a:t>Then, perpetual services can be kickstarted in these containers, like servers or endpoints. We now have live microservices!</a:t>
            </a:r>
            <a:endParaRPr/>
          </a:p>
          <a:p>
            <a:pPr indent="0" lvl="0" marL="0" rtl="0" algn="l">
              <a:spcBef>
                <a:spcPts val="0"/>
              </a:spcBef>
              <a:spcAft>
                <a:spcPts val="0"/>
              </a:spcAft>
              <a:buClr>
                <a:schemeClr val="dk1"/>
              </a:buClr>
              <a:buSzPts val="1100"/>
              <a:buFont typeface="Arial"/>
              <a:buNone/>
            </a:pPr>
            <a:r>
              <a:t/>
            </a:r>
            <a:endParaRPr/>
          </a:p>
        </p:txBody>
      </p:sp>
      <p:sp>
        <p:nvSpPr>
          <p:cNvPr id="897" name="Google Shape;897;g2ce22a6ec48_1_47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ce22a6ec48_1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ce22a6ec48_1_5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lang="en-US"/>
              <a:t>DLI will ask AWS/Azure to ALLOCATE RESOURCES for the environment. </a:t>
            </a:r>
            <a:endParaRPr/>
          </a:p>
          <a:p>
            <a:pPr indent="-317500" lvl="0" marL="457200" rtl="0" algn="l">
              <a:spcBef>
                <a:spcPts val="0"/>
              </a:spcBef>
              <a:spcAft>
                <a:spcPts val="0"/>
              </a:spcAft>
              <a:buClr>
                <a:schemeClr val="dk1"/>
              </a:buClr>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Clr>
                <a:schemeClr val="dk1"/>
              </a:buClr>
              <a:buSzPts val="1400"/>
              <a:buChar char="-"/>
            </a:pPr>
            <a:r>
              <a:rPr b="1" lang="en-US"/>
              <a:t>These microservices can then be CONSTRUCTED from a base image. Install packages, move files, download stuff, etc. (i.e. Dockerfile)</a:t>
            </a:r>
            <a:endParaRPr b="1"/>
          </a:p>
          <a:p>
            <a:pPr indent="-317500" lvl="0" marL="457200" rtl="0" algn="l">
              <a:spcBef>
                <a:spcPts val="0"/>
              </a:spcBef>
              <a:spcAft>
                <a:spcPts val="0"/>
              </a:spcAft>
              <a:buClr>
                <a:schemeClr val="dk1"/>
              </a:buClr>
              <a:buSzPts val="1400"/>
              <a:buChar char="-"/>
            </a:pPr>
            <a:r>
              <a:rPr lang="en-US"/>
              <a:t>Then, perpetual services can be kickstarted in these containers, like servers or endpoints. We now have live microservices!</a:t>
            </a:r>
            <a:endParaRPr/>
          </a:p>
          <a:p>
            <a:pPr indent="0" lvl="0" marL="0" rtl="0" algn="l">
              <a:spcBef>
                <a:spcPts val="0"/>
              </a:spcBef>
              <a:spcAft>
                <a:spcPts val="0"/>
              </a:spcAft>
              <a:buClr>
                <a:schemeClr val="dk1"/>
              </a:buClr>
              <a:buSzPts val="1100"/>
              <a:buFont typeface="Arial"/>
              <a:buNone/>
            </a:pPr>
            <a:r>
              <a:t/>
            </a:r>
            <a:endParaRPr/>
          </a:p>
        </p:txBody>
      </p:sp>
      <p:sp>
        <p:nvSpPr>
          <p:cNvPr id="939" name="Google Shape;939;g2ce22a6ec48_1_51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ce22a6ec48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ce22a6ec48_1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lang="en-US"/>
              <a:t>DLI will ask AWS/Azure to ALLOCATE RESOURCES for the environment. </a:t>
            </a:r>
            <a:endParaRPr/>
          </a:p>
          <a:p>
            <a:pPr indent="-317500" lvl="0" marL="457200" rtl="0" algn="l">
              <a:spcBef>
                <a:spcPts val="0"/>
              </a:spcBef>
              <a:spcAft>
                <a:spcPts val="0"/>
              </a:spcAft>
              <a:buClr>
                <a:schemeClr val="dk1"/>
              </a:buClr>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Clr>
                <a:schemeClr val="dk1"/>
              </a:buClr>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Clr>
                <a:schemeClr val="dk1"/>
              </a:buClr>
              <a:buSzPts val="1400"/>
              <a:buChar char="-"/>
            </a:pPr>
            <a:r>
              <a:rPr b="1" lang="en-US"/>
              <a:t>Then, perpetual services can be kickstarted in these containers, like servers or endpoints. We now have live microservices!</a:t>
            </a:r>
            <a:endParaRPr b="1"/>
          </a:p>
          <a:p>
            <a:pPr indent="-317500" lvl="0" marL="457200" rtl="0" algn="l">
              <a:spcBef>
                <a:spcPts val="0"/>
              </a:spcBef>
              <a:spcAft>
                <a:spcPts val="0"/>
              </a:spcAft>
              <a:buClr>
                <a:schemeClr val="dk1"/>
              </a:buClr>
              <a:buSzPts val="1400"/>
              <a:buChar char="-"/>
            </a:pPr>
            <a:r>
              <a:rPr lang="en-US"/>
              <a:t>Why bother setting things up this way though?</a:t>
            </a:r>
            <a:endParaRPr/>
          </a:p>
          <a:p>
            <a:pPr indent="-317500" lvl="0" marL="457200" rtl="0" algn="l">
              <a:spcBef>
                <a:spcPts val="0"/>
              </a:spcBef>
              <a:spcAft>
                <a:spcPts val="0"/>
              </a:spcAft>
              <a:buClr>
                <a:schemeClr val="dk1"/>
              </a:buClr>
              <a:buSzPts val="1400"/>
              <a:buChar char="-"/>
            </a:pPr>
            <a:r>
              <a:rPr lang="en-US"/>
              <a:t>…</a:t>
            </a:r>
            <a:endParaRPr/>
          </a:p>
        </p:txBody>
      </p:sp>
      <p:sp>
        <p:nvSpPr>
          <p:cNvPr id="975" name="Google Shape;975;g2ce22a6ec48_1_5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ce22a6ec48_1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ce22a6ec48_1_5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a:t>
            </a:r>
            <a:endParaRPr/>
          </a:p>
          <a:p>
            <a:pPr indent="-317500" lvl="0" marL="457200" rtl="0" algn="l">
              <a:spcBef>
                <a:spcPts val="0"/>
              </a:spcBef>
              <a:spcAft>
                <a:spcPts val="0"/>
              </a:spcAft>
              <a:buClr>
                <a:schemeClr val="dk1"/>
              </a:buClr>
              <a:buSzPts val="1400"/>
              <a:buChar char="-"/>
            </a:pPr>
            <a:r>
              <a:rPr lang="en-US"/>
              <a:t>Why bother setting things up this way though? </a:t>
            </a:r>
            <a:endParaRPr/>
          </a:p>
          <a:p>
            <a:pPr indent="-317500" lvl="0" marL="457200" rtl="0" algn="l">
              <a:spcBef>
                <a:spcPts val="0"/>
              </a:spcBef>
              <a:spcAft>
                <a:spcPts val="0"/>
              </a:spcAft>
              <a:buClr>
                <a:schemeClr val="dk1"/>
              </a:buClr>
              <a:buSzPts val="1400"/>
              <a:buChar char="-"/>
            </a:pPr>
            <a:r>
              <a:rPr b="1" lang="en-US"/>
              <a:t>Turns out, creating services that communicate over ports makes it simple to move stuff around! </a:t>
            </a:r>
            <a:r>
              <a:rPr lang="en-US"/>
              <a:t>(next slide shows connections) </a:t>
            </a:r>
            <a:endParaRPr/>
          </a:p>
          <a:p>
            <a:pPr indent="-317500" lvl="1" marL="914400" rtl="0" algn="l">
              <a:spcBef>
                <a:spcPts val="0"/>
              </a:spcBef>
              <a:spcAft>
                <a:spcPts val="0"/>
              </a:spcAft>
              <a:buClr>
                <a:schemeClr val="dk1"/>
              </a:buClr>
              <a:buSzPts val="1400"/>
              <a:buChar char="-"/>
            </a:pPr>
            <a:r>
              <a:rPr lang="en-US"/>
              <a:t>You can move services off your device and into the cloud, or can move processes towards edge devices without too much trouble!</a:t>
            </a:r>
            <a:endParaRPr/>
          </a:p>
          <a:p>
            <a:pPr indent="0" lvl="0" marL="0" rtl="0" algn="l">
              <a:spcBef>
                <a:spcPts val="0"/>
              </a:spcBef>
              <a:spcAft>
                <a:spcPts val="0"/>
              </a:spcAft>
              <a:buClr>
                <a:schemeClr val="dk1"/>
              </a:buClr>
              <a:buSzPts val="1100"/>
              <a:buFont typeface="Arial"/>
              <a:buNone/>
            </a:pPr>
            <a:r>
              <a:t/>
            </a:r>
            <a:endParaRPr/>
          </a:p>
        </p:txBody>
      </p:sp>
      <p:sp>
        <p:nvSpPr>
          <p:cNvPr id="1011" name="Google Shape;1011;g2ce22a6ec48_1_58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ce22a6ec48_1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ce22a6ec48_1_6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a:t>
            </a:r>
            <a:endParaRPr/>
          </a:p>
          <a:p>
            <a:pPr indent="-317500" lvl="0" marL="457200" rtl="0" algn="l">
              <a:spcBef>
                <a:spcPts val="0"/>
              </a:spcBef>
              <a:spcAft>
                <a:spcPts val="0"/>
              </a:spcAft>
              <a:buClr>
                <a:schemeClr val="dk1"/>
              </a:buClr>
              <a:buSzPts val="1400"/>
              <a:buChar char="-"/>
            </a:pPr>
            <a:r>
              <a:rPr lang="en-US"/>
              <a:t>Why bother setting things up this way though? </a:t>
            </a:r>
            <a:endParaRPr/>
          </a:p>
          <a:p>
            <a:pPr indent="-317500" lvl="0" marL="457200" rtl="0" algn="l">
              <a:spcBef>
                <a:spcPts val="0"/>
              </a:spcBef>
              <a:spcAft>
                <a:spcPts val="0"/>
              </a:spcAft>
              <a:buClr>
                <a:schemeClr val="dk1"/>
              </a:buClr>
              <a:buSzPts val="1400"/>
              <a:buChar char="-"/>
            </a:pPr>
            <a:r>
              <a:rPr lang="en-US"/>
              <a:t>Turns out, creating services that communicate over ports makes it simple to move stuff around! (next slide shows connections) </a:t>
            </a:r>
            <a:endParaRPr/>
          </a:p>
          <a:p>
            <a:pPr indent="-317500" lvl="1" marL="914400" rtl="0" algn="l">
              <a:spcBef>
                <a:spcPts val="0"/>
              </a:spcBef>
              <a:spcAft>
                <a:spcPts val="0"/>
              </a:spcAft>
              <a:buClr>
                <a:schemeClr val="dk1"/>
              </a:buClr>
              <a:buSzPts val="1400"/>
              <a:buChar char="-"/>
            </a:pPr>
            <a:r>
              <a:rPr b="1" lang="en-US"/>
              <a:t>You can m</a:t>
            </a:r>
            <a:r>
              <a:rPr b="1" lang="en-US"/>
              <a:t>ove services off your device and into the cloud, or move processes towards edge devices without too much trouble!</a:t>
            </a:r>
            <a:endParaRPr b="1"/>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0" lvl="0" marL="0" rtl="0" algn="l">
              <a:spcBef>
                <a:spcPts val="0"/>
              </a:spcBef>
              <a:spcAft>
                <a:spcPts val="0"/>
              </a:spcAft>
              <a:buClr>
                <a:schemeClr val="dk1"/>
              </a:buClr>
              <a:buSzPts val="1100"/>
              <a:buFont typeface="Arial"/>
              <a:buNone/>
            </a:pPr>
            <a:r>
              <a:t/>
            </a:r>
            <a:endParaRPr/>
          </a:p>
        </p:txBody>
      </p:sp>
      <p:sp>
        <p:nvSpPr>
          <p:cNvPr id="1064" name="Google Shape;1064;g2ce22a6ec48_1_63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ce22a6ec48_1_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ce22a6ec48_1_7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b="1" lang="en-US"/>
              <a:t>So, let’s get back to our own environment! So far, we know we have our Jupyter Labs interface, but what else? </a:t>
            </a:r>
            <a:endParaRPr b="1"/>
          </a:p>
          <a:p>
            <a:pPr indent="-317500" lvl="0" marL="457200" rtl="0" algn="l">
              <a:spcBef>
                <a:spcPts val="0"/>
              </a:spcBef>
              <a:spcAft>
                <a:spcPts val="0"/>
              </a:spcAft>
              <a:buSzPts val="1400"/>
              <a:buChar char="-"/>
            </a:pPr>
            <a:r>
              <a:rPr lang="en-US"/>
              <a:t>In the lab, you’ll find out about the frontend microservice, which is already hosted on port 8090.</a:t>
            </a:r>
            <a:endParaRPr/>
          </a:p>
        </p:txBody>
      </p:sp>
      <p:sp>
        <p:nvSpPr>
          <p:cNvPr id="1159" name="Google Shape;1159;g2ce22a6ec48_1_72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ce22a6ec48_1_7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ce22a6ec48_1_7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b="1" lang="en-US"/>
              <a:t>In the lab, you’ll find out about the frontend microservice, which is already hosted on port 8090.</a:t>
            </a:r>
            <a:endParaRPr b="1"/>
          </a:p>
          <a:p>
            <a:pPr indent="-317500" lvl="0" marL="457200" rtl="0" algn="l">
              <a:spcBef>
                <a:spcPts val="0"/>
              </a:spcBef>
              <a:spcAft>
                <a:spcPts val="0"/>
              </a:spcAft>
              <a:buSzPts val="1400"/>
              <a:buChar char="-"/>
            </a:pPr>
            <a:r>
              <a:rPr lang="en-US"/>
              <a:t>This frontend is hosted in Gradio, an open-source web interface design library well-suited for presenting AI models.</a:t>
            </a:r>
            <a:endParaRPr/>
          </a:p>
        </p:txBody>
      </p:sp>
      <p:sp>
        <p:nvSpPr>
          <p:cNvPr id="1177" name="Google Shape;1177;g2ce22a6ec48_1_74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ce22a6ec48_1_7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ce22a6ec48_1_7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lang="en-US"/>
              <a:t>1. Simple interface:  slow_echo is being ran in a loop</a:t>
            </a:r>
            <a:endParaRPr/>
          </a:p>
          <a:p>
            <a:pPr indent="-317500" lvl="1" marL="914400" rtl="0" algn="l">
              <a:spcBef>
                <a:spcPts val="0"/>
              </a:spcBef>
              <a:spcAft>
                <a:spcPts val="0"/>
              </a:spcAft>
              <a:buClr>
                <a:schemeClr val="dk1"/>
              </a:buClr>
              <a:buSzPts val="1400"/>
              <a:buChar char="-"/>
            </a:pPr>
            <a:r>
              <a:rPr lang="en-US"/>
              <a:t>2. More involved interface example from huggingface spaces, which anybody can contribute to</a:t>
            </a:r>
            <a:endParaRPr/>
          </a:p>
          <a:p>
            <a:pPr indent="-317500" lvl="1" marL="914400" rtl="0" algn="l">
              <a:spcBef>
                <a:spcPts val="0"/>
              </a:spcBef>
              <a:spcAft>
                <a:spcPts val="0"/>
              </a:spcAft>
              <a:buClr>
                <a:schemeClr val="dk1"/>
              </a:buClr>
              <a:buSzPts val="1400"/>
              <a:buChar char="-"/>
            </a:pPr>
            <a:r>
              <a:rPr lang="en-US"/>
              <a:t>3. A more involved interface, which is closer to what is available/running in environment. See ./frontent/server_app.py</a:t>
            </a:r>
            <a:endParaRPr/>
          </a:p>
        </p:txBody>
      </p:sp>
      <p:sp>
        <p:nvSpPr>
          <p:cNvPr id="1201" name="Google Shape;1201;g2ce22a6ec48_1_76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ce22a6ec48_1_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ce22a6ec48_1_7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b="1" lang="en-US"/>
              <a:t>1. Simple interface:  slow_echo is being ran in a loop</a:t>
            </a:r>
            <a:endParaRPr b="1"/>
          </a:p>
          <a:p>
            <a:pPr indent="-317500" lvl="1" marL="914400" rtl="0" algn="l">
              <a:spcBef>
                <a:spcPts val="0"/>
              </a:spcBef>
              <a:spcAft>
                <a:spcPts val="0"/>
              </a:spcAft>
              <a:buClr>
                <a:schemeClr val="dk1"/>
              </a:buClr>
              <a:buSzPts val="1400"/>
              <a:buChar char="-"/>
            </a:pPr>
            <a:r>
              <a:rPr lang="en-US"/>
              <a:t>2. More involved interface example from huggingface spaces, which anybody can contribute to</a:t>
            </a:r>
            <a:endParaRPr/>
          </a:p>
          <a:p>
            <a:pPr indent="-317500" lvl="1" marL="914400" rtl="0" algn="l">
              <a:spcBef>
                <a:spcPts val="0"/>
              </a:spcBef>
              <a:spcAft>
                <a:spcPts val="0"/>
              </a:spcAft>
              <a:buClr>
                <a:schemeClr val="dk1"/>
              </a:buClr>
              <a:buSzPts val="1400"/>
              <a:buChar char="-"/>
            </a:pPr>
            <a:r>
              <a:rPr lang="en-US"/>
              <a:t>3. A more involved interface, which is closer to what is available/running in environment. See ./frontent/server_app.py</a:t>
            </a:r>
            <a:endParaRPr/>
          </a:p>
        </p:txBody>
      </p:sp>
      <p:sp>
        <p:nvSpPr>
          <p:cNvPr id="1208" name="Google Shape;1208;g2ce22a6ec48_1_77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ce22a6ec48_1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ce22a6ec48_1_7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lang="en-US"/>
              <a:t>1. Simple interface:  slow_echo is being ran in a loop</a:t>
            </a:r>
            <a:endParaRPr/>
          </a:p>
          <a:p>
            <a:pPr indent="-317500" lvl="1" marL="914400" rtl="0" algn="l">
              <a:spcBef>
                <a:spcPts val="0"/>
              </a:spcBef>
              <a:spcAft>
                <a:spcPts val="0"/>
              </a:spcAft>
              <a:buClr>
                <a:schemeClr val="dk1"/>
              </a:buClr>
              <a:buSzPts val="1400"/>
              <a:buChar char="-"/>
            </a:pPr>
            <a:r>
              <a:rPr b="1" lang="en-US"/>
              <a:t>2. More involved interface example from huggingface spaces, which anybody can contribute to</a:t>
            </a:r>
            <a:endParaRPr b="1"/>
          </a:p>
          <a:p>
            <a:pPr indent="-317500" lvl="1" marL="914400" rtl="0" algn="l">
              <a:spcBef>
                <a:spcPts val="0"/>
              </a:spcBef>
              <a:spcAft>
                <a:spcPts val="0"/>
              </a:spcAft>
              <a:buClr>
                <a:schemeClr val="dk1"/>
              </a:buClr>
              <a:buSzPts val="1400"/>
              <a:buChar char="-"/>
            </a:pPr>
            <a:r>
              <a:rPr lang="en-US"/>
              <a:t>3. A more involved interface, which is closer to what is available/running in environment. See ./frontent/server_app.py</a:t>
            </a:r>
            <a:endParaRPr/>
          </a:p>
          <a:p>
            <a:pPr indent="0" lvl="0" marL="0" rtl="0" algn="l">
              <a:spcBef>
                <a:spcPts val="0"/>
              </a:spcBef>
              <a:spcAft>
                <a:spcPts val="0"/>
              </a:spcAft>
              <a:buClr>
                <a:schemeClr val="dk1"/>
              </a:buClr>
              <a:buSzPts val="1100"/>
              <a:buFont typeface="Arial"/>
              <a:buNone/>
            </a:pPr>
            <a:r>
              <a:t/>
            </a:r>
            <a:endParaRPr/>
          </a:p>
        </p:txBody>
      </p:sp>
      <p:sp>
        <p:nvSpPr>
          <p:cNvPr id="1218" name="Google Shape;1218;g2ce22a6ec48_1_78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e22a6ec48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US">
                <a:latin typeface="Roboto"/>
                <a:ea typeface="Roboto"/>
                <a:cs typeface="Roboto"/>
                <a:sym typeface="Roboto"/>
              </a:rPr>
              <a:t>Creating chatbot applications capable of dialogue management and retrieval augmented generation.</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Superficial: User sends message, and agent responds. But we want to bring our own data.</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09" name="Google Shape;409;g2ce22a6ec48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ce22a6ec48_1_7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ce22a6ec48_1_7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lang="en-US"/>
              <a:t>1. Simple interface:  slow_echo is being ran in a loop</a:t>
            </a:r>
            <a:endParaRPr/>
          </a:p>
          <a:p>
            <a:pPr indent="-317500" lvl="1" marL="914400" rtl="0" algn="l">
              <a:spcBef>
                <a:spcPts val="0"/>
              </a:spcBef>
              <a:spcAft>
                <a:spcPts val="0"/>
              </a:spcAft>
              <a:buClr>
                <a:schemeClr val="dk1"/>
              </a:buClr>
              <a:buSzPts val="1400"/>
              <a:buChar char="-"/>
            </a:pPr>
            <a:r>
              <a:rPr lang="en-US"/>
              <a:t>2. More involved interface example from huggingface spaces, which anybody can contribute to</a:t>
            </a:r>
            <a:endParaRPr/>
          </a:p>
          <a:p>
            <a:pPr indent="-317500" lvl="1" marL="914400" rtl="0" algn="l">
              <a:spcBef>
                <a:spcPts val="0"/>
              </a:spcBef>
              <a:spcAft>
                <a:spcPts val="0"/>
              </a:spcAft>
              <a:buClr>
                <a:schemeClr val="dk1"/>
              </a:buClr>
              <a:buSzPts val="1400"/>
              <a:buChar char="-"/>
            </a:pPr>
            <a:r>
              <a:rPr b="1" lang="en-US"/>
              <a:t>3. A more involved interface, which is closer to what is available/running in environment. See ./frontent/server_app.py</a:t>
            </a:r>
            <a:endParaRPr b="1"/>
          </a:p>
        </p:txBody>
      </p:sp>
      <p:sp>
        <p:nvSpPr>
          <p:cNvPr id="1227" name="Google Shape;1227;g2ce22a6ec48_1_78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ce22a6ec48_1_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ce22a6ec48_1_8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that’s it! </a:t>
            </a:r>
            <a:endParaRPr b="1"/>
          </a:p>
          <a:p>
            <a:pPr indent="-317500" lvl="0" marL="457200" rtl="0" algn="l">
              <a:spcBef>
                <a:spcPts val="0"/>
              </a:spcBef>
              <a:spcAft>
                <a:spcPts val="0"/>
              </a:spcAft>
              <a:buSzPts val="1400"/>
              <a:buChar char="-"/>
            </a:pPr>
            <a:r>
              <a:rPr b="1" lang="en-US"/>
              <a:t>Frontend interface already running on port :8090. To see details, check out ./frontend</a:t>
            </a:r>
            <a:endParaRPr b="1"/>
          </a:p>
          <a:p>
            <a:pPr indent="-317500" lvl="0" marL="457200" rtl="0" algn="l">
              <a:spcBef>
                <a:spcPts val="0"/>
              </a:spcBef>
              <a:spcAft>
                <a:spcPts val="0"/>
              </a:spcAft>
              <a:buSzPts val="1400"/>
              <a:buChar char="-"/>
            </a:pPr>
            <a:r>
              <a:rPr b="1" lang="en-US"/>
              <a:t>Jupyter notebook running on port :88. To see details, check out ./composer</a:t>
            </a:r>
            <a:endParaRPr b="1"/>
          </a:p>
          <a:p>
            <a:pPr indent="-317500" lvl="0" marL="457200" rtl="0" algn="l">
              <a:spcBef>
                <a:spcPts val="0"/>
              </a:spcBef>
              <a:spcAft>
                <a:spcPts val="0"/>
              </a:spcAft>
              <a:buSzPts val="1400"/>
              <a:buChar char="-"/>
            </a:pPr>
            <a:r>
              <a:rPr lang="en-US"/>
              <a:t>(Next Section: We’ll talk about the LLM-serving microservice)</a:t>
            </a:r>
            <a:endParaRPr/>
          </a:p>
          <a:p>
            <a:pPr indent="0" lvl="0" marL="0" rtl="0" algn="l">
              <a:spcBef>
                <a:spcPts val="0"/>
              </a:spcBef>
              <a:spcAft>
                <a:spcPts val="0"/>
              </a:spcAft>
              <a:buNone/>
            </a:pPr>
            <a:r>
              <a:rPr b="1" lang="en-US"/>
              <a:t>Enjoy the lab!</a:t>
            </a:r>
            <a:endParaRPr b="1"/>
          </a:p>
        </p:txBody>
      </p:sp>
      <p:sp>
        <p:nvSpPr>
          <p:cNvPr id="1241" name="Google Shape;1241;g2ce22a6ec48_1_80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ce22a6ec48_1_8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2ce22a6ec48_1_8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g2ce22a6ec48_1_824: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ce22a6ec48_1_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ce22a6ec48_1_8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So we have our environment, and we can use it to run some Python… </a:t>
            </a:r>
            <a:endParaRPr b="1"/>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p:txBody>
      </p:sp>
      <p:sp>
        <p:nvSpPr>
          <p:cNvPr id="1272" name="Google Shape;1272;g2ce22a6ec48_1_8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ce22a6ec48_1_8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b="1" lang="en-US"/>
              <a:t>but wasn’t the point of this course to learn about chatbots and agents and RAG?</a:t>
            </a:r>
            <a:endParaRPr b="1"/>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a:p>
            <a:pPr indent="0" lvl="0" marL="0" rtl="0" algn="l">
              <a:spcBef>
                <a:spcPts val="0"/>
              </a:spcBef>
              <a:spcAft>
                <a:spcPts val="0"/>
              </a:spcAft>
              <a:buNone/>
            </a:pPr>
            <a:r>
              <a:t/>
            </a:r>
            <a:endParaRPr/>
          </a:p>
        </p:txBody>
      </p:sp>
      <p:sp>
        <p:nvSpPr>
          <p:cNvPr id="1295" name="Google Shape;1295;g2ce22a6ec48_1_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ce22a6ec48_1_8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b="1" lang="en-US"/>
              <a:t>So where’s the LLM? </a:t>
            </a:r>
            <a:endParaRPr b="1"/>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a:p>
            <a:pPr indent="0" lvl="0" marL="0" rtl="0" algn="l">
              <a:spcBef>
                <a:spcPts val="0"/>
              </a:spcBef>
              <a:spcAft>
                <a:spcPts val="0"/>
              </a:spcAft>
              <a:buNone/>
            </a:pPr>
            <a:r>
              <a:t/>
            </a:r>
            <a:endParaRPr/>
          </a:p>
        </p:txBody>
      </p:sp>
      <p:sp>
        <p:nvSpPr>
          <p:cNvPr id="1305" name="Google Shape;1305;g2ce22a6ec48_1_8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ce22a6ec48_1_8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ce22a6ec48_1_8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b="1" lang="en-US"/>
              <a:t>Well, if we don’t have a microservice for it…</a:t>
            </a:r>
            <a:endParaRPr b="1"/>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a:p>
            <a:pPr indent="0" lvl="0" marL="0" rtl="0" algn="l">
              <a:spcBef>
                <a:spcPts val="0"/>
              </a:spcBef>
              <a:spcAft>
                <a:spcPts val="0"/>
              </a:spcAft>
              <a:buClr>
                <a:schemeClr val="dk1"/>
              </a:buClr>
              <a:buSzPts val="1100"/>
              <a:buFont typeface="Arial"/>
              <a:buNone/>
            </a:pPr>
            <a:r>
              <a:t/>
            </a:r>
            <a:endParaRPr/>
          </a:p>
        </p:txBody>
      </p:sp>
      <p:sp>
        <p:nvSpPr>
          <p:cNvPr id="1317" name="Google Shape;1317;g2ce22a6ec48_1_87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ce22a6ec48_1_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ce22a6ec48_1_8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b="1" lang="en-US"/>
              <a:t>…perhaps we can just pull in an LLM directly into our Jupyter notebook session and go from there!</a:t>
            </a:r>
            <a:endParaRPr b="1"/>
          </a:p>
          <a:p>
            <a:pPr indent="0" lvl="0" marL="0" rtl="0" algn="l">
              <a:spcBef>
                <a:spcPts val="0"/>
              </a:spcBef>
              <a:spcAft>
                <a:spcPts val="0"/>
              </a:spcAft>
              <a:buClr>
                <a:schemeClr val="dk1"/>
              </a:buClr>
              <a:buSzPts val="1100"/>
              <a:buFont typeface="Arial"/>
              <a:buNone/>
            </a:pPr>
            <a:r>
              <a:t/>
            </a:r>
            <a:endParaRPr/>
          </a:p>
        </p:txBody>
      </p:sp>
      <p:sp>
        <p:nvSpPr>
          <p:cNvPr id="1330" name="Google Shape;1330;g2ce22a6ec48_1_8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ce22a6ec48_1_9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ce22a6ec48_1_9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Datacenter Compute Environment</a:t>
            </a:r>
            <a:r>
              <a:rPr lang="en-US"/>
              <a:t>: </a:t>
            </a:r>
            <a:r>
              <a:rPr b="1" lang="en-US"/>
              <a:t>We’d be able to pull in one or more large models and run them without too much compromises. </a:t>
            </a:r>
            <a:endParaRPr b="1"/>
          </a:p>
          <a:p>
            <a:pPr indent="-317500" lvl="1" marL="914400" rtl="0" algn="l">
              <a:spcBef>
                <a:spcPts val="0"/>
              </a:spcBef>
              <a:spcAft>
                <a:spcPts val="0"/>
              </a:spcAft>
              <a:buSzPts val="1400"/>
              <a:buChar char="-"/>
            </a:pPr>
            <a:r>
              <a:rPr lang="en-US"/>
              <a:t>This kind of environment is great for exclusive access to models for experimentation and fine-tuning, and is also great for running instances perpetually for delivery to many users. Pretty costly on a per-user basis. </a:t>
            </a:r>
            <a:endParaRPr/>
          </a:p>
          <a:p>
            <a:pPr indent="-317500" lvl="0" marL="457200" rtl="0" algn="l">
              <a:spcBef>
                <a:spcPts val="0"/>
              </a:spcBef>
              <a:spcAft>
                <a:spcPts val="0"/>
              </a:spcAft>
              <a:buSzPts val="1400"/>
              <a:buChar char="-"/>
            </a:pPr>
            <a:r>
              <a:rPr b="1" lang="en-US"/>
              <a:t>Lighter Datacenter/High-End Consumer Environment: </a:t>
            </a:r>
            <a:r>
              <a:rPr lang="en-US"/>
              <a:t>We’d probably still be able to pull in some smaller models or maybe one large model to use with some compromises. </a:t>
            </a:r>
            <a:endParaRPr/>
          </a:p>
          <a:p>
            <a:pPr indent="-317500" lvl="1" marL="914400" rtl="0" algn="l">
              <a:spcBef>
                <a:spcPts val="0"/>
              </a:spcBef>
              <a:spcAft>
                <a:spcPts val="0"/>
              </a:spcAft>
              <a:buSzPts val="1400"/>
              <a:buChar char="-"/>
            </a:pPr>
            <a:r>
              <a:rPr lang="en-US"/>
              <a:t>Would need to quantize and conserve resources, but can still scale to some users and have some access to the raw models. </a:t>
            </a:r>
            <a:endParaRPr/>
          </a:p>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SzPts val="1400"/>
              <a:buChar char="-"/>
            </a:pPr>
            <a:r>
              <a:rPr lang="en-US"/>
              <a:t>Good to follow minimum device spec assumption of “I can run stuff in a browser”</a:t>
            </a:r>
            <a:endParaRPr/>
          </a:p>
        </p:txBody>
      </p:sp>
      <p:sp>
        <p:nvSpPr>
          <p:cNvPr id="1344" name="Google Shape;1344;g2ce22a6ec48_1_91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ce22a6ec48_1_9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ce22a6ec48_1_9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Datacenter Compute Environment</a:t>
            </a:r>
            <a:r>
              <a:rPr lang="en-US"/>
              <a:t>: We’d be able to pull in one or more large models and run them without too much compromises. </a:t>
            </a:r>
            <a:endParaRPr/>
          </a:p>
          <a:p>
            <a:pPr indent="-317500" lvl="1" marL="914400" rtl="0" algn="l">
              <a:spcBef>
                <a:spcPts val="0"/>
              </a:spcBef>
              <a:spcAft>
                <a:spcPts val="0"/>
              </a:spcAft>
              <a:buClr>
                <a:schemeClr val="dk1"/>
              </a:buClr>
              <a:buSzPts val="1400"/>
              <a:buChar char="-"/>
            </a:pPr>
            <a:r>
              <a:rPr lang="en-US"/>
              <a:t>This kind of environment is great for exclusive access to models for experimentation and fine-tuning, and is also great for running instances perpetually for delivery to many users. Pretty costly on a per-user basis. </a:t>
            </a:r>
            <a:endParaRPr/>
          </a:p>
          <a:p>
            <a:pPr indent="-317500" lvl="0" marL="457200" rtl="0" algn="l">
              <a:spcBef>
                <a:spcPts val="0"/>
              </a:spcBef>
              <a:spcAft>
                <a:spcPts val="0"/>
              </a:spcAft>
              <a:buClr>
                <a:schemeClr val="dk1"/>
              </a:buClr>
              <a:buSzPts val="1400"/>
              <a:buChar char="-"/>
            </a:pPr>
            <a:r>
              <a:rPr b="1" lang="en-US"/>
              <a:t>Lighter Datacenter/High-End Consumer Environment: </a:t>
            </a:r>
            <a:r>
              <a:rPr b="1" lang="en-US"/>
              <a:t>We’d probably still be able to pull in some smaller models or maybe one large model to use with some compromises. </a:t>
            </a:r>
            <a:endParaRPr b="1"/>
          </a:p>
          <a:p>
            <a:pPr indent="-317500" lvl="1" marL="914400" rtl="0" algn="l">
              <a:spcBef>
                <a:spcPts val="0"/>
              </a:spcBef>
              <a:spcAft>
                <a:spcPts val="0"/>
              </a:spcAft>
              <a:buClr>
                <a:schemeClr val="dk1"/>
              </a:buClr>
              <a:buSzPts val="1400"/>
              <a:buChar char="-"/>
            </a:pPr>
            <a:r>
              <a:rPr lang="en-US"/>
              <a:t>Would need to quantize and conserve resources, but can still scale to some users and have some access to the raw models. </a:t>
            </a:r>
            <a:endParaRPr/>
          </a:p>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Clr>
                <a:schemeClr val="dk1"/>
              </a:buClr>
              <a:buSzPts val="1400"/>
              <a:buChar char="-"/>
            </a:pPr>
            <a:r>
              <a:rPr lang="en-US"/>
              <a:t>Good to follow minimum device spec assumption of “I can run stuff in a browser”</a:t>
            </a:r>
            <a:endParaRPr/>
          </a:p>
          <a:p>
            <a:pPr indent="0" lvl="0" marL="0" rtl="0" algn="l">
              <a:spcBef>
                <a:spcPts val="0"/>
              </a:spcBef>
              <a:spcAft>
                <a:spcPts val="0"/>
              </a:spcAft>
              <a:buClr>
                <a:schemeClr val="dk1"/>
              </a:buClr>
              <a:buSzPts val="1100"/>
              <a:buFont typeface="Arial"/>
              <a:buNone/>
            </a:pPr>
            <a:r>
              <a:t/>
            </a:r>
            <a:endParaRPr/>
          </a:p>
        </p:txBody>
      </p:sp>
      <p:sp>
        <p:nvSpPr>
          <p:cNvPr id="1363" name="Google Shape;1363;g2ce22a6ec48_1_92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e22a6ec48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To achieve this, we need LLM Orchestration, so combining software practices and LLMs together. </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latin typeface="Roboto"/>
              <a:ea typeface="Roboto"/>
              <a:cs typeface="Roboto"/>
              <a:sym typeface="Roboto"/>
            </a:endParaRPr>
          </a:p>
        </p:txBody>
      </p:sp>
      <p:sp>
        <p:nvSpPr>
          <p:cNvPr id="420" name="Google Shape;420;g2ce22a6ec48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ce22a6ec48_1_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ce22a6ec48_1_9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Datacenter Compute Environment</a:t>
            </a:r>
            <a:r>
              <a:rPr lang="en-US"/>
              <a:t>: We’d be able to pull in one or more large models and run them without too much compromises. </a:t>
            </a:r>
            <a:endParaRPr/>
          </a:p>
          <a:p>
            <a:pPr indent="-317500" lvl="1" marL="914400" rtl="0" algn="l">
              <a:spcBef>
                <a:spcPts val="0"/>
              </a:spcBef>
              <a:spcAft>
                <a:spcPts val="0"/>
              </a:spcAft>
              <a:buClr>
                <a:schemeClr val="dk1"/>
              </a:buClr>
              <a:buSzPts val="1400"/>
              <a:buChar char="-"/>
            </a:pPr>
            <a:r>
              <a:rPr lang="en-US"/>
              <a:t>This kind of environment is great for exclusive access to models for experimentation and fine-tuning, and is also great for running instances perpetually for delivery to many users. Pretty costly on a per-user basis. </a:t>
            </a:r>
            <a:endParaRPr/>
          </a:p>
          <a:p>
            <a:pPr indent="-317500" lvl="0" marL="457200" rtl="0" algn="l">
              <a:spcBef>
                <a:spcPts val="0"/>
              </a:spcBef>
              <a:spcAft>
                <a:spcPts val="0"/>
              </a:spcAft>
              <a:buClr>
                <a:schemeClr val="dk1"/>
              </a:buClr>
              <a:buSzPts val="1400"/>
              <a:buChar char="-"/>
            </a:pPr>
            <a:r>
              <a:rPr b="1" lang="en-US"/>
              <a:t>Lighter Datacenter/High-End Consumer Environment: </a:t>
            </a:r>
            <a:r>
              <a:rPr lang="en-US"/>
              <a:t>We’d probably still be able to pull in some smaller models or maybe one large model to use with some compromises. </a:t>
            </a:r>
            <a:endParaRPr/>
          </a:p>
          <a:p>
            <a:pPr indent="-317500" lvl="1" marL="914400" rtl="0" algn="l">
              <a:spcBef>
                <a:spcPts val="0"/>
              </a:spcBef>
              <a:spcAft>
                <a:spcPts val="0"/>
              </a:spcAft>
              <a:buClr>
                <a:schemeClr val="dk1"/>
              </a:buClr>
              <a:buSzPts val="1400"/>
              <a:buChar char="-"/>
            </a:pPr>
            <a:r>
              <a:rPr lang="en-US"/>
              <a:t>Would need to quantize and conserve resources, but can still scale to some users and have some access to the raw models. </a:t>
            </a:r>
            <a:endParaRPr/>
          </a:p>
          <a:p>
            <a:pPr indent="-317500" lvl="0" marL="457200" rtl="0" algn="l">
              <a:spcBef>
                <a:spcPts val="0"/>
              </a:spcBef>
              <a:spcAft>
                <a:spcPts val="0"/>
              </a:spcAft>
              <a:buClr>
                <a:schemeClr val="dk1"/>
              </a:buClr>
              <a:buSzPts val="1400"/>
              <a:buChar char="-"/>
            </a:pPr>
            <a:r>
              <a:rPr b="1" lang="en-US"/>
              <a:t>Typical Consumer Device: </a:t>
            </a:r>
            <a:r>
              <a:rPr b="1" lang="en-US"/>
              <a:t>Problematic to run large models without some severe compromises. Can still be done, but limited interfaces. </a:t>
            </a:r>
            <a:endParaRPr b="1"/>
          </a:p>
          <a:p>
            <a:pPr indent="-317500" lvl="1" marL="914400" rtl="0" algn="l">
              <a:spcBef>
                <a:spcPts val="0"/>
              </a:spcBef>
              <a:spcAft>
                <a:spcPts val="0"/>
              </a:spcAft>
              <a:buClr>
                <a:schemeClr val="dk1"/>
              </a:buClr>
              <a:buSzPts val="1400"/>
              <a:buChar char="-"/>
            </a:pPr>
            <a:r>
              <a:rPr b="1" lang="en-US"/>
              <a:t>Good to follow minimum device spec assumption of “I can run stuff in a browser”</a:t>
            </a:r>
            <a:endParaRPr b="1"/>
          </a:p>
          <a:p>
            <a:pPr indent="-317500" lvl="1" marL="914400" rtl="0" algn="l">
              <a:spcBef>
                <a:spcPts val="0"/>
              </a:spcBef>
              <a:spcAft>
                <a:spcPts val="0"/>
              </a:spcAft>
              <a:buClr>
                <a:schemeClr val="dk1"/>
              </a:buClr>
              <a:buSzPts val="1400"/>
              <a:buChar char="-"/>
            </a:pPr>
            <a:r>
              <a:rPr lang="en-US"/>
              <a:t>(Next Slide: Typical consumer device is our assumption, so what now?)</a:t>
            </a:r>
            <a:endParaRPr/>
          </a:p>
          <a:p>
            <a:pPr indent="0" lvl="0" marL="0" rtl="0" algn="l">
              <a:spcBef>
                <a:spcPts val="0"/>
              </a:spcBef>
              <a:spcAft>
                <a:spcPts val="0"/>
              </a:spcAft>
              <a:buClr>
                <a:schemeClr val="dk1"/>
              </a:buClr>
              <a:buSzPts val="1100"/>
              <a:buFont typeface="Arial"/>
              <a:buNone/>
            </a:pPr>
            <a:r>
              <a:t/>
            </a:r>
            <a:endParaRPr/>
          </a:p>
        </p:txBody>
      </p:sp>
      <p:sp>
        <p:nvSpPr>
          <p:cNvPr id="1382" name="Google Shape;1382;g2ce22a6ec48_1_94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ce22a6ec48_1_9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ce22a6ec48_1_9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Clr>
                <a:schemeClr val="dk1"/>
              </a:buClr>
              <a:buSzPts val="1400"/>
              <a:buChar char="-"/>
            </a:pPr>
            <a:r>
              <a:rPr lang="en-US"/>
              <a:t>Good to follow minimum device spec assumption of “I can run stuff in a browser”</a:t>
            </a:r>
            <a:endParaRPr/>
          </a:p>
          <a:p>
            <a:pPr indent="-317500" lvl="1" marL="914400" rtl="0" algn="l">
              <a:spcBef>
                <a:spcPts val="0"/>
              </a:spcBef>
              <a:spcAft>
                <a:spcPts val="0"/>
              </a:spcAft>
              <a:buClr>
                <a:schemeClr val="dk1"/>
              </a:buClr>
              <a:buSzPts val="1400"/>
              <a:buChar char="-"/>
            </a:pPr>
            <a:r>
              <a:rPr b="1" lang="en-US"/>
              <a:t>That’ll be our assumption, so what can we do?</a:t>
            </a:r>
            <a:endParaRPr b="1"/>
          </a:p>
          <a:p>
            <a:pPr indent="-317500" lvl="1" marL="914400" rtl="0" algn="l">
              <a:spcBef>
                <a:spcPts val="0"/>
              </a:spcBef>
              <a:spcAft>
                <a:spcPts val="0"/>
              </a:spcAft>
              <a:buClr>
                <a:schemeClr val="dk1"/>
              </a:buClr>
              <a:buSzPts val="1400"/>
              <a:buChar char="-"/>
            </a:pPr>
            <a:r>
              <a:rPr lang="en-US"/>
              <a:t>Luckily, we can interface with large model hosting platforms that can provide the scalable inference services for us!</a:t>
            </a:r>
            <a:endParaRPr/>
          </a:p>
          <a:p>
            <a:pPr indent="-317500" lvl="1" marL="914400" rtl="0" algn="l">
              <a:spcBef>
                <a:spcPts val="0"/>
              </a:spcBef>
              <a:spcAft>
                <a:spcPts val="0"/>
              </a:spcAft>
              <a:buClr>
                <a:schemeClr val="dk1"/>
              </a:buClr>
              <a:buSzPts val="1400"/>
              <a:buChar char="-"/>
            </a:pPr>
            <a:r>
              <a:rPr lang="en-US"/>
              <a:t>For now, we can use network requests like GET and POST to communicate to an external platform. Maybe someday these will be hosted by us as well, but for now let’s see what we can bank on from others!</a:t>
            </a:r>
            <a:endParaRPr/>
          </a:p>
        </p:txBody>
      </p:sp>
      <p:sp>
        <p:nvSpPr>
          <p:cNvPr id="1400" name="Google Shape;1400;g2ce22a6ec48_1_9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ce22a6ec48_1_9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ce22a6ec48_1_9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Clr>
                <a:schemeClr val="dk1"/>
              </a:buClr>
              <a:buSzPts val="1400"/>
              <a:buChar char="-"/>
            </a:pPr>
            <a:r>
              <a:rPr lang="en-US"/>
              <a:t>Good to follow minimum device spec assumption of “I can run stuff in a browser”</a:t>
            </a:r>
            <a:endParaRPr/>
          </a:p>
          <a:p>
            <a:pPr indent="-317500" lvl="1" marL="914400" rtl="0" algn="l">
              <a:spcBef>
                <a:spcPts val="0"/>
              </a:spcBef>
              <a:spcAft>
                <a:spcPts val="0"/>
              </a:spcAft>
              <a:buClr>
                <a:schemeClr val="dk1"/>
              </a:buClr>
              <a:buSzPts val="1400"/>
              <a:buChar char="-"/>
            </a:pPr>
            <a:r>
              <a:rPr lang="en-US"/>
              <a:t>That’ll be our assumption, so what can we do?</a:t>
            </a:r>
            <a:endParaRPr/>
          </a:p>
          <a:p>
            <a:pPr indent="-317500" lvl="1" marL="914400" rtl="0" algn="l">
              <a:spcBef>
                <a:spcPts val="0"/>
              </a:spcBef>
              <a:spcAft>
                <a:spcPts val="0"/>
              </a:spcAft>
              <a:buClr>
                <a:schemeClr val="dk1"/>
              </a:buClr>
              <a:buSzPts val="1400"/>
              <a:buChar char="-"/>
            </a:pPr>
            <a:r>
              <a:rPr b="1" lang="en-US"/>
              <a:t>Luckily, we can interface with large model hosting platforms that can provide the scalable inference services for us!</a:t>
            </a:r>
            <a:endParaRPr b="1"/>
          </a:p>
          <a:p>
            <a:pPr indent="-317500" lvl="1" marL="914400" rtl="0" algn="l">
              <a:spcBef>
                <a:spcPts val="0"/>
              </a:spcBef>
              <a:spcAft>
                <a:spcPts val="0"/>
              </a:spcAft>
              <a:buClr>
                <a:schemeClr val="dk1"/>
              </a:buClr>
              <a:buSzPts val="1400"/>
              <a:buChar char="-"/>
            </a:pPr>
            <a:r>
              <a:rPr b="1" lang="en-US"/>
              <a:t>W</a:t>
            </a:r>
            <a:r>
              <a:rPr b="1" lang="en-US"/>
              <a:t>e can use network requests like GET and POST to communicate to an external platform. </a:t>
            </a:r>
            <a:endParaRPr b="1"/>
          </a:p>
          <a:p>
            <a:pPr indent="-317500" lvl="2" marL="1371600" rtl="0" algn="l">
              <a:spcBef>
                <a:spcPts val="0"/>
              </a:spcBef>
              <a:spcAft>
                <a:spcPts val="0"/>
              </a:spcAft>
              <a:buClr>
                <a:schemeClr val="dk1"/>
              </a:buClr>
              <a:buSzPts val="1400"/>
              <a:buChar char="-"/>
            </a:pPr>
            <a:r>
              <a:rPr b="1" lang="en-US"/>
              <a:t>Maybe someday these will be hosted by you, but for now let’s see what we can work with from others!</a:t>
            </a:r>
            <a:endParaRPr b="1"/>
          </a:p>
          <a:p>
            <a:pPr indent="0" lvl="0" marL="0" rtl="0" algn="l">
              <a:spcBef>
                <a:spcPts val="0"/>
              </a:spcBef>
              <a:spcAft>
                <a:spcPts val="0"/>
              </a:spcAft>
              <a:buClr>
                <a:schemeClr val="dk1"/>
              </a:buClr>
              <a:buSzPts val="1100"/>
              <a:buFont typeface="Arial"/>
              <a:buNone/>
            </a:pPr>
            <a:r>
              <a:t/>
            </a:r>
            <a:endParaRPr/>
          </a:p>
        </p:txBody>
      </p:sp>
      <p:sp>
        <p:nvSpPr>
          <p:cNvPr id="1419" name="Google Shape;1419;g2ce22a6ec48_1_97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ce22a6ec48_1_1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ce22a6ec48_1_10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OpenAI</a:t>
            </a:r>
            <a:endParaRPr b="1"/>
          </a:p>
          <a:p>
            <a:pPr indent="-317500" lvl="1" marL="457200" rtl="0" algn="l">
              <a:spcBef>
                <a:spcPts val="0"/>
              </a:spcBef>
              <a:spcAft>
                <a:spcPts val="0"/>
              </a:spcAft>
              <a:buClr>
                <a:schemeClr val="dk1"/>
              </a:buClr>
              <a:buSzPts val="1400"/>
              <a:buChar char="-"/>
            </a:pPr>
            <a:r>
              <a:rPr b="1" lang="en-US"/>
              <a:t>Has GPT4/ChatGPT/Dalle/etc. Lots of under-the-hood bells and whistles (models/functions that get called automatically).</a:t>
            </a:r>
            <a:endParaRPr b="1"/>
          </a:p>
          <a:p>
            <a:pPr indent="0" lvl="0" marL="0" rtl="0" algn="l">
              <a:spcBef>
                <a:spcPts val="0"/>
              </a:spcBef>
              <a:spcAft>
                <a:spcPts val="0"/>
              </a:spcAft>
              <a:buNone/>
            </a:pPr>
            <a:r>
              <a:rPr lang="en-US"/>
              <a:t>(NEXT SECTION: multi-slide tangent on how the models are hosted and provided from OpenAI)</a:t>
            </a:r>
            <a:endParaRPr/>
          </a:p>
          <a:p>
            <a:pPr indent="-317500" lvl="1" marL="457200" rtl="0" algn="l">
              <a:spcBef>
                <a:spcPts val="0"/>
              </a:spcBef>
              <a:spcAft>
                <a:spcPts val="0"/>
              </a:spcAft>
              <a:buClr>
                <a:schemeClr val="dk1"/>
              </a:buClr>
              <a:buSzPts val="1400"/>
              <a:buChar char="-"/>
            </a:pPr>
            <a:r>
              <a:rPr lang="en-US"/>
              <a:t>(Later) </a:t>
            </a:r>
            <a:r>
              <a:rPr lang="en-US"/>
              <a:t>No straightforward path to local deployment, but it is very easy to use! Great for easily making solutions that work.</a:t>
            </a:r>
            <a:endParaRPr/>
          </a:p>
        </p:txBody>
      </p:sp>
      <p:sp>
        <p:nvSpPr>
          <p:cNvPr id="1442" name="Google Shape;1442;g2ce22a6ec48_1_100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ce22a6ec48_1_1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ce22a6ec48_1_10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How are these models provided: </a:t>
            </a:r>
            <a:endParaRPr b="1"/>
          </a:p>
          <a:p>
            <a:pPr indent="-317500" lvl="0" marL="457200" rtl="0" algn="l">
              <a:spcBef>
                <a:spcPts val="0"/>
              </a:spcBef>
              <a:spcAft>
                <a:spcPts val="0"/>
              </a:spcAft>
              <a:buClr>
                <a:schemeClr val="dk1"/>
              </a:buClr>
              <a:buSzPts val="1400"/>
              <a:buChar char="-"/>
            </a:pPr>
            <a:r>
              <a:rPr b="1" lang="en-US"/>
              <a:t>Large model providers host models on allocated compute instances where they download the model and let it run perpetually. </a:t>
            </a:r>
            <a:endParaRPr b="1"/>
          </a:p>
          <a:p>
            <a:pPr indent="-317500" lvl="0" marL="457200" rtl="0" algn="l">
              <a:spcBef>
                <a:spcPts val="0"/>
              </a:spcBef>
              <a:spcAft>
                <a:spcPts val="0"/>
              </a:spcAft>
              <a:buClr>
                <a:schemeClr val="dk1"/>
              </a:buClr>
              <a:buSzPts val="1400"/>
              <a:buChar char="-"/>
            </a:pPr>
            <a:r>
              <a:rPr lang="en-US"/>
              <a:t>From the end user perspective, these large models host endpoints which can be connected to by a variety of users and applications at any given time through a gateway service (more details to come). </a:t>
            </a:r>
            <a:endParaRPr/>
          </a:p>
          <a:p>
            <a:pPr indent="-317500" lvl="0" marL="457200" rtl="0" algn="l">
              <a:spcBef>
                <a:spcPts val="0"/>
              </a:spcBef>
              <a:spcAft>
                <a:spcPts val="0"/>
              </a:spcAft>
              <a:buClr>
                <a:schemeClr val="dk1"/>
              </a:buClr>
              <a:buSzPts val="1400"/>
              <a:buChar char="-"/>
            </a:pPr>
            <a:r>
              <a:rPr lang="en-US"/>
              <a:t>Under the hood, these services generally use scaled deployment orchestrators like Kubernetes.</a:t>
            </a:r>
            <a:endParaRPr/>
          </a:p>
        </p:txBody>
      </p:sp>
      <p:sp>
        <p:nvSpPr>
          <p:cNvPr id="1455" name="Google Shape;1455;g2ce22a6ec48_1_10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ce22a6ec48_1_1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ce22a6ec48_1_10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How are these models provided: </a:t>
            </a:r>
            <a:endParaRPr b="1"/>
          </a:p>
          <a:p>
            <a:pPr indent="-317500" lvl="0" marL="457200" rtl="0" algn="l">
              <a:spcBef>
                <a:spcPts val="0"/>
              </a:spcBef>
              <a:spcAft>
                <a:spcPts val="0"/>
              </a:spcAft>
              <a:buClr>
                <a:schemeClr val="dk1"/>
              </a:buClr>
              <a:buSzPts val="1400"/>
              <a:buChar char="-"/>
            </a:pPr>
            <a:r>
              <a:rPr lang="en-US"/>
              <a:t>Large model providers host models on allocated compute instances where they download the model and let it run perpetually. </a:t>
            </a:r>
            <a:endParaRPr/>
          </a:p>
          <a:p>
            <a:pPr indent="-317500" lvl="0" marL="457200" rtl="0" algn="l">
              <a:spcBef>
                <a:spcPts val="0"/>
              </a:spcBef>
              <a:spcAft>
                <a:spcPts val="0"/>
              </a:spcAft>
              <a:buClr>
                <a:schemeClr val="dk1"/>
              </a:buClr>
              <a:buSzPts val="1400"/>
              <a:buChar char="-"/>
            </a:pPr>
            <a:r>
              <a:rPr b="1" lang="en-US"/>
              <a:t>From the end user perspective, these large models host endpoints which can be connected to by a variety of users and applications at any given time through a gateway service (more details to come). </a:t>
            </a:r>
            <a:endParaRPr b="1"/>
          </a:p>
          <a:p>
            <a:pPr indent="-317500" lvl="0" marL="457200" rtl="0" algn="l">
              <a:spcBef>
                <a:spcPts val="0"/>
              </a:spcBef>
              <a:spcAft>
                <a:spcPts val="0"/>
              </a:spcAft>
              <a:buClr>
                <a:schemeClr val="dk1"/>
              </a:buClr>
              <a:buSzPts val="1400"/>
              <a:buChar char="-"/>
            </a:pPr>
            <a:r>
              <a:rPr lang="en-US"/>
              <a:t>Under the hood, these services generally use scaled deployment orchestrators like Kubernetes.</a:t>
            </a:r>
            <a:endParaRPr/>
          </a:p>
          <a:p>
            <a:pPr indent="0" lvl="0" marL="0" rtl="0" algn="l">
              <a:spcBef>
                <a:spcPts val="0"/>
              </a:spcBef>
              <a:spcAft>
                <a:spcPts val="0"/>
              </a:spcAft>
              <a:buClr>
                <a:schemeClr val="dk1"/>
              </a:buClr>
              <a:buSzPts val="1100"/>
              <a:buFont typeface="Arial"/>
              <a:buNone/>
            </a:pPr>
            <a:r>
              <a:t/>
            </a:r>
            <a:endParaRPr/>
          </a:p>
        </p:txBody>
      </p:sp>
      <p:sp>
        <p:nvSpPr>
          <p:cNvPr id="1471" name="Google Shape;1471;g2ce22a6ec48_1_102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ce22a6ec4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2ce22a6ec48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How are these models provided: </a:t>
            </a:r>
            <a:endParaRPr b="1"/>
          </a:p>
          <a:p>
            <a:pPr indent="-317500" lvl="0" marL="457200" rtl="0" algn="l">
              <a:spcBef>
                <a:spcPts val="0"/>
              </a:spcBef>
              <a:spcAft>
                <a:spcPts val="0"/>
              </a:spcAft>
              <a:buClr>
                <a:schemeClr val="dk1"/>
              </a:buClr>
              <a:buSzPts val="1400"/>
              <a:buChar char="-"/>
            </a:pPr>
            <a:r>
              <a:rPr lang="en-US"/>
              <a:t>Large model providers host models on allocated compute instances where they download the model and let it run perpetually. </a:t>
            </a:r>
            <a:endParaRPr/>
          </a:p>
          <a:p>
            <a:pPr indent="-317500" lvl="0" marL="457200" rtl="0" algn="l">
              <a:spcBef>
                <a:spcPts val="0"/>
              </a:spcBef>
              <a:spcAft>
                <a:spcPts val="0"/>
              </a:spcAft>
              <a:buClr>
                <a:schemeClr val="dk1"/>
              </a:buClr>
              <a:buSzPts val="1400"/>
              <a:buChar char="-"/>
            </a:pPr>
            <a:r>
              <a:rPr lang="en-US"/>
              <a:t>From the end user perspective, these large models host endpoints which can be connected to by a variety of users and applications at any given time through a gateway service (more details to come). </a:t>
            </a:r>
            <a:endParaRPr/>
          </a:p>
          <a:p>
            <a:pPr indent="-317500" lvl="0" marL="457200" rtl="0" algn="l">
              <a:spcBef>
                <a:spcPts val="0"/>
              </a:spcBef>
              <a:spcAft>
                <a:spcPts val="0"/>
              </a:spcAft>
              <a:buClr>
                <a:schemeClr val="dk1"/>
              </a:buClr>
              <a:buSzPts val="1400"/>
              <a:buChar char="-"/>
            </a:pPr>
            <a:r>
              <a:rPr b="1" lang="en-US"/>
              <a:t>Under the hood, these services generally use scaled deployment orchestrators like Kubernetes.</a:t>
            </a:r>
            <a:endParaRPr b="1"/>
          </a:p>
          <a:p>
            <a:pPr indent="0" lvl="0" marL="0" rtl="0" algn="l">
              <a:spcBef>
                <a:spcPts val="0"/>
              </a:spcBef>
              <a:spcAft>
                <a:spcPts val="0"/>
              </a:spcAft>
              <a:buClr>
                <a:schemeClr val="dk1"/>
              </a:buClr>
              <a:buSzPts val="1100"/>
              <a:buFont typeface="Arial"/>
              <a:buNone/>
            </a:pPr>
            <a:r>
              <a:rPr lang="en-US"/>
              <a:t>(UP NEXT: How An OpenAPI-spec gateway server is structured)</a:t>
            </a:r>
            <a:endParaRPr/>
          </a:p>
        </p:txBody>
      </p:sp>
      <p:sp>
        <p:nvSpPr>
          <p:cNvPr id="1494" name="Google Shape;1494;g2ce22a6ec48_0_2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ce22a6ec48_1_1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ce22a6ec48_1_10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More details about the OpenAI </a:t>
            </a:r>
            <a:r>
              <a:rPr b="1" lang="en-US"/>
              <a:t>gateway, which conforms to the OpenAPI standard.</a:t>
            </a:r>
            <a:endParaRPr b="1"/>
          </a:p>
          <a:p>
            <a:pPr indent="-317500" lvl="0" marL="457200" rtl="0" algn="l">
              <a:spcBef>
                <a:spcPts val="0"/>
              </a:spcBef>
              <a:spcAft>
                <a:spcPts val="0"/>
              </a:spcAft>
              <a:buSzPts val="1400"/>
              <a:buChar char="-"/>
            </a:pPr>
            <a:r>
              <a:rPr b="1" lang="en-US"/>
              <a:t>Slide 1: It’s an abstraction layer over call functions that are deployed to run persistently and auto-scale. </a:t>
            </a:r>
            <a:endParaRPr b="1"/>
          </a:p>
          <a:p>
            <a:pPr indent="-317500" lvl="0" marL="457200" rtl="0" algn="l">
              <a:spcBef>
                <a:spcPts val="0"/>
              </a:spcBef>
              <a:spcAft>
                <a:spcPts val="0"/>
              </a:spcAft>
              <a:buSzPts val="1400"/>
              <a:buChar char="-"/>
            </a:pPr>
            <a:r>
              <a:rPr lang="en-US"/>
              <a:t>Slide 2: Things like model name, messages, API keys, etc are ingested, gateway handles redirect and handling, and finally returns the response. </a:t>
            </a:r>
            <a:endParaRPr/>
          </a:p>
          <a:p>
            <a:pPr indent="-317500" lvl="0" marL="457200" rtl="0" algn="l">
              <a:spcBef>
                <a:spcPts val="0"/>
              </a:spcBef>
              <a:spcAft>
                <a:spcPts val="0"/>
              </a:spcAft>
              <a:buSzPts val="1400"/>
              <a:buChar char="-"/>
            </a:pPr>
            <a:r>
              <a:rPr lang="en-US"/>
              <a:t>Slide 3: Using this interface as a building block, you can build applications on top of this, including custom microservices and end-user applications. </a:t>
            </a:r>
            <a:endParaRPr/>
          </a:p>
          <a:p>
            <a:pPr indent="0" lvl="0" marL="0" rtl="0" algn="l">
              <a:spcBef>
                <a:spcPts val="0"/>
              </a:spcBef>
              <a:spcAft>
                <a:spcPts val="0"/>
              </a:spcAft>
              <a:buClr>
                <a:schemeClr val="dk1"/>
              </a:buClr>
              <a:buSzPts val="1100"/>
              <a:buFont typeface="Arial"/>
              <a:buNone/>
            </a:pPr>
            <a:r>
              <a:t/>
            </a:r>
            <a:endParaRPr/>
          </a:p>
        </p:txBody>
      </p:sp>
      <p:sp>
        <p:nvSpPr>
          <p:cNvPr id="1520" name="Google Shape;1520;g2ce22a6ec48_1_105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ce22a6ec48_1_1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ce22a6ec48_1_10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More details about the OpenAI gateway, which conforms to the OpenAPI standard.</a:t>
            </a:r>
            <a:endParaRPr b="1"/>
          </a:p>
          <a:p>
            <a:pPr indent="-317500" lvl="0" marL="457200" rtl="0" algn="l">
              <a:spcBef>
                <a:spcPts val="0"/>
              </a:spcBef>
              <a:spcAft>
                <a:spcPts val="0"/>
              </a:spcAft>
              <a:buClr>
                <a:schemeClr val="dk1"/>
              </a:buClr>
              <a:buSzPts val="1400"/>
              <a:buChar char="-"/>
            </a:pPr>
            <a:r>
              <a:rPr lang="en-US"/>
              <a:t>Slide 1: It’s an abstraction layer over call functions that are deployed to run persistently and auto-scale. </a:t>
            </a:r>
            <a:endParaRPr/>
          </a:p>
          <a:p>
            <a:pPr indent="-317500" lvl="0" marL="457200" rtl="0" algn="l">
              <a:spcBef>
                <a:spcPts val="0"/>
              </a:spcBef>
              <a:spcAft>
                <a:spcPts val="0"/>
              </a:spcAft>
              <a:buClr>
                <a:schemeClr val="dk1"/>
              </a:buClr>
              <a:buSzPts val="1400"/>
              <a:buChar char="-"/>
            </a:pPr>
            <a:r>
              <a:rPr b="1" lang="en-US"/>
              <a:t>Slide 2: Things like model name, messages, API keys, etc are ingested, gateway handles redirect and handling, and finally returns the response. </a:t>
            </a:r>
            <a:endParaRPr b="1"/>
          </a:p>
          <a:p>
            <a:pPr indent="-317500" lvl="0" marL="457200" rtl="0" algn="l">
              <a:spcBef>
                <a:spcPts val="0"/>
              </a:spcBef>
              <a:spcAft>
                <a:spcPts val="0"/>
              </a:spcAft>
              <a:buClr>
                <a:schemeClr val="dk1"/>
              </a:buClr>
              <a:buSzPts val="1400"/>
              <a:buChar char="-"/>
            </a:pPr>
            <a:r>
              <a:rPr lang="en-US"/>
              <a:t>Slide 3: Using this interface as a building block, you can build applications on top of this, including custom microservices and end-user applications.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1551" name="Google Shape;1551;g2ce22a6ec48_1_10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ce22a6ec48_1_1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ce22a6ec48_1_1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More details about the OpenAI gateway, which conforms to the OpenAPI standard.</a:t>
            </a:r>
            <a:endParaRPr b="1"/>
          </a:p>
          <a:p>
            <a:pPr indent="-317500" lvl="0" marL="457200" rtl="0" algn="l">
              <a:spcBef>
                <a:spcPts val="0"/>
              </a:spcBef>
              <a:spcAft>
                <a:spcPts val="0"/>
              </a:spcAft>
              <a:buClr>
                <a:schemeClr val="dk1"/>
              </a:buClr>
              <a:buSzPts val="1400"/>
              <a:buChar char="-"/>
            </a:pPr>
            <a:r>
              <a:rPr lang="en-US"/>
              <a:t>Slide 1: It’s an abstraction layer over call functions that are deployed to run persistently and auto-scale. </a:t>
            </a:r>
            <a:endParaRPr/>
          </a:p>
          <a:p>
            <a:pPr indent="-317500" lvl="0" marL="457200" rtl="0" algn="l">
              <a:spcBef>
                <a:spcPts val="0"/>
              </a:spcBef>
              <a:spcAft>
                <a:spcPts val="0"/>
              </a:spcAft>
              <a:buClr>
                <a:schemeClr val="dk1"/>
              </a:buClr>
              <a:buSzPts val="1400"/>
              <a:buChar char="-"/>
            </a:pPr>
            <a:r>
              <a:rPr lang="en-US"/>
              <a:t>Slide 2: Things like model name, messages, API keys, etc are ingested, gateway handles redirect and handling, and finally returns the response. </a:t>
            </a:r>
            <a:endParaRPr/>
          </a:p>
          <a:p>
            <a:pPr indent="-317500" lvl="0" marL="457200" rtl="0" algn="l">
              <a:spcBef>
                <a:spcPts val="0"/>
              </a:spcBef>
              <a:spcAft>
                <a:spcPts val="0"/>
              </a:spcAft>
              <a:buClr>
                <a:schemeClr val="dk1"/>
              </a:buClr>
              <a:buSzPts val="1400"/>
              <a:buChar char="-"/>
            </a:pPr>
            <a:r>
              <a:rPr b="1" lang="en-US"/>
              <a:t>Slide 3: Using this interface as a building block, you can build applications on top of this, including custom microservices and end-user applications. </a:t>
            </a:r>
            <a:endParaRPr b="1"/>
          </a:p>
          <a:p>
            <a:pPr indent="0" lvl="0" marL="0" rtl="0" algn="l">
              <a:spcBef>
                <a:spcPts val="0"/>
              </a:spcBef>
              <a:spcAft>
                <a:spcPts val="0"/>
              </a:spcAft>
              <a:buClr>
                <a:schemeClr val="dk1"/>
              </a:buClr>
              <a:buSzPts val="1100"/>
              <a:buFont typeface="Arial"/>
              <a:buNone/>
            </a:pPr>
            <a:r>
              <a:rPr lang="en-US"/>
              <a:t>(Up Next) Limitations of OpenAI service with regard to privacy and cost ownership.</a:t>
            </a:r>
            <a:endParaRPr/>
          </a:p>
        </p:txBody>
      </p:sp>
      <p:sp>
        <p:nvSpPr>
          <p:cNvPr id="1586" name="Google Shape;1586;g2ce22a6ec48_1_111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e22a6ec48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Using this, we can Retrieve and synthesize data from a database or environment…</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32" name="Google Shape;432;g2ce22a6ec48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ce22a6ec48_1_1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ce22a6ec48_1_1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Now that we know what large model hosting platforms are, let’s look at some of our options!</a:t>
            </a:r>
            <a:endParaRPr/>
          </a:p>
          <a:p>
            <a:pPr indent="-317500" lvl="0" marL="457200" rtl="0" algn="l">
              <a:spcBef>
                <a:spcPts val="0"/>
              </a:spcBef>
              <a:spcAft>
                <a:spcPts val="0"/>
              </a:spcAft>
              <a:buClr>
                <a:schemeClr val="dk1"/>
              </a:buClr>
              <a:buSzPts val="1400"/>
              <a:buChar char="-"/>
            </a:pPr>
            <a:r>
              <a:rPr b="1" lang="en-US"/>
              <a:t>OpenAI API</a:t>
            </a:r>
            <a:endParaRPr b="1"/>
          </a:p>
          <a:p>
            <a:pPr indent="-317500" lvl="1" marL="914400" rtl="0" algn="l">
              <a:spcBef>
                <a:spcPts val="0"/>
              </a:spcBef>
              <a:spcAft>
                <a:spcPts val="0"/>
              </a:spcAft>
              <a:buClr>
                <a:schemeClr val="dk1"/>
              </a:buClr>
              <a:buSzPts val="1400"/>
              <a:buChar char="-"/>
            </a:pPr>
            <a:r>
              <a:rPr lang="en-US"/>
              <a:t>Has GPT4/ChatGPT/etc. Lots of under-the-hood bells and whistles (models/functions that get called automatically).</a:t>
            </a:r>
            <a:endParaRPr/>
          </a:p>
          <a:p>
            <a:pPr indent="-317500" lvl="1" marL="914400" rtl="0" algn="l">
              <a:spcBef>
                <a:spcPts val="0"/>
              </a:spcBef>
              <a:spcAft>
                <a:spcPts val="0"/>
              </a:spcAft>
              <a:buClr>
                <a:schemeClr val="dk1"/>
              </a:buClr>
              <a:buSzPts val="1400"/>
              <a:buChar char="-"/>
            </a:pPr>
            <a:r>
              <a:rPr b="1" lang="en-US"/>
              <a:t>No straightforward path to local deployment (for cost and scale), cannot guarantee data security.</a:t>
            </a:r>
            <a:endParaRPr b="1"/>
          </a:p>
          <a:p>
            <a:pPr indent="-317500" lvl="0" marL="457200" rtl="0" algn="l">
              <a:spcBef>
                <a:spcPts val="0"/>
              </a:spcBef>
              <a:spcAft>
                <a:spcPts val="0"/>
              </a:spcAft>
              <a:buClr>
                <a:schemeClr val="dk1"/>
              </a:buClr>
              <a:buSzPts val="1400"/>
              <a:buChar char="-"/>
            </a:pPr>
            <a:r>
              <a:rPr lang="en-US"/>
              <a:t>NVIDIA GPU Cloud</a:t>
            </a:r>
            <a:endParaRPr/>
          </a:p>
          <a:p>
            <a:pPr indent="-317500" lvl="1" marL="914400" rtl="0" algn="l">
              <a:spcBef>
                <a:spcPts val="0"/>
              </a:spcBef>
              <a:spcAft>
                <a:spcPts val="0"/>
              </a:spcAft>
              <a:buClr>
                <a:schemeClr val="dk1"/>
              </a:buClr>
              <a:buSzPts val="1400"/>
              <a:buChar char="-"/>
            </a:pPr>
            <a:r>
              <a:rPr lang="en-US"/>
              <a:t>Allows you to access publicly-available models and set up systems that work directly on the optimized deployments. Straightforward path to local deployment, but it’s not quite as automatic as some systems. These are your own deployments, after all!</a:t>
            </a:r>
            <a:endParaRPr/>
          </a:p>
        </p:txBody>
      </p:sp>
      <p:sp>
        <p:nvSpPr>
          <p:cNvPr id="1626" name="Google Shape;1626;g2ce22a6ec48_1_115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ce22a6ec48_1_1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ce22a6ec48_1_1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Now that we know what large model hosting platforms are, let’s look at some of our options!</a:t>
            </a:r>
            <a:endParaRPr/>
          </a:p>
          <a:p>
            <a:pPr indent="-317500" lvl="0" marL="457200" rtl="0" algn="l">
              <a:spcBef>
                <a:spcPts val="0"/>
              </a:spcBef>
              <a:spcAft>
                <a:spcPts val="0"/>
              </a:spcAft>
              <a:buClr>
                <a:schemeClr val="dk1"/>
              </a:buClr>
              <a:buSzPts val="1400"/>
              <a:buChar char="-"/>
            </a:pPr>
            <a:r>
              <a:rPr b="1" lang="en-US"/>
              <a:t>OpenAI API</a:t>
            </a:r>
            <a:endParaRPr b="1"/>
          </a:p>
          <a:p>
            <a:pPr indent="-317500" lvl="1" marL="914400" rtl="0" algn="l">
              <a:spcBef>
                <a:spcPts val="0"/>
              </a:spcBef>
              <a:spcAft>
                <a:spcPts val="0"/>
              </a:spcAft>
              <a:buClr>
                <a:schemeClr val="dk1"/>
              </a:buClr>
              <a:buSzPts val="1400"/>
              <a:buChar char="-"/>
            </a:pPr>
            <a:r>
              <a:rPr lang="en-US"/>
              <a:t>Has GPT4/ChatGPT/etc. Lots of under-the-hood bells and whistles (models/functions that get called automatically).</a:t>
            </a:r>
            <a:endParaRPr/>
          </a:p>
          <a:p>
            <a:pPr indent="-317500" lvl="1" marL="914400" rtl="0" algn="l">
              <a:spcBef>
                <a:spcPts val="0"/>
              </a:spcBef>
              <a:spcAft>
                <a:spcPts val="0"/>
              </a:spcAft>
              <a:buClr>
                <a:schemeClr val="dk1"/>
              </a:buClr>
              <a:buSzPts val="1400"/>
              <a:buChar char="-"/>
            </a:pPr>
            <a:r>
              <a:rPr lang="en-US"/>
              <a:t>No straightforward path to local deployment (for cost and scale), cannot guarantee data security.</a:t>
            </a:r>
            <a:endParaRPr/>
          </a:p>
          <a:p>
            <a:pPr indent="-317500" lvl="0" marL="457200" rtl="0" algn="l">
              <a:spcBef>
                <a:spcPts val="0"/>
              </a:spcBef>
              <a:spcAft>
                <a:spcPts val="0"/>
              </a:spcAft>
              <a:buClr>
                <a:schemeClr val="dk1"/>
              </a:buClr>
              <a:buSzPts val="1400"/>
              <a:buChar char="-"/>
            </a:pPr>
            <a:r>
              <a:rPr lang="en-US"/>
              <a:t>NVIDIA GPU Cloud</a:t>
            </a:r>
            <a:endParaRPr/>
          </a:p>
          <a:p>
            <a:pPr indent="-317500" lvl="1" marL="914400" rtl="0" algn="l">
              <a:spcBef>
                <a:spcPts val="0"/>
              </a:spcBef>
              <a:spcAft>
                <a:spcPts val="0"/>
              </a:spcAft>
              <a:buClr>
                <a:schemeClr val="dk1"/>
              </a:buClr>
              <a:buSzPts val="1400"/>
              <a:buChar char="-"/>
            </a:pPr>
            <a:r>
              <a:rPr b="1" lang="en-US"/>
              <a:t>Allows you to access publicly-available models and set up systems that work directly on the optimized deployments. Straightforward path to local deployment, but it’s not quite as automatic as some systems. These are your own deployments, after all!</a:t>
            </a:r>
            <a:endParaRPr/>
          </a:p>
        </p:txBody>
      </p:sp>
      <p:sp>
        <p:nvSpPr>
          <p:cNvPr id="1639" name="Google Shape;1639;g2ce22a6ec48_1_116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ce22a6ec48_1_1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2ce22a6ec48_1_1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1. </a:t>
            </a:r>
            <a:r>
              <a:rPr b="1" lang="en-US"/>
              <a:t>Structured similar to OpenAI, so either service can be used.</a:t>
            </a:r>
            <a:endParaRPr b="1"/>
          </a:p>
          <a:p>
            <a:pPr indent="-317500" lvl="0" marL="457200" rtl="0" algn="l">
              <a:spcBef>
                <a:spcPts val="0"/>
              </a:spcBef>
              <a:spcAft>
                <a:spcPts val="0"/>
              </a:spcAft>
              <a:buSzPts val="1400"/>
              <a:buChar char="-"/>
            </a:pPr>
            <a:r>
              <a:rPr lang="en-US"/>
              <a:t>2.</a:t>
            </a:r>
            <a:r>
              <a:rPr lang="en-US"/>
              <a:t> Full GenAI deployment stack for those interested.</a:t>
            </a:r>
            <a:endParaRPr/>
          </a:p>
          <a:p>
            <a:pPr indent="-317500" lvl="0" marL="457200" rtl="0" algn="l">
              <a:spcBef>
                <a:spcPts val="0"/>
              </a:spcBef>
              <a:spcAft>
                <a:spcPts val="0"/>
              </a:spcAft>
              <a:buSzPts val="1400"/>
              <a:buChar char="-"/>
            </a:pPr>
            <a:r>
              <a:rPr lang="en-US"/>
              <a:t>3. State of our environment (jupyter + frontend + service API)</a:t>
            </a:r>
            <a:endParaRPr/>
          </a:p>
        </p:txBody>
      </p:sp>
      <p:sp>
        <p:nvSpPr>
          <p:cNvPr id="1651" name="Google Shape;1651;g2ce22a6ec48_1_117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ce22a6ec48_1_1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2ce22a6ec48_1_1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1. Structured similar to OpenAI, so either service can be used.</a:t>
            </a:r>
            <a:endParaRPr/>
          </a:p>
          <a:p>
            <a:pPr indent="-317500" lvl="0" marL="457200" rtl="0" algn="l">
              <a:spcBef>
                <a:spcPts val="0"/>
              </a:spcBef>
              <a:spcAft>
                <a:spcPts val="0"/>
              </a:spcAft>
              <a:buClr>
                <a:schemeClr val="dk1"/>
              </a:buClr>
              <a:buSzPts val="1400"/>
              <a:buChar char="-"/>
            </a:pPr>
            <a:r>
              <a:rPr b="1" lang="en-US"/>
              <a:t>2. Full GenAI deployment stack for those interested.</a:t>
            </a:r>
            <a:endParaRPr b="1"/>
          </a:p>
          <a:p>
            <a:pPr indent="-317500" lvl="0" marL="457200" rtl="0" algn="l">
              <a:spcBef>
                <a:spcPts val="0"/>
              </a:spcBef>
              <a:spcAft>
                <a:spcPts val="0"/>
              </a:spcAft>
              <a:buClr>
                <a:schemeClr val="dk1"/>
              </a:buClr>
              <a:buSzPts val="1400"/>
              <a:buChar char="-"/>
            </a:pPr>
            <a:r>
              <a:rPr lang="en-US"/>
              <a:t>3. State of our environment (jupyter + frontend + service API)</a:t>
            </a:r>
            <a:endParaRPr/>
          </a:p>
          <a:p>
            <a:pPr indent="0" lvl="0" marL="0" rtl="0" algn="l">
              <a:spcBef>
                <a:spcPts val="0"/>
              </a:spcBef>
              <a:spcAft>
                <a:spcPts val="0"/>
              </a:spcAft>
              <a:buClr>
                <a:schemeClr val="dk1"/>
              </a:buClr>
              <a:buSzPts val="1100"/>
              <a:buFont typeface="Arial"/>
              <a:buNone/>
            </a:pPr>
            <a:r>
              <a:t/>
            </a:r>
            <a:endParaRPr b="1"/>
          </a:p>
        </p:txBody>
      </p:sp>
      <p:sp>
        <p:nvSpPr>
          <p:cNvPr id="1680" name="Google Shape;1680;g2ce22a6ec48_1_120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ce22a6ec48_1_1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ce22a6ec48_1_1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1. Structured similar to OpenAI, so either service can be used.</a:t>
            </a:r>
            <a:endParaRPr/>
          </a:p>
          <a:p>
            <a:pPr indent="-317500" lvl="0" marL="457200" rtl="0" algn="l">
              <a:spcBef>
                <a:spcPts val="0"/>
              </a:spcBef>
              <a:spcAft>
                <a:spcPts val="0"/>
              </a:spcAft>
              <a:buClr>
                <a:schemeClr val="dk1"/>
              </a:buClr>
              <a:buSzPts val="1400"/>
              <a:buChar char="-"/>
            </a:pPr>
            <a:r>
              <a:rPr lang="en-US"/>
              <a:t>2. Full GenAI deployment stack for those interested.</a:t>
            </a:r>
            <a:endParaRPr/>
          </a:p>
          <a:p>
            <a:pPr indent="-317500" lvl="0" marL="457200" rtl="0" algn="l">
              <a:spcBef>
                <a:spcPts val="0"/>
              </a:spcBef>
              <a:spcAft>
                <a:spcPts val="0"/>
              </a:spcAft>
              <a:buClr>
                <a:schemeClr val="dk1"/>
              </a:buClr>
              <a:buSzPts val="1400"/>
              <a:buChar char="-"/>
            </a:pPr>
            <a:r>
              <a:rPr b="1" lang="en-US"/>
              <a:t>3. State of our environment (jupyter + frontend + service API)</a:t>
            </a:r>
            <a:endParaRPr b="1"/>
          </a:p>
          <a:p>
            <a:pPr indent="0" lvl="0" marL="0" rtl="0" algn="l">
              <a:spcBef>
                <a:spcPts val="0"/>
              </a:spcBef>
              <a:spcAft>
                <a:spcPts val="0"/>
              </a:spcAft>
              <a:buNone/>
            </a:pPr>
            <a:r>
              <a:rPr lang="en-US"/>
              <a:t>(Next Slide: Talk about the LLM service)</a:t>
            </a:r>
            <a:endParaRPr/>
          </a:p>
          <a:p>
            <a:pPr indent="0" lvl="0" marL="0" rtl="0" algn="l">
              <a:spcBef>
                <a:spcPts val="0"/>
              </a:spcBef>
              <a:spcAft>
                <a:spcPts val="0"/>
              </a:spcAft>
              <a:buNone/>
            </a:pPr>
            <a:r>
              <a:t/>
            </a:r>
            <a:endParaRPr b="1"/>
          </a:p>
        </p:txBody>
      </p:sp>
      <p:sp>
        <p:nvSpPr>
          <p:cNvPr id="1703" name="Google Shape;1703;g2ce22a6ec48_1_122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2ce22a6ec48_1_1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2ce22a6ec48_1_1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b="1" lang="en-US"/>
              <a:t>1. Free access to publicly-available models which can be deployed on your own infrastructure (i.e. with NIMs)!</a:t>
            </a:r>
            <a:endParaRPr b="1"/>
          </a:p>
          <a:p>
            <a:pPr indent="-317500" lvl="0" marL="457200" rtl="0" algn="l">
              <a:spcBef>
                <a:spcPts val="0"/>
              </a:spcBef>
              <a:spcAft>
                <a:spcPts val="0"/>
              </a:spcAft>
              <a:buClr>
                <a:schemeClr val="dk1"/>
              </a:buClr>
              <a:buSzPts val="1400"/>
              <a:buChar char="-"/>
            </a:pPr>
            <a:r>
              <a:rPr lang="en-US"/>
              <a:t>2. Picture of Mixtral model hosted in API Catalog. Other options available in environment.</a:t>
            </a:r>
            <a:endParaRPr/>
          </a:p>
          <a:p>
            <a:pPr indent="-317500" lvl="0" marL="457200" rtl="0" algn="l">
              <a:spcBef>
                <a:spcPts val="0"/>
              </a:spcBef>
              <a:spcAft>
                <a:spcPts val="0"/>
              </a:spcAft>
              <a:buClr>
                <a:schemeClr val="dk1"/>
              </a:buClr>
              <a:buSzPts val="1400"/>
              <a:buChar char="-"/>
            </a:pPr>
            <a:r>
              <a:rPr lang="en-US"/>
              <a:t>3. Picture of user interface and API specification</a:t>
            </a:r>
            <a:endParaRPr/>
          </a:p>
        </p:txBody>
      </p:sp>
      <p:sp>
        <p:nvSpPr>
          <p:cNvPr id="1737" name="Google Shape;1737;g2ce22a6ec48_1_12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2ce22a6ec48_1_1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2ce22a6ec48_1_1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lang="en-US"/>
              <a:t>1. Free access to publicly-available models which can be deployed on your own infrastructure (i.e. with NIMs)!</a:t>
            </a:r>
            <a:endParaRPr/>
          </a:p>
          <a:p>
            <a:pPr indent="-317500" lvl="0" marL="457200" rtl="0" algn="l">
              <a:spcBef>
                <a:spcPts val="0"/>
              </a:spcBef>
              <a:spcAft>
                <a:spcPts val="0"/>
              </a:spcAft>
              <a:buClr>
                <a:schemeClr val="dk1"/>
              </a:buClr>
              <a:buSzPts val="1400"/>
              <a:buChar char="-"/>
            </a:pPr>
            <a:r>
              <a:rPr b="1" lang="en-US"/>
              <a:t>2. Picture of Mixtral model hosted in API Catalog. Other options available in environment.</a:t>
            </a:r>
            <a:endParaRPr b="1"/>
          </a:p>
          <a:p>
            <a:pPr indent="-317500" lvl="0" marL="457200" rtl="0" algn="l">
              <a:spcBef>
                <a:spcPts val="0"/>
              </a:spcBef>
              <a:spcAft>
                <a:spcPts val="0"/>
              </a:spcAft>
              <a:buClr>
                <a:schemeClr val="dk1"/>
              </a:buClr>
              <a:buSzPts val="1400"/>
              <a:buChar char="-"/>
            </a:pPr>
            <a:r>
              <a:rPr lang="en-US"/>
              <a:t>3. Picture of user interface and API specification</a:t>
            </a:r>
            <a:endParaRPr/>
          </a:p>
          <a:p>
            <a:pPr indent="0" lvl="0" marL="0" rtl="0" algn="l">
              <a:spcBef>
                <a:spcPts val="0"/>
              </a:spcBef>
              <a:spcAft>
                <a:spcPts val="0"/>
              </a:spcAft>
              <a:buClr>
                <a:schemeClr val="dk1"/>
              </a:buClr>
              <a:buSzPts val="1100"/>
              <a:buFont typeface="Arial"/>
              <a:buNone/>
            </a:pPr>
            <a:r>
              <a:t/>
            </a:r>
            <a:endParaRPr b="1"/>
          </a:p>
        </p:txBody>
      </p:sp>
      <p:sp>
        <p:nvSpPr>
          <p:cNvPr id="1746" name="Google Shape;1746;g2ce22a6ec48_1_126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2ce22a6ec48_1_1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ce22a6ec48_1_1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lang="en-US"/>
              <a:t>1. Free access to publicly-available models which can be deployed on your own infrastructure (i.e. with NIMs)!</a:t>
            </a:r>
            <a:endParaRPr/>
          </a:p>
          <a:p>
            <a:pPr indent="-317500" lvl="0" marL="457200" rtl="0" algn="l">
              <a:spcBef>
                <a:spcPts val="0"/>
              </a:spcBef>
              <a:spcAft>
                <a:spcPts val="0"/>
              </a:spcAft>
              <a:buClr>
                <a:schemeClr val="dk1"/>
              </a:buClr>
              <a:buSzPts val="1400"/>
              <a:buChar char="-"/>
            </a:pPr>
            <a:r>
              <a:rPr lang="en-US"/>
              <a:t>2. Picture of Mixtral model hosted in API Catalog. Other options available in environment.</a:t>
            </a:r>
            <a:endParaRPr/>
          </a:p>
          <a:p>
            <a:pPr indent="-317500" lvl="0" marL="457200" rtl="0" algn="l">
              <a:spcBef>
                <a:spcPts val="0"/>
              </a:spcBef>
              <a:spcAft>
                <a:spcPts val="0"/>
              </a:spcAft>
              <a:buClr>
                <a:schemeClr val="dk1"/>
              </a:buClr>
              <a:buSzPts val="1400"/>
              <a:buChar char="-"/>
            </a:pPr>
            <a:r>
              <a:rPr b="1" lang="en-US"/>
              <a:t>3. Picture of user interface and API specification. You can make your own apps with it!</a:t>
            </a:r>
            <a:endParaRPr b="1"/>
          </a:p>
          <a:p>
            <a:pPr indent="0" lvl="0" marL="0" rtl="0" algn="l">
              <a:spcBef>
                <a:spcPts val="0"/>
              </a:spcBef>
              <a:spcAft>
                <a:spcPts val="0"/>
              </a:spcAft>
              <a:buClr>
                <a:schemeClr val="dk1"/>
              </a:buClr>
              <a:buSzPts val="1100"/>
              <a:buFont typeface="Arial"/>
              <a:buNone/>
            </a:pPr>
            <a:r>
              <a:rPr b="1" lang="en-US"/>
              <a:t>(Next: But we need LangChain…)</a:t>
            </a:r>
            <a:endParaRPr b="1"/>
          </a:p>
        </p:txBody>
      </p:sp>
      <p:sp>
        <p:nvSpPr>
          <p:cNvPr id="1756" name="Google Shape;1756;g2ce22a6ec48_1_127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ce22a6ec48_1_1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ce22a6ec48_1_1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lang="en-US"/>
              <a:t>1. Free access to publicly-available models which can be deployed on your own infrastructure (i.e. with NIMs)!</a:t>
            </a:r>
            <a:endParaRPr/>
          </a:p>
          <a:p>
            <a:pPr indent="-317500" lvl="0" marL="457200" rtl="0" algn="l">
              <a:spcBef>
                <a:spcPts val="0"/>
              </a:spcBef>
              <a:spcAft>
                <a:spcPts val="0"/>
              </a:spcAft>
              <a:buClr>
                <a:schemeClr val="dk1"/>
              </a:buClr>
              <a:buSzPts val="1400"/>
              <a:buChar char="-"/>
            </a:pPr>
            <a:r>
              <a:rPr lang="en-US"/>
              <a:t>2. Picture of Mixtral model hosted in API Catalog. Other options available in environment.</a:t>
            </a:r>
            <a:endParaRPr/>
          </a:p>
          <a:p>
            <a:pPr indent="-317500" lvl="0" marL="457200" rtl="0" algn="l">
              <a:spcBef>
                <a:spcPts val="0"/>
              </a:spcBef>
              <a:spcAft>
                <a:spcPts val="0"/>
              </a:spcAft>
              <a:buClr>
                <a:schemeClr val="dk1"/>
              </a:buClr>
              <a:buSzPts val="1400"/>
              <a:buChar char="-"/>
            </a:pPr>
            <a:r>
              <a:rPr b="1" lang="en-US"/>
              <a:t>3. Picture of user interface and API specification. You can make your own apps with it!</a:t>
            </a:r>
            <a:endParaRPr b="1"/>
          </a:p>
          <a:p>
            <a:pPr indent="0" lvl="0" marL="0" rtl="0" algn="l">
              <a:spcBef>
                <a:spcPts val="0"/>
              </a:spcBef>
              <a:spcAft>
                <a:spcPts val="0"/>
              </a:spcAft>
              <a:buClr>
                <a:schemeClr val="dk1"/>
              </a:buClr>
              <a:buSzPts val="1100"/>
              <a:buFont typeface="Arial"/>
              <a:buNone/>
            </a:pPr>
            <a:r>
              <a:t/>
            </a:r>
            <a:endParaRPr b="1"/>
          </a:p>
        </p:txBody>
      </p:sp>
      <p:sp>
        <p:nvSpPr>
          <p:cNvPr id="1766" name="Google Shape;1766;g2ce22a6ec48_1_128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2ce22a6ec48_1_1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2ce22a6ec48_1_1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b="1" lang="en-US"/>
              <a:t>For this course, we will use LangChain to orchestrate our large model endpoints into more complex software…</a:t>
            </a:r>
            <a:endParaRPr b="1"/>
          </a:p>
          <a:p>
            <a:pPr indent="-317500" lvl="0" marL="457200" rtl="0" algn="l">
              <a:spcBef>
                <a:spcPts val="0"/>
              </a:spcBef>
              <a:spcAft>
                <a:spcPts val="0"/>
              </a:spcAft>
              <a:buSzPts val="1400"/>
              <a:buAutoNum type="arabicPeriod"/>
            </a:pPr>
            <a:r>
              <a:rPr lang="en-US"/>
              <a:t>Our new API will need to change just a bit for it to play well. To be discussed in the notebook. </a:t>
            </a:r>
            <a:endParaRPr/>
          </a:p>
          <a:p>
            <a:pPr indent="-317500" lvl="0" marL="457200" rtl="0" algn="l">
              <a:spcBef>
                <a:spcPts val="0"/>
              </a:spcBef>
              <a:spcAft>
                <a:spcPts val="0"/>
              </a:spcAft>
              <a:buSzPts val="1400"/>
              <a:buAutoNum type="arabicPeriod"/>
            </a:pPr>
            <a:r>
              <a:rPr lang="en-US"/>
              <a:t>(Sequence) Final walkthrough of abstractions going from scaled deployment API -&gt; to gateway API -&gt; to </a:t>
            </a:r>
            <a:r>
              <a:rPr lang="en-US"/>
              <a:t>language wrapper -&gt; to framework wrapper.</a:t>
            </a:r>
            <a:endParaRPr/>
          </a:p>
        </p:txBody>
      </p:sp>
      <p:sp>
        <p:nvSpPr>
          <p:cNvPr id="1778" name="Google Shape;1778;g2ce22a6ec48_1_129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e22a6ec48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…create a new input that contains the grounding information (AKA augmenting our LLM’s behavior)…</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45" name="Google Shape;445;g2ce22a6ec48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ce22a6ec48_1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ce22a6ec48_1_1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AutoNum type="arabicPeriod"/>
            </a:pPr>
            <a:r>
              <a:rPr b="1" lang="en-US"/>
              <a:t>Our new API will need to change just a bit for it to play well. To be discussed in the notebook. </a:t>
            </a:r>
            <a:endParaRPr b="1"/>
          </a:p>
          <a:p>
            <a:pPr indent="-317500" lvl="0" marL="457200" rtl="0" algn="l">
              <a:spcBef>
                <a:spcPts val="0"/>
              </a:spcBef>
              <a:spcAft>
                <a:spcPts val="0"/>
              </a:spcAft>
              <a:buClr>
                <a:schemeClr val="dk1"/>
              </a:buClr>
              <a:buSzPts val="1400"/>
              <a:buAutoNum type="arabicPeriod"/>
            </a:pPr>
            <a:r>
              <a:rPr lang="en-US"/>
              <a:t>(Sequence) Final walkthrough of abstractions going from scaled deployment API -&gt; to gateway API -&gt; to language wrapper -&gt; to framework wrapper.</a:t>
            </a:r>
            <a:endParaRPr/>
          </a:p>
          <a:p>
            <a:pPr indent="0" lvl="0" marL="0" rtl="0" algn="l">
              <a:spcBef>
                <a:spcPts val="0"/>
              </a:spcBef>
              <a:spcAft>
                <a:spcPts val="0"/>
              </a:spcAft>
              <a:buClr>
                <a:schemeClr val="dk1"/>
              </a:buClr>
              <a:buSzPts val="1100"/>
              <a:buFont typeface="Arial"/>
              <a:buNone/>
            </a:pPr>
            <a:r>
              <a:t/>
            </a:r>
            <a:endParaRPr/>
          </a:p>
        </p:txBody>
      </p:sp>
      <p:sp>
        <p:nvSpPr>
          <p:cNvPr id="1785" name="Google Shape;1785;g2ce22a6ec48_1_130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ce22a6ec48_1_1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ce22a6ec48_1_1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a:t>
            </a:r>
            <a:r>
              <a:rPr b="1" lang="en-US"/>
              <a:t>Final walkthrough of abstractions going from scaled deployment API </a:t>
            </a:r>
            <a:r>
              <a:rPr lang="en-US"/>
              <a:t>-&gt; to gateway API -&gt; to language client-&gt;...-&gt; to framework connector.</a:t>
            </a:r>
            <a:endParaRPr/>
          </a:p>
          <a:p>
            <a:pPr indent="-317500" lvl="0" marL="457200" rtl="0" algn="l">
              <a:spcBef>
                <a:spcPts val="0"/>
              </a:spcBef>
              <a:spcAft>
                <a:spcPts val="0"/>
              </a:spcAft>
              <a:buSzPts val="1400"/>
              <a:buChar char="-"/>
            </a:pPr>
            <a:r>
              <a:t/>
            </a:r>
            <a:endParaRPr/>
          </a:p>
        </p:txBody>
      </p:sp>
      <p:sp>
        <p:nvSpPr>
          <p:cNvPr id="1804" name="Google Shape;1804;g2ce22a6ec48_1_132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ce22a6ec48_1_1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ce22a6ec48_1_1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a:t>
            </a:r>
            <a:r>
              <a:rPr b="1" lang="en-US"/>
              <a:t>to gateway API</a:t>
            </a:r>
            <a:r>
              <a:rPr lang="en-US"/>
              <a:t> -&gt; to language client-&gt;...-&gt; to framework connector.</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b="1"/>
          </a:p>
        </p:txBody>
      </p:sp>
      <p:sp>
        <p:nvSpPr>
          <p:cNvPr id="1821" name="Google Shape;1821;g2ce22a6ec48_1_133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2ce22a6ec48_1_1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2ce22a6ec48_1_1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to gateway API -&gt; </a:t>
            </a:r>
            <a:r>
              <a:rPr b="1" lang="en-US"/>
              <a:t>to language client</a:t>
            </a:r>
            <a:r>
              <a:rPr lang="en-US"/>
              <a:t>-&gt;...-&gt; to framework connector.</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b="1"/>
          </a:p>
        </p:txBody>
      </p:sp>
      <p:sp>
        <p:nvSpPr>
          <p:cNvPr id="1846" name="Google Shape;1846;g2ce22a6ec48_1_136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ce22a6ec48_1_1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ce22a6ec48_1_13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to gateway API -&gt; </a:t>
            </a:r>
            <a:r>
              <a:rPr b="1" lang="en-US"/>
              <a:t>to language client-&gt;...-&gt;</a:t>
            </a:r>
            <a:r>
              <a:rPr lang="en-US"/>
              <a:t> to framework connector.</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b="1"/>
          </a:p>
        </p:txBody>
      </p:sp>
      <p:sp>
        <p:nvSpPr>
          <p:cNvPr id="1878" name="Google Shape;1878;g2ce22a6ec48_1_139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2ce22a6ec48_1_1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2ce22a6ec48_1_14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to gateway API -&gt; to language client-&gt;...-&gt;</a:t>
            </a:r>
            <a:r>
              <a:rPr b="1" lang="en-US"/>
              <a:t> to framework connector</a:t>
            </a:r>
            <a:r>
              <a:rPr lang="en-US"/>
              <a:t>.</a:t>
            </a:r>
            <a:endParaRPr/>
          </a:p>
        </p:txBody>
      </p:sp>
      <p:sp>
        <p:nvSpPr>
          <p:cNvPr id="1911" name="Google Shape;1911;g2ce22a6ec48_1_142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2ce22a6ec48_1_1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7" name="Google Shape;1947;g2ce22a6ec48_1_14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8" name="Google Shape;1948;g2ce22a6ec48_1_1456: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ce22a6ec48_1_1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ce22a6ec48_1_14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previous section, we saw how we can wrap our endpoints with a LangChain connector interface, and alleged that this will make life a lot easier since LangChain is an LLM orchestration framework. Let’s see what this means in practice! </a:t>
            </a:r>
            <a:endParaRPr b="1"/>
          </a:p>
          <a:p>
            <a:pPr indent="-317500" lvl="0" marL="457200" rtl="0" algn="l">
              <a:spcBef>
                <a:spcPts val="0"/>
              </a:spcBef>
              <a:spcAft>
                <a:spcPts val="0"/>
              </a:spcAft>
              <a:buSzPts val="1400"/>
              <a:buChar char="-"/>
            </a:pPr>
            <a:r>
              <a:rPr lang="en-US"/>
              <a:t>At minimum, we’d expect our LLM to accept an input and produce an output, so of course our connector can do that. </a:t>
            </a:r>
            <a:endParaRPr/>
          </a:p>
        </p:txBody>
      </p:sp>
      <p:sp>
        <p:nvSpPr>
          <p:cNvPr id="1955" name="Google Shape;1955;g2ce22a6ec48_1_146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2ce22a6ec48_1_1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2ce22a6ec48_1_14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1962" name="Google Shape;1962;g2ce22a6ec48_1_146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ce22a6ec48_1_1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ce22a6ec48_1_14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b="1" lang="en-US"/>
              <a:t>At minimum, we’d expect our LLM to accept an input and produce an output, so of course our connector can do that. </a:t>
            </a:r>
            <a:endParaRPr b="1"/>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p:txBody>
      </p:sp>
      <p:sp>
        <p:nvSpPr>
          <p:cNvPr id="1975" name="Google Shape;1975;g2ce22a6ec48_1_147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e22a6ec48_1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…and then generating our response, having supplied our LLM with all the necessary info to make the decision.</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We’ll learn to build these pipelines from the ground up using foundation models which can be deployed on your own compute and at scale.</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59" name="Google Shape;459;g2ce22a6ec48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ce22a6ec48_1_1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ce22a6ec48_1_14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b="1" lang="en-US"/>
              <a:t>In addition, we also would want a way to specifying additional components to our inputs. System messages, other components, etc.</a:t>
            </a:r>
            <a:endParaRPr b="1"/>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1993" name="Google Shape;1993;g2ce22a6ec48_1_149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ce22a6ec48_1_1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2ce22a6ec48_1_15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b="1" lang="en-US"/>
              <a:t>In LangChain, specifying this can be done using a paradigm called Runnables, for which you can chain modules of functionality into pipelines.</a:t>
            </a:r>
            <a:endParaRPr b="1"/>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2016" name="Google Shape;2016;g2ce22a6ec48_1_15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2ce22a6ec48_1_1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2ce22a6ec48_1_15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b="1" lang="en-US"/>
              <a:t>These are pretty simple to specify manually. All you have to do is define a function that takes in the previous input and produces the next output, and then you can add it to the chain like this. </a:t>
            </a:r>
            <a:endParaRPr b="1"/>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2040" name="Google Shape;2040;g2ce22a6ec48_1_153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2ce22a6ec48_1_1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2ce22a6ec48_1_15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b="1" lang="en-US"/>
              <a:t>And then there you go! You now have an end-to-end chain…</a:t>
            </a:r>
            <a:endParaRPr b="1"/>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2067" name="Google Shape;2067;g2ce22a6ec48_1_15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ce22a6ec48_1_1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ce22a6ec48_1_15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an end-to-end chain…</a:t>
            </a:r>
            <a:endParaRPr/>
          </a:p>
          <a:p>
            <a:pPr indent="-317500" lvl="0" marL="457200" rtl="0" algn="l">
              <a:spcBef>
                <a:spcPts val="0"/>
              </a:spcBef>
              <a:spcAft>
                <a:spcPts val="0"/>
              </a:spcAft>
              <a:buClr>
                <a:schemeClr val="dk1"/>
              </a:buClr>
              <a:buSzPts val="1400"/>
              <a:buChar char="-"/>
            </a:pPr>
            <a:r>
              <a:rPr b="1" lang="en-US"/>
              <a:t>…which you can either invoke for an all-at-once response or stream for a one-token-at-a-time  response. </a:t>
            </a:r>
            <a:endParaRPr b="1"/>
          </a:p>
          <a:p>
            <a:pPr indent="0" lvl="0" marL="0" rtl="0" algn="l">
              <a:spcBef>
                <a:spcPts val="0"/>
              </a:spcBef>
              <a:spcAft>
                <a:spcPts val="0"/>
              </a:spcAft>
              <a:buClr>
                <a:schemeClr val="dk1"/>
              </a:buClr>
              <a:buSzPts val="1100"/>
              <a:buFont typeface="Arial"/>
              <a:buNone/>
            </a:pPr>
            <a:r>
              <a:t/>
            </a:r>
            <a:endParaRPr/>
          </a:p>
        </p:txBody>
      </p:sp>
      <p:sp>
        <p:nvSpPr>
          <p:cNvPr id="2082" name="Google Shape;2082;g2ce22a6ec48_1_157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ce22a6ec4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ce22a6ec48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b="1" lang="en-US"/>
              <a:t>As of right now, we have talked about a single chain, which is already a powerful module for generating an LLM “external” response to a user. </a:t>
            </a:r>
            <a:endParaRPr b="1"/>
          </a:p>
          <a:p>
            <a:pPr indent="-317500" lvl="0" marL="457200" rtl="0" algn="l">
              <a:spcBef>
                <a:spcPts val="0"/>
              </a:spcBef>
              <a:spcAft>
                <a:spcPts val="0"/>
              </a:spcAft>
              <a:buClr>
                <a:schemeClr val="dk1"/>
              </a:buClr>
              <a:buSzPts val="1400"/>
              <a:buAutoNum type="arabicPeriod"/>
            </a:pPr>
            <a:r>
              <a:rPr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a:p>
          <a:p>
            <a:pPr indent="-317500" lvl="0" marL="457200" rtl="0" algn="l">
              <a:spcBef>
                <a:spcPts val="0"/>
              </a:spcBef>
              <a:spcAft>
                <a:spcPts val="0"/>
              </a:spcAft>
              <a:buClr>
                <a:schemeClr val="dk1"/>
              </a:buClr>
              <a:buSzPts val="1400"/>
              <a:buAutoNum type="arabicPeriod"/>
            </a:pPr>
            <a:r>
              <a:rPr lang="en-US"/>
              <a:t>In this notebook, you’ll get to explore chaining and more, including LangServe for chain deployment and the aforementioned Gradio framework for making user interfaces. </a:t>
            </a:r>
            <a:endParaRPr/>
          </a:p>
          <a:p>
            <a:pPr indent="-317500" lvl="0" marL="457200" rtl="0" algn="l">
              <a:spcBef>
                <a:spcPts val="0"/>
              </a:spcBef>
              <a:spcAft>
                <a:spcPts val="0"/>
              </a:spcAft>
              <a:buClr>
                <a:schemeClr val="dk1"/>
              </a:buClr>
              <a:buSzPts val="1400"/>
              <a:buAutoNum type="arabicPeriod"/>
            </a:pPr>
            <a:r>
              <a:rPr lang="en-US"/>
              <a:t>(Slide showing current notebook environment, including the routes that will be delivered via langserve)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099" name="Google Shape;2099;g2ce22a6ec48_0_6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2ce22a6ec48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2ce22a6ec48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As of right now, we have talked about a single chain, which is already a powerful module for generating an LLM “external” response to a user. </a:t>
            </a:r>
            <a:endParaRPr/>
          </a:p>
          <a:p>
            <a:pPr indent="-317500" lvl="0" marL="457200" rtl="0" algn="l">
              <a:spcBef>
                <a:spcPts val="0"/>
              </a:spcBef>
              <a:spcAft>
                <a:spcPts val="0"/>
              </a:spcAft>
              <a:buSzPts val="1400"/>
              <a:buAutoNum type="arabicPeriod"/>
            </a:pPr>
            <a:r>
              <a:rPr b="1"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b="1"/>
          </a:p>
          <a:p>
            <a:pPr indent="-317500" lvl="0" marL="457200" rtl="0" algn="l">
              <a:spcBef>
                <a:spcPts val="0"/>
              </a:spcBef>
              <a:spcAft>
                <a:spcPts val="0"/>
              </a:spcAft>
              <a:buSzPts val="1400"/>
              <a:buAutoNum type="arabicPeriod"/>
            </a:pPr>
            <a:r>
              <a:rPr lang="en-US"/>
              <a:t>In this notebook, you’ll get to explore chaining and more, including LangServe for chain deployment and the aforementioned Gradio framework for making user interfaces. </a:t>
            </a:r>
            <a:endParaRPr/>
          </a:p>
          <a:p>
            <a:pPr indent="-317500" lvl="0" marL="457200" rtl="0" algn="l">
              <a:spcBef>
                <a:spcPts val="0"/>
              </a:spcBef>
              <a:spcAft>
                <a:spcPts val="0"/>
              </a:spcAft>
              <a:buSzPts val="1400"/>
              <a:buAutoNum type="arabicPeriod"/>
            </a:pPr>
            <a:r>
              <a:rPr lang="en-US"/>
              <a:t>(Slide showing current notebook environment, including the routes that will be delivered via langserve)</a:t>
            </a:r>
            <a:endParaRPr/>
          </a:p>
          <a:p>
            <a:pPr indent="0" lvl="0" marL="0" rtl="0" algn="l">
              <a:spcBef>
                <a:spcPts val="0"/>
              </a:spcBef>
              <a:spcAft>
                <a:spcPts val="0"/>
              </a:spcAft>
              <a:buClr>
                <a:schemeClr val="dk1"/>
              </a:buClr>
              <a:buSzPts val="1100"/>
              <a:buFont typeface="Arial"/>
              <a:buNone/>
            </a:pPr>
            <a:r>
              <a:t/>
            </a:r>
            <a:endParaRPr/>
          </a:p>
        </p:txBody>
      </p:sp>
      <p:sp>
        <p:nvSpPr>
          <p:cNvPr id="2114" name="Google Shape;2114;g2ce22a6ec48_0_10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2ce22a6ec48_1_1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2ce22a6ec48_1_16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lang="en-US"/>
              <a:t>As of right now, we have talked about a single chain, which is already a powerful module for generating an LLM “external” response to a user. </a:t>
            </a:r>
            <a:endParaRPr/>
          </a:p>
          <a:p>
            <a:pPr indent="-317500" lvl="0" marL="457200" rtl="0" algn="l">
              <a:spcBef>
                <a:spcPts val="0"/>
              </a:spcBef>
              <a:spcAft>
                <a:spcPts val="0"/>
              </a:spcAft>
              <a:buClr>
                <a:schemeClr val="dk1"/>
              </a:buClr>
              <a:buSzPts val="1400"/>
              <a:buAutoNum type="arabicPeriod"/>
            </a:pPr>
            <a:r>
              <a:rPr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a:p>
          <a:p>
            <a:pPr indent="-317500" lvl="0" marL="457200" rtl="0" algn="l">
              <a:spcBef>
                <a:spcPts val="0"/>
              </a:spcBef>
              <a:spcAft>
                <a:spcPts val="0"/>
              </a:spcAft>
              <a:buClr>
                <a:schemeClr val="dk1"/>
              </a:buClr>
              <a:buSzPts val="1400"/>
              <a:buAutoNum type="arabicPeriod"/>
            </a:pPr>
            <a:r>
              <a:rPr b="1" lang="en-US"/>
              <a:t>In this notebook, you’ll get to explore chaining and more, including LangServe for chain deployment and the aforementioned Gradio framework for making user interfaces. </a:t>
            </a:r>
            <a:endParaRPr b="1"/>
          </a:p>
          <a:p>
            <a:pPr indent="-317500" lvl="0" marL="457200" rtl="0" algn="l">
              <a:spcBef>
                <a:spcPts val="0"/>
              </a:spcBef>
              <a:spcAft>
                <a:spcPts val="0"/>
              </a:spcAft>
              <a:buClr>
                <a:schemeClr val="dk1"/>
              </a:buClr>
              <a:buSzPts val="1400"/>
              <a:buAutoNum type="arabicPeriod"/>
            </a:pPr>
            <a:r>
              <a:rPr lang="en-US"/>
              <a:t>(Slide showing current notebook environment, including the routes that will be delivered via langserve)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153" name="Google Shape;2153;g2ce22a6ec48_1_165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2ce22a6ec48_1_1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2ce22a6ec48_1_16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As of right now, we have talked about a single chain, which is already a powerful module for generating an LLM “external” response to a user. </a:t>
            </a:r>
            <a:endParaRPr/>
          </a:p>
          <a:p>
            <a:pPr indent="-317500" lvl="0" marL="457200" rtl="0" algn="l">
              <a:spcBef>
                <a:spcPts val="0"/>
              </a:spcBef>
              <a:spcAft>
                <a:spcPts val="0"/>
              </a:spcAft>
              <a:buClr>
                <a:schemeClr val="dk1"/>
              </a:buClr>
              <a:buSzPts val="1400"/>
              <a:buChar char="-"/>
            </a:pPr>
            <a:r>
              <a:rPr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a:p>
          <a:p>
            <a:pPr indent="-317500" lvl="0" marL="457200" rtl="0" algn="l">
              <a:spcBef>
                <a:spcPts val="0"/>
              </a:spcBef>
              <a:spcAft>
                <a:spcPts val="0"/>
              </a:spcAft>
              <a:buClr>
                <a:schemeClr val="dk1"/>
              </a:buClr>
              <a:buSzPts val="1400"/>
              <a:buChar char="-"/>
            </a:pPr>
            <a:r>
              <a:rPr lang="en-US"/>
              <a:t>In this notebook, you’ll get to explore chaining and more, including LangServe for chain deployment and the aforementioned Gradio framework for making user interfaces. </a:t>
            </a:r>
            <a:endParaRPr/>
          </a:p>
          <a:p>
            <a:pPr indent="-317500" lvl="0" marL="457200" rtl="0" algn="l">
              <a:spcBef>
                <a:spcPts val="0"/>
              </a:spcBef>
              <a:spcAft>
                <a:spcPts val="0"/>
              </a:spcAft>
              <a:buClr>
                <a:schemeClr val="dk1"/>
              </a:buClr>
              <a:buSzPts val="1400"/>
              <a:buChar char="-"/>
            </a:pPr>
            <a:r>
              <a:rPr b="1" lang="en-US"/>
              <a:t>(Slide showing current notebook environment, including the routes that will be delivered via langserve)</a:t>
            </a:r>
            <a:endParaRPr b="1"/>
          </a:p>
        </p:txBody>
      </p:sp>
      <p:sp>
        <p:nvSpPr>
          <p:cNvPr id="2162" name="Google Shape;2162;g2ce22a6ec48_1_165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2ce22a6ec48_1_1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8" name="Google Shape;2198;g2ce22a6ec48_1_16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9" name="Google Shape;2199;g2ce22a6ec48_1_1694: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e22a6ec48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US">
                <a:latin typeface="Roboto"/>
                <a:ea typeface="Roboto"/>
                <a:cs typeface="Roboto"/>
                <a:sym typeface="Roboto"/>
              </a:rPr>
              <a:t>We’ll learn to build these pipelines from the ground up using foundation models which can be deployed on your own compute and at scale.</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 as well as enterprise-grade microservice options like NVIDIA NIMs.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74" name="Google Shape;474;g2ce22a6ec48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2ce22a6ec48_1_17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2ce22a6ec48_1_17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learned a bit about chaining LLMs to make interesting systems!</a:t>
            </a:r>
            <a:endParaRPr/>
          </a:p>
          <a:p>
            <a:pPr indent="-317500" lvl="0" marL="457200" rtl="0" algn="l">
              <a:spcBef>
                <a:spcPts val="0"/>
              </a:spcBef>
              <a:spcAft>
                <a:spcPts val="0"/>
              </a:spcAft>
              <a:buSzPts val="1400"/>
              <a:buChar char="-"/>
            </a:pPr>
            <a:r>
              <a:rPr b="1" lang="en-US"/>
              <a:t>Great idea, internal vs external reasoning! Modularity of components. But there are some limitations</a:t>
            </a:r>
            <a:endParaRPr b="1"/>
          </a:p>
          <a:p>
            <a:pPr indent="-317500" lvl="0" marL="457200" rtl="0" algn="l">
              <a:spcBef>
                <a:spcPts val="0"/>
              </a:spcBef>
              <a:spcAft>
                <a:spcPts val="0"/>
              </a:spcAft>
              <a:buSzPts val="1400"/>
              <a:buChar char="-"/>
            </a:pPr>
            <a:r>
              <a:rPr lang="en-US"/>
              <a:t>Let’s say you have a chain that performs some internal reasoning (i.e. sentence classification) and you wanted to use it for internal reasoning…</a:t>
            </a:r>
            <a:endParaRPr/>
          </a:p>
          <a:p>
            <a:pPr indent="-317500" lvl="0" marL="457200" rtl="0" algn="l">
              <a:spcBef>
                <a:spcPts val="0"/>
              </a:spcBef>
              <a:spcAft>
                <a:spcPts val="0"/>
              </a:spcAft>
              <a:buSzPts val="1400"/>
              <a:buChar char="-"/>
            </a:pPr>
            <a:r>
              <a:rPr lang="en-US"/>
              <a:t>Then, you’d be able to just chain the two components together and stream the final result!</a:t>
            </a:r>
            <a:endParaRPr/>
          </a:p>
          <a:p>
            <a:pPr indent="-317500" lvl="0" marL="457200" rtl="0" algn="l">
              <a:spcBef>
                <a:spcPts val="0"/>
              </a:spcBef>
              <a:spcAft>
                <a:spcPts val="0"/>
              </a:spcAft>
              <a:buSzPts val="1400"/>
              <a:buChar char="-"/>
            </a:pPr>
            <a:r>
              <a:rPr lang="en-US"/>
              <a:t>But what if you wanted to use both the original input and the classification at the same time?</a:t>
            </a:r>
            <a:endParaRPr/>
          </a:p>
        </p:txBody>
      </p:sp>
      <p:sp>
        <p:nvSpPr>
          <p:cNvPr id="2206" name="Google Shape;2206;g2ce22a6ec48_1_170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2ce22a6ec48_1_1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2ce22a6ec48_1_17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learned a bit about chaining LLMs to make interesting systems!</a:t>
            </a:r>
            <a:endParaRPr/>
          </a:p>
          <a:p>
            <a:pPr indent="-317500" lvl="0" marL="457200" rtl="0" algn="l">
              <a:spcBef>
                <a:spcPts val="0"/>
              </a:spcBef>
              <a:spcAft>
                <a:spcPts val="0"/>
              </a:spcAft>
              <a:buClr>
                <a:schemeClr val="dk1"/>
              </a:buClr>
              <a:buSzPts val="1400"/>
              <a:buChar char="-"/>
            </a:pPr>
            <a:r>
              <a:rPr lang="en-US"/>
              <a:t>Great idea, internal vs external reasoning! Modularity of components. But there are some limitations</a:t>
            </a:r>
            <a:endParaRPr/>
          </a:p>
          <a:p>
            <a:pPr indent="-317500" lvl="0" marL="457200" rtl="0" algn="l">
              <a:spcBef>
                <a:spcPts val="0"/>
              </a:spcBef>
              <a:spcAft>
                <a:spcPts val="0"/>
              </a:spcAft>
              <a:buClr>
                <a:schemeClr val="dk1"/>
              </a:buClr>
              <a:buSzPts val="1400"/>
              <a:buChar char="-"/>
            </a:pPr>
            <a:r>
              <a:rPr b="1" lang="en-US"/>
              <a:t>Let’s say you have a chain that performs some internal reasoning (i.e. sentence classification) and you wanted to use it for internal reasoning…</a:t>
            </a:r>
            <a:endParaRPr b="1"/>
          </a:p>
          <a:p>
            <a:pPr indent="-317500" lvl="0" marL="457200" rtl="0" algn="l">
              <a:spcBef>
                <a:spcPts val="0"/>
              </a:spcBef>
              <a:spcAft>
                <a:spcPts val="0"/>
              </a:spcAft>
              <a:buClr>
                <a:schemeClr val="dk1"/>
              </a:buClr>
              <a:buSzPts val="1400"/>
              <a:buChar char="-"/>
            </a:pPr>
            <a:r>
              <a:rPr lang="en-US"/>
              <a:t>Then, you’d be able to just chain the two components together and stream the final result!</a:t>
            </a:r>
            <a:endParaRPr/>
          </a:p>
          <a:p>
            <a:pPr indent="-317500" lvl="0" marL="457200" rtl="0" algn="l">
              <a:spcBef>
                <a:spcPts val="0"/>
              </a:spcBef>
              <a:spcAft>
                <a:spcPts val="0"/>
              </a:spcAft>
              <a:buClr>
                <a:schemeClr val="dk1"/>
              </a:buClr>
              <a:buSzPts val="1400"/>
              <a:buChar char="-"/>
            </a:pPr>
            <a:r>
              <a:rPr lang="en-US"/>
              <a:t>But what if you wanted to use both the original input and the classification at the same time?</a:t>
            </a:r>
            <a:endParaRPr/>
          </a:p>
        </p:txBody>
      </p:sp>
      <p:sp>
        <p:nvSpPr>
          <p:cNvPr id="2243" name="Google Shape;2243;g2ce22a6ec48_1_173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2ce22a6ec48_1_17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2ce22a6ec48_1_17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learned a bit about chaining LLMs to make interesting systems!</a:t>
            </a:r>
            <a:endParaRPr/>
          </a:p>
          <a:p>
            <a:pPr indent="-317500" lvl="0" marL="457200" rtl="0" algn="l">
              <a:spcBef>
                <a:spcPts val="0"/>
              </a:spcBef>
              <a:spcAft>
                <a:spcPts val="0"/>
              </a:spcAft>
              <a:buClr>
                <a:schemeClr val="dk1"/>
              </a:buClr>
              <a:buSzPts val="1400"/>
              <a:buChar char="-"/>
            </a:pPr>
            <a:r>
              <a:rPr lang="en-US"/>
              <a:t>Great idea, internal vs external reasoning! Modularity of components. But there are some limitations</a:t>
            </a:r>
            <a:endParaRPr/>
          </a:p>
          <a:p>
            <a:pPr indent="-317500" lvl="0" marL="457200" rtl="0" algn="l">
              <a:spcBef>
                <a:spcPts val="0"/>
              </a:spcBef>
              <a:spcAft>
                <a:spcPts val="0"/>
              </a:spcAft>
              <a:buClr>
                <a:schemeClr val="dk1"/>
              </a:buClr>
              <a:buSzPts val="1400"/>
              <a:buChar char="-"/>
            </a:pPr>
            <a:r>
              <a:rPr lang="en-US"/>
              <a:t>Let’s say you have a chain that performs some internal reasoning (i.e. sentence classification) and you wanted to use it for internal reasoning…</a:t>
            </a:r>
            <a:endParaRPr/>
          </a:p>
          <a:p>
            <a:pPr indent="-317500" lvl="0" marL="457200" rtl="0" algn="l">
              <a:spcBef>
                <a:spcPts val="0"/>
              </a:spcBef>
              <a:spcAft>
                <a:spcPts val="0"/>
              </a:spcAft>
              <a:buClr>
                <a:schemeClr val="dk1"/>
              </a:buClr>
              <a:buSzPts val="1400"/>
              <a:buChar char="-"/>
            </a:pPr>
            <a:r>
              <a:rPr b="1" lang="en-US"/>
              <a:t>Then, you’d be able to just chain the two components together and stream the final result!</a:t>
            </a:r>
            <a:endParaRPr b="1"/>
          </a:p>
          <a:p>
            <a:pPr indent="-317500" lvl="0" marL="457200" rtl="0" algn="l">
              <a:spcBef>
                <a:spcPts val="0"/>
              </a:spcBef>
              <a:spcAft>
                <a:spcPts val="0"/>
              </a:spcAft>
              <a:buClr>
                <a:schemeClr val="dk1"/>
              </a:buClr>
              <a:buSzPts val="1400"/>
              <a:buChar char="-"/>
            </a:pPr>
            <a:r>
              <a:rPr lang="en-US"/>
              <a:t>But what if you wanted to use both the original input and the classification at the same time?</a:t>
            </a:r>
            <a:endParaRPr/>
          </a:p>
        </p:txBody>
      </p:sp>
      <p:sp>
        <p:nvSpPr>
          <p:cNvPr id="2257" name="Google Shape;2257;g2ce22a6ec48_1_17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ce22a6ec48_1_1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ce22a6ec48_1_17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But what if you wanted to use both the original input and the classification at the same time?</a:t>
            </a:r>
            <a:endParaRPr b="1"/>
          </a:p>
          <a:p>
            <a:pPr indent="-317500" lvl="0" marL="457200" rtl="0" algn="l">
              <a:spcBef>
                <a:spcPts val="0"/>
              </a:spcBef>
              <a:spcAft>
                <a:spcPts val="0"/>
              </a:spcAft>
              <a:buClr>
                <a:schemeClr val="dk1"/>
              </a:buClr>
              <a:buSzPts val="1400"/>
              <a:buChar char="-"/>
            </a:pPr>
            <a:r>
              <a:rPr lang="en-US"/>
              <a:t>One option (previous notebook) was to break the chain and feed in both the output of the first chain and the original input to the second, discrete chain, but then it’s no longer a logical module…</a:t>
            </a:r>
            <a:endParaRPr/>
          </a:p>
          <a:p>
            <a:pPr indent="-317500" lvl="0" marL="457200" rtl="0" algn="l">
              <a:spcBef>
                <a:spcPts val="0"/>
              </a:spcBef>
              <a:spcAft>
                <a:spcPts val="0"/>
              </a:spcAft>
              <a:buClr>
                <a:schemeClr val="dk1"/>
              </a:buClr>
              <a:buSzPts val="1400"/>
              <a:buChar char="-"/>
            </a:pPr>
            <a:r>
              <a:rPr lang="en-US"/>
              <a:t>Another way is to use a structure like RunnableAssign which can only mutate and add, not remove, keys!..</a:t>
            </a:r>
            <a:endParaRPr/>
          </a:p>
          <a:p>
            <a:pPr indent="0" lvl="0" marL="0" rtl="0" algn="l">
              <a:spcBef>
                <a:spcPts val="0"/>
              </a:spcBef>
              <a:spcAft>
                <a:spcPts val="0"/>
              </a:spcAft>
              <a:buClr>
                <a:schemeClr val="dk1"/>
              </a:buClr>
              <a:buSzPts val="1100"/>
              <a:buFont typeface="Arial"/>
              <a:buNone/>
            </a:pPr>
            <a:r>
              <a:t/>
            </a:r>
            <a:endParaRPr/>
          </a:p>
        </p:txBody>
      </p:sp>
      <p:sp>
        <p:nvSpPr>
          <p:cNvPr id="2276" name="Google Shape;2276;g2ce22a6ec48_1_176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2ce22a6ec48_1_1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2ce22a6ec48_1_17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But what if you wanted to use both the original input and the classification at the same time?</a:t>
            </a:r>
            <a:endParaRPr/>
          </a:p>
          <a:p>
            <a:pPr indent="-317500" lvl="0" marL="457200" rtl="0" algn="l">
              <a:spcBef>
                <a:spcPts val="0"/>
              </a:spcBef>
              <a:spcAft>
                <a:spcPts val="0"/>
              </a:spcAft>
              <a:buClr>
                <a:schemeClr val="dk1"/>
              </a:buClr>
              <a:buSzPts val="1400"/>
              <a:buChar char="-"/>
            </a:pPr>
            <a:r>
              <a:rPr b="1" lang="en-US"/>
              <a:t>One option (previous notebook) was to break the chain and feed in both the output of the first chain and the original input to the second, discrete chain, but then it’s no longer a logical module…</a:t>
            </a:r>
            <a:endParaRPr b="1"/>
          </a:p>
          <a:p>
            <a:pPr indent="-317500" lvl="0" marL="457200" rtl="0" algn="l">
              <a:spcBef>
                <a:spcPts val="0"/>
              </a:spcBef>
              <a:spcAft>
                <a:spcPts val="0"/>
              </a:spcAft>
              <a:buClr>
                <a:schemeClr val="dk1"/>
              </a:buClr>
              <a:buSzPts val="1400"/>
              <a:buChar char="-"/>
            </a:pPr>
            <a:r>
              <a:rPr lang="en-US"/>
              <a:t>Another way is to use a structure like RunnableAssign which can only mutate and add, not remove, keys!..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298" name="Google Shape;2298;g2ce22a6ec48_1_178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2ce22a6ec48_1_1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2ce22a6ec48_1_18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But what if you wanted to use both the original input and the classification at the same time?</a:t>
            </a:r>
            <a:endParaRPr/>
          </a:p>
          <a:p>
            <a:pPr indent="-317500" lvl="0" marL="457200" rtl="0" algn="l">
              <a:spcBef>
                <a:spcPts val="0"/>
              </a:spcBef>
              <a:spcAft>
                <a:spcPts val="0"/>
              </a:spcAft>
              <a:buClr>
                <a:schemeClr val="dk1"/>
              </a:buClr>
              <a:buSzPts val="1400"/>
              <a:buChar char="-"/>
            </a:pPr>
            <a:r>
              <a:rPr lang="en-US"/>
              <a:t>One option (previous notebook) was to break the chain and feed in both the output of the first chain and the original input to the second, discrete chain, but then it’s no longer a logical module…</a:t>
            </a:r>
            <a:endParaRPr/>
          </a:p>
          <a:p>
            <a:pPr indent="-317500" lvl="0" marL="457200" rtl="0" algn="l">
              <a:spcBef>
                <a:spcPts val="0"/>
              </a:spcBef>
              <a:spcAft>
                <a:spcPts val="0"/>
              </a:spcAft>
              <a:buClr>
                <a:schemeClr val="dk1"/>
              </a:buClr>
              <a:buSzPts val="1400"/>
              <a:buChar char="-"/>
            </a:pPr>
            <a:r>
              <a:rPr b="1" lang="en-US"/>
              <a:t>Another way is to use a structure like RunnableAssign which can only mutate and add, not remove, keys!..</a:t>
            </a:r>
            <a:endParaRPr b="1"/>
          </a:p>
          <a:p>
            <a:pPr indent="-317500" lvl="1" marL="914400" rtl="0" algn="l">
              <a:spcBef>
                <a:spcPts val="0"/>
              </a:spcBef>
              <a:spcAft>
                <a:spcPts val="0"/>
              </a:spcAft>
              <a:buClr>
                <a:schemeClr val="dk1"/>
              </a:buClr>
              <a:buSzPts val="1400"/>
              <a:buChar char="-"/>
            </a:pPr>
            <a:r>
              <a:rPr b="1" lang="en-US"/>
              <a:t>Using this as a key component, we can start to formalize a useful paradigm to keep history and progress state: The Running State Chain scheme.</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322" name="Google Shape;2322;g2ce22a6ec48_1_180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2ce22a6ec48_1_1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2ce22a6ec48_1_18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can start to formalize a useful paradigm to keep history and progress state: The Running State Chain scheme.</a:t>
            </a:r>
            <a:endParaRPr/>
          </a:p>
          <a:p>
            <a:pPr indent="0" lvl="0" marL="0" rtl="0" algn="l">
              <a:spcBef>
                <a:spcPts val="0"/>
              </a:spcBef>
              <a:spcAft>
                <a:spcPts val="0"/>
              </a:spcAft>
              <a:buClr>
                <a:schemeClr val="dk1"/>
              </a:buClr>
              <a:buSzPts val="1100"/>
              <a:buFont typeface="Arial"/>
              <a:buNone/>
            </a:pPr>
            <a:r>
              <a:rPr b="1" lang="en-US"/>
              <a:t>What is a Running State? </a:t>
            </a:r>
            <a:endParaRPr b="1"/>
          </a:p>
          <a:p>
            <a:pPr indent="-317500" lvl="0" marL="457200" rtl="0" algn="l">
              <a:spcBef>
                <a:spcPts val="0"/>
              </a:spcBef>
              <a:spcAft>
                <a:spcPts val="0"/>
              </a:spcAft>
              <a:buSzPts val="1400"/>
              <a:buChar char="-"/>
            </a:pPr>
            <a:r>
              <a:rPr b="1" lang="en-US"/>
              <a:t>Just the state of your system at any given time. Take this fibonacci function…</a:t>
            </a:r>
            <a:endParaRPr b="1"/>
          </a:p>
          <a:p>
            <a:pPr indent="-317500" lvl="0" marL="457200" rtl="0" algn="l">
              <a:spcBef>
                <a:spcPts val="0"/>
              </a:spcBef>
              <a:spcAft>
                <a:spcPts val="0"/>
              </a:spcAft>
              <a:buSzPts val="1400"/>
              <a:buChar char="-"/>
            </a:pPr>
            <a:r>
              <a:rPr b="1" lang="en-US"/>
              <a:t>Can we make a chain to perform this state transition for us?</a:t>
            </a:r>
            <a:endParaRPr b="1"/>
          </a:p>
        </p:txBody>
      </p:sp>
      <p:sp>
        <p:nvSpPr>
          <p:cNvPr id="2348" name="Google Shape;2348;g2ce22a6ec48_1_18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2ce22a6ec48_1_1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2ce22a6ec48_1_18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b="1" lang="en-US"/>
              <a:t>Create an initial state</a:t>
            </a:r>
            <a:endParaRPr b="1"/>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59" name="Google Shape;2359;g2ce22a6ec48_1_183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ce22a6ec48_1_1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ce22a6ec48_1_18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b="1" lang="en-US"/>
              <a:t>Allow a running state to be any mutation of the initial state (that doesn’t lose values, only adds or overrides)</a:t>
            </a:r>
            <a:endParaRPr b="1"/>
          </a:p>
          <a:p>
            <a:pPr indent="-317500" lvl="0" marL="457200" rtl="0" algn="l">
              <a:spcBef>
                <a:spcPts val="0"/>
              </a:spcBef>
              <a:spcAft>
                <a:spcPts val="0"/>
              </a:spcAft>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69" name="Google Shape;2369;g2ce22a6ec48_1_18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2ce22a6ec48_1_18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2ce22a6ec48_1_18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b="1" lang="en-US"/>
              <a:t>Allow any modifications to the running state</a:t>
            </a:r>
            <a:r>
              <a:rPr lang="en-US"/>
              <a:t>,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80" name="Google Shape;2380;g2ce22a6ec48_1_185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t Testing Layout">
  <p:cSld name="Font Testing Layout">
    <p:spTree>
      <p:nvGrpSpPr>
        <p:cNvPr id="15" name="Shape 15"/>
        <p:cNvGrpSpPr/>
        <p:nvPr/>
      </p:nvGrpSpPr>
      <p:grpSpPr>
        <a:xfrm>
          <a:off x="0" y="0"/>
          <a:ext cx="0" cy="0"/>
          <a:chOff x="0" y="0"/>
          <a:chExt cx="0" cy="0"/>
        </a:xfrm>
      </p:grpSpPr>
      <p:sp>
        <p:nvSpPr>
          <p:cNvPr id="16" name="Google Shape;16;p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 name="Google Shape;18;p2"/>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 name="Google Shape;19;p2"/>
          <p:cNvSpPr/>
          <p:nvPr/>
        </p:nvSpPr>
        <p:spPr>
          <a:xfrm>
            <a:off x="15000920" y="10556523"/>
            <a:ext cx="11020290" cy="7492098"/>
          </a:xfrm>
          <a:prstGeom prst="rect">
            <a:avLst/>
          </a:prstGeom>
          <a:solidFill>
            <a:schemeClr val="dk2"/>
          </a:solid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t/>
            </a:r>
            <a:endParaRPr b="1" i="0" sz="9600" u="none" cap="none" strike="noStrike">
              <a:solidFill>
                <a:schemeClr val="dk1"/>
              </a:solidFill>
              <a:latin typeface="NVIDIA Sans"/>
              <a:ea typeface="NVIDIA Sans"/>
              <a:cs typeface="NVIDIA Sans"/>
              <a:sym typeface="NVIDIA Sans"/>
            </a:endParaRPr>
          </a:p>
        </p:txBody>
      </p:sp>
      <p:pic>
        <p:nvPicPr>
          <p:cNvPr id="20" name="Google Shape;20;p2"/>
          <p:cNvPicPr preferRelativeResize="0"/>
          <p:nvPr/>
        </p:nvPicPr>
        <p:blipFill rotWithShape="1">
          <a:blip r:embed="rId2">
            <a:alphaModFix/>
          </a:blip>
          <a:srcRect b="0" l="0" r="0" t="0"/>
          <a:stretch/>
        </p:blipFill>
        <p:spPr>
          <a:xfrm>
            <a:off x="3087422" y="10556523"/>
            <a:ext cx="11022523" cy="7864522"/>
          </a:xfrm>
          <a:prstGeom prst="rect">
            <a:avLst/>
          </a:prstGeom>
          <a:noFill/>
          <a:ln>
            <a:noFill/>
          </a:ln>
        </p:spPr>
      </p:pic>
      <p:sp>
        <p:nvSpPr>
          <p:cNvPr id="21" name="Google Shape;21;p2"/>
          <p:cNvSpPr txBox="1"/>
          <p:nvPr>
            <p:ph idx="3" type="body"/>
          </p:nvPr>
        </p:nvSpPr>
        <p:spPr>
          <a:xfrm>
            <a:off x="15951796" y="11141440"/>
            <a:ext cx="9273032" cy="2550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 name="Google Shape;22;p2"/>
          <p:cNvSpPr txBox="1"/>
          <p:nvPr>
            <p:ph idx="4" type="body"/>
          </p:nvPr>
        </p:nvSpPr>
        <p:spPr>
          <a:xfrm>
            <a:off x="15951796" y="13730012"/>
            <a:ext cx="9273032" cy="2550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dk2"/>
              </a:buClr>
              <a:buSzPts val="9600"/>
              <a:buFont typeface="NVIDIA Sans"/>
              <a:buNone/>
              <a:defRPr b="0" i="0" sz="96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70" name="Shape 70"/>
        <p:cNvGrpSpPr/>
        <p:nvPr/>
      </p:nvGrpSpPr>
      <p:grpSpPr>
        <a:xfrm>
          <a:off x="0" y="0"/>
          <a:ext cx="0" cy="0"/>
          <a:chOff x="0" y="0"/>
          <a:chExt cx="0" cy="0"/>
        </a:xfrm>
      </p:grpSpPr>
      <p:pic>
        <p:nvPicPr>
          <p:cNvPr descr="A green curved lines with a bright light behind them&#10;&#10;Description automatically generated" id="71" name="Google Shape;71;p11"/>
          <p:cNvPicPr preferRelativeResize="0"/>
          <p:nvPr/>
        </p:nvPicPr>
        <p:blipFill rotWithShape="1">
          <a:blip r:embed="rId2">
            <a:alphaModFix/>
          </a:blip>
          <a:srcRect b="926" l="2408" r="51135" t="0"/>
          <a:stretch/>
        </p:blipFill>
        <p:spPr>
          <a:xfrm>
            <a:off x="0" y="0"/>
            <a:ext cx="17150706" cy="20574000"/>
          </a:xfrm>
          <a:prstGeom prst="rect">
            <a:avLst/>
          </a:prstGeom>
          <a:noFill/>
          <a:ln>
            <a:noFill/>
          </a:ln>
        </p:spPr>
      </p:pic>
      <p:sp>
        <p:nvSpPr>
          <p:cNvPr id="72" name="Google Shape;72;p11"/>
          <p:cNvSpPr/>
          <p:nvPr/>
        </p:nvSpPr>
        <p:spPr>
          <a:xfrm>
            <a:off x="0" y="0"/>
            <a:ext cx="17150706" cy="20574000"/>
          </a:xfrm>
          <a:prstGeom prst="rect">
            <a:avLst/>
          </a:prstGeom>
          <a:solidFill>
            <a:schemeClr val="dk1">
              <a:alpha val="14901"/>
            </a:schemeClr>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73" name="Google Shape;73;p11"/>
          <p:cNvSpPr/>
          <p:nvPr/>
        </p:nvSpPr>
        <p:spPr>
          <a:xfrm>
            <a:off x="17204620" y="5394960"/>
            <a:ext cx="566928" cy="151790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Layout">
  <p:cSld name="Single Image Layout">
    <p:spTree>
      <p:nvGrpSpPr>
        <p:cNvPr id="74" name="Shape 74"/>
        <p:cNvGrpSpPr/>
        <p:nvPr/>
      </p:nvGrpSpPr>
      <p:grpSpPr>
        <a:xfrm>
          <a:off x="0" y="0"/>
          <a:ext cx="0" cy="0"/>
          <a:chOff x="0" y="0"/>
          <a:chExt cx="0" cy="0"/>
        </a:xfrm>
      </p:grpSpPr>
      <p:sp>
        <p:nvSpPr>
          <p:cNvPr id="75" name="Google Shape;75;p1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77" name="Google Shape;77;p12"/>
          <p:cNvSpPr/>
          <p:nvPr>
            <p:ph idx="2" type="pic"/>
          </p:nvPr>
        </p:nvSpPr>
        <p:spPr>
          <a:xfrm>
            <a:off x="6062650" y="4849813"/>
            <a:ext cx="24450701"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78" name="Google Shape;78;p12"/>
          <p:cNvSpPr txBox="1"/>
          <p:nvPr>
            <p:ph idx="3" type="body"/>
          </p:nvPr>
        </p:nvSpPr>
        <p:spPr>
          <a:xfrm>
            <a:off x="6062650" y="17063961"/>
            <a:ext cx="2445070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79" name="Google Shape;79;p12"/>
          <p:cNvSpPr txBox="1"/>
          <p:nvPr>
            <p:ph idx="4" type="body"/>
          </p:nvPr>
        </p:nvSpPr>
        <p:spPr>
          <a:xfrm>
            <a:off x="6062650" y="17751568"/>
            <a:ext cx="2445070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 Text">
  <p:cSld name="Image w/ Text">
    <p:spTree>
      <p:nvGrpSpPr>
        <p:cNvPr id="80" name="Shape 80"/>
        <p:cNvGrpSpPr/>
        <p:nvPr/>
      </p:nvGrpSpPr>
      <p:grpSpPr>
        <a:xfrm>
          <a:off x="0" y="0"/>
          <a:ext cx="0" cy="0"/>
          <a:chOff x="0" y="0"/>
          <a:chExt cx="0" cy="0"/>
        </a:xfrm>
      </p:grpSpPr>
      <p:sp>
        <p:nvSpPr>
          <p:cNvPr id="81" name="Google Shape;81;p13"/>
          <p:cNvSpPr txBox="1"/>
          <p:nvPr>
            <p:ph idx="1" type="body"/>
          </p:nvPr>
        </p:nvSpPr>
        <p:spPr>
          <a:xfrm>
            <a:off x="19354800" y="6919968"/>
            <a:ext cx="15583596"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82" name="Google Shape;82;p13"/>
          <p:cNvSpPr/>
          <p:nvPr>
            <p:ph idx="2" type="pic"/>
          </p:nvPr>
        </p:nvSpPr>
        <p:spPr>
          <a:xfrm>
            <a:off x="1637604"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83" name="Google Shape;83;p13"/>
          <p:cNvSpPr txBox="1"/>
          <p:nvPr>
            <p:ph idx="3" type="body"/>
          </p:nvPr>
        </p:nvSpPr>
        <p:spPr>
          <a:xfrm>
            <a:off x="1637604" y="17063961"/>
            <a:ext cx="16345595"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84" name="Google Shape;84;p13"/>
          <p:cNvSpPr txBox="1"/>
          <p:nvPr>
            <p:ph idx="4" type="body"/>
          </p:nvPr>
        </p:nvSpPr>
        <p:spPr>
          <a:xfrm>
            <a:off x="1637604" y="17751568"/>
            <a:ext cx="16345595"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85" name="Google Shape;85;p1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5"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Image">
  <p:cSld name="2-up Image">
    <p:spTree>
      <p:nvGrpSpPr>
        <p:cNvPr id="87" name="Shape 87"/>
        <p:cNvGrpSpPr/>
        <p:nvPr/>
      </p:nvGrpSpPr>
      <p:grpSpPr>
        <a:xfrm>
          <a:off x="0" y="0"/>
          <a:ext cx="0" cy="0"/>
          <a:chOff x="0" y="0"/>
          <a:chExt cx="0" cy="0"/>
        </a:xfrm>
      </p:grpSpPr>
      <p:sp>
        <p:nvSpPr>
          <p:cNvPr id="88" name="Google Shape;88;p14"/>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4"/>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0" name="Google Shape;90;p14"/>
          <p:cNvSpPr/>
          <p:nvPr>
            <p:ph idx="2" type="pic"/>
          </p:nvPr>
        </p:nvSpPr>
        <p:spPr>
          <a:xfrm>
            <a:off x="1637604"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91" name="Google Shape;91;p14"/>
          <p:cNvSpPr/>
          <p:nvPr>
            <p:ph idx="3" type="pic"/>
          </p:nvPr>
        </p:nvSpPr>
        <p:spPr>
          <a:xfrm>
            <a:off x="18592799"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92" name="Google Shape;92;p14"/>
          <p:cNvSpPr txBox="1"/>
          <p:nvPr>
            <p:ph idx="4" type="body"/>
          </p:nvPr>
        </p:nvSpPr>
        <p:spPr>
          <a:xfrm>
            <a:off x="1637604" y="17063961"/>
            <a:ext cx="16345595"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3" name="Google Shape;93;p14"/>
          <p:cNvSpPr txBox="1"/>
          <p:nvPr>
            <p:ph idx="5" type="body"/>
          </p:nvPr>
        </p:nvSpPr>
        <p:spPr>
          <a:xfrm>
            <a:off x="1637604" y="17751568"/>
            <a:ext cx="16345595"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4" name="Google Shape;94;p14"/>
          <p:cNvSpPr txBox="1"/>
          <p:nvPr>
            <p:ph idx="6" type="body"/>
          </p:nvPr>
        </p:nvSpPr>
        <p:spPr>
          <a:xfrm>
            <a:off x="18592805" y="17063961"/>
            <a:ext cx="16346278"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5" name="Google Shape;95;p14"/>
          <p:cNvSpPr txBox="1"/>
          <p:nvPr>
            <p:ph idx="7" type="body"/>
          </p:nvPr>
        </p:nvSpPr>
        <p:spPr>
          <a:xfrm>
            <a:off x="18592805" y="17751568"/>
            <a:ext cx="16346278"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Image Layout with Bullets">
  <p:cSld name="2-up Image Layout with Bullets">
    <p:spTree>
      <p:nvGrpSpPr>
        <p:cNvPr id="96" name="Shape 96"/>
        <p:cNvGrpSpPr/>
        <p:nvPr/>
      </p:nvGrpSpPr>
      <p:grpSpPr>
        <a:xfrm>
          <a:off x="0" y="0"/>
          <a:ext cx="0" cy="0"/>
          <a:chOff x="0" y="0"/>
          <a:chExt cx="0" cy="0"/>
        </a:xfrm>
      </p:grpSpPr>
      <p:sp>
        <p:nvSpPr>
          <p:cNvPr id="97" name="Google Shape;97;p15"/>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9" name="Google Shape;99;p15"/>
          <p:cNvSpPr/>
          <p:nvPr>
            <p:ph idx="2" type="pic"/>
          </p:nvPr>
        </p:nvSpPr>
        <p:spPr>
          <a:xfrm>
            <a:off x="1637604" y="4849813"/>
            <a:ext cx="8832277"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00" name="Google Shape;100;p15"/>
          <p:cNvSpPr txBox="1"/>
          <p:nvPr>
            <p:ph idx="3" type="body"/>
          </p:nvPr>
        </p:nvSpPr>
        <p:spPr>
          <a:xfrm>
            <a:off x="11058350" y="6919968"/>
            <a:ext cx="6924849"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1" name="Google Shape;101;p15"/>
          <p:cNvSpPr/>
          <p:nvPr>
            <p:ph idx="4" type="pic"/>
          </p:nvPr>
        </p:nvSpPr>
        <p:spPr>
          <a:xfrm>
            <a:off x="18592805" y="4849813"/>
            <a:ext cx="8832277"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02" name="Google Shape;102;p15"/>
          <p:cNvSpPr txBox="1"/>
          <p:nvPr>
            <p:ph idx="5" type="body"/>
          </p:nvPr>
        </p:nvSpPr>
        <p:spPr>
          <a:xfrm>
            <a:off x="28013551" y="6919968"/>
            <a:ext cx="6924849"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3" name="Google Shape;103;p15"/>
          <p:cNvSpPr txBox="1"/>
          <p:nvPr>
            <p:ph idx="6" type="body"/>
          </p:nvPr>
        </p:nvSpPr>
        <p:spPr>
          <a:xfrm>
            <a:off x="1637604" y="17063961"/>
            <a:ext cx="8832277"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4" name="Google Shape;104;p15"/>
          <p:cNvSpPr txBox="1"/>
          <p:nvPr>
            <p:ph idx="7" type="body"/>
          </p:nvPr>
        </p:nvSpPr>
        <p:spPr>
          <a:xfrm>
            <a:off x="1637604" y="17751568"/>
            <a:ext cx="8832277"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5" name="Google Shape;105;p15"/>
          <p:cNvSpPr txBox="1"/>
          <p:nvPr>
            <p:ph idx="8" type="body"/>
          </p:nvPr>
        </p:nvSpPr>
        <p:spPr>
          <a:xfrm>
            <a:off x="18592805" y="17063961"/>
            <a:ext cx="8832646"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6" name="Google Shape;106;p15"/>
          <p:cNvSpPr txBox="1"/>
          <p:nvPr>
            <p:ph idx="9" type="body"/>
          </p:nvPr>
        </p:nvSpPr>
        <p:spPr>
          <a:xfrm>
            <a:off x="18592805" y="17751568"/>
            <a:ext cx="8832646"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Image">
  <p:cSld name="3-up Image">
    <p:spTree>
      <p:nvGrpSpPr>
        <p:cNvPr id="107" name="Shape 107"/>
        <p:cNvGrpSpPr/>
        <p:nvPr/>
      </p:nvGrpSpPr>
      <p:grpSpPr>
        <a:xfrm>
          <a:off x="0" y="0"/>
          <a:ext cx="0" cy="0"/>
          <a:chOff x="0" y="0"/>
          <a:chExt cx="0" cy="0"/>
        </a:xfrm>
      </p:grpSpPr>
      <p:sp>
        <p:nvSpPr>
          <p:cNvPr id="108" name="Google Shape;108;p1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6"/>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0" name="Google Shape;110;p16"/>
          <p:cNvSpPr/>
          <p:nvPr>
            <p:ph idx="2" type="pic"/>
          </p:nvPr>
        </p:nvSpPr>
        <p:spPr>
          <a:xfrm>
            <a:off x="24148473"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11" name="Google Shape;111;p16"/>
          <p:cNvSpPr/>
          <p:nvPr>
            <p:ph idx="3" type="pic"/>
          </p:nvPr>
        </p:nvSpPr>
        <p:spPr>
          <a:xfrm>
            <a:off x="12893038"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12" name="Google Shape;112;p16"/>
          <p:cNvSpPr/>
          <p:nvPr>
            <p:ph idx="4" type="pic"/>
          </p:nvPr>
        </p:nvSpPr>
        <p:spPr>
          <a:xfrm>
            <a:off x="1637604"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13" name="Google Shape;113;p16"/>
          <p:cNvSpPr txBox="1"/>
          <p:nvPr>
            <p:ph idx="5" type="body"/>
          </p:nvPr>
        </p:nvSpPr>
        <p:spPr>
          <a:xfrm>
            <a:off x="1653110" y="17063961"/>
            <a:ext cx="1078992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4" name="Google Shape;114;p16"/>
          <p:cNvSpPr txBox="1"/>
          <p:nvPr>
            <p:ph idx="6" type="body"/>
          </p:nvPr>
        </p:nvSpPr>
        <p:spPr>
          <a:xfrm>
            <a:off x="1653110" y="17751568"/>
            <a:ext cx="1078992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5" name="Google Shape;115;p16"/>
          <p:cNvSpPr txBox="1"/>
          <p:nvPr>
            <p:ph idx="7" type="body"/>
          </p:nvPr>
        </p:nvSpPr>
        <p:spPr>
          <a:xfrm>
            <a:off x="12893040" y="17063961"/>
            <a:ext cx="1078992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6" name="Google Shape;116;p16"/>
          <p:cNvSpPr txBox="1"/>
          <p:nvPr>
            <p:ph idx="8" type="body"/>
          </p:nvPr>
        </p:nvSpPr>
        <p:spPr>
          <a:xfrm>
            <a:off x="12893040" y="17751568"/>
            <a:ext cx="1078992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7" name="Google Shape;117;p16"/>
          <p:cNvSpPr txBox="1"/>
          <p:nvPr>
            <p:ph idx="9" type="body"/>
          </p:nvPr>
        </p:nvSpPr>
        <p:spPr>
          <a:xfrm>
            <a:off x="24132970" y="17063961"/>
            <a:ext cx="1079037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8" name="Google Shape;118;p16"/>
          <p:cNvSpPr txBox="1"/>
          <p:nvPr>
            <p:ph idx="13" type="body"/>
          </p:nvPr>
        </p:nvSpPr>
        <p:spPr>
          <a:xfrm>
            <a:off x="24132970" y="17751568"/>
            <a:ext cx="1079037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Image">
  <p:cSld name="4-up Image">
    <p:spTree>
      <p:nvGrpSpPr>
        <p:cNvPr id="119" name="Shape 119"/>
        <p:cNvGrpSpPr/>
        <p:nvPr/>
      </p:nvGrpSpPr>
      <p:grpSpPr>
        <a:xfrm>
          <a:off x="0" y="0"/>
          <a:ext cx="0" cy="0"/>
          <a:chOff x="0" y="0"/>
          <a:chExt cx="0" cy="0"/>
        </a:xfrm>
      </p:grpSpPr>
      <p:sp>
        <p:nvSpPr>
          <p:cNvPr id="120" name="Google Shape;120;p17"/>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7"/>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2" name="Google Shape;122;p17"/>
          <p:cNvSpPr/>
          <p:nvPr>
            <p:ph idx="2" type="pic"/>
          </p:nvPr>
        </p:nvSpPr>
        <p:spPr>
          <a:xfrm>
            <a:off x="18520757" y="4849813"/>
            <a:ext cx="798298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3" name="Google Shape;123;p17"/>
          <p:cNvSpPr/>
          <p:nvPr>
            <p:ph idx="3" type="pic"/>
          </p:nvPr>
        </p:nvSpPr>
        <p:spPr>
          <a:xfrm>
            <a:off x="10072254" y="4849813"/>
            <a:ext cx="798298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4" name="Google Shape;124;p17"/>
          <p:cNvSpPr/>
          <p:nvPr>
            <p:ph idx="4" type="pic"/>
          </p:nvPr>
        </p:nvSpPr>
        <p:spPr>
          <a:xfrm>
            <a:off x="1637606" y="4849813"/>
            <a:ext cx="796913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5" name="Google Shape;125;p17"/>
          <p:cNvSpPr/>
          <p:nvPr>
            <p:ph idx="5" type="pic"/>
          </p:nvPr>
        </p:nvSpPr>
        <p:spPr>
          <a:xfrm>
            <a:off x="26969260" y="4849813"/>
            <a:ext cx="7969133"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6" name="Google Shape;126;p17"/>
          <p:cNvSpPr txBox="1"/>
          <p:nvPr>
            <p:ph idx="6" type="body"/>
          </p:nvPr>
        </p:nvSpPr>
        <p:spPr>
          <a:xfrm>
            <a:off x="10087333" y="17063961"/>
            <a:ext cx="7967906"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7" name="Google Shape;127;p17"/>
          <p:cNvSpPr txBox="1"/>
          <p:nvPr>
            <p:ph idx="7" type="body"/>
          </p:nvPr>
        </p:nvSpPr>
        <p:spPr>
          <a:xfrm>
            <a:off x="1630527" y="17063961"/>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8" name="Google Shape;128;p17"/>
          <p:cNvSpPr txBox="1"/>
          <p:nvPr>
            <p:ph idx="8" type="body"/>
          </p:nvPr>
        </p:nvSpPr>
        <p:spPr>
          <a:xfrm>
            <a:off x="10087333" y="17751568"/>
            <a:ext cx="7967906"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9" name="Google Shape;129;p17"/>
          <p:cNvSpPr txBox="1"/>
          <p:nvPr>
            <p:ph idx="9" type="body"/>
          </p:nvPr>
        </p:nvSpPr>
        <p:spPr>
          <a:xfrm>
            <a:off x="1630527" y="17751568"/>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0" name="Google Shape;130;p17"/>
          <p:cNvSpPr txBox="1"/>
          <p:nvPr>
            <p:ph idx="13" type="body"/>
          </p:nvPr>
        </p:nvSpPr>
        <p:spPr>
          <a:xfrm>
            <a:off x="18527529" y="17063961"/>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1" name="Google Shape;131;p17"/>
          <p:cNvSpPr txBox="1"/>
          <p:nvPr>
            <p:ph idx="14" type="body"/>
          </p:nvPr>
        </p:nvSpPr>
        <p:spPr>
          <a:xfrm>
            <a:off x="18527529" y="17751568"/>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2" name="Google Shape;132;p17"/>
          <p:cNvSpPr txBox="1"/>
          <p:nvPr>
            <p:ph idx="15" type="body"/>
          </p:nvPr>
        </p:nvSpPr>
        <p:spPr>
          <a:xfrm>
            <a:off x="26976037" y="17063961"/>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3" name="Google Shape;133;p17"/>
          <p:cNvSpPr txBox="1"/>
          <p:nvPr>
            <p:ph idx="16" type="body"/>
          </p:nvPr>
        </p:nvSpPr>
        <p:spPr>
          <a:xfrm>
            <a:off x="26976037" y="17751568"/>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4" name="Google Shape;134;p17"/>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Image">
  <p:cSld name="5-up Image">
    <p:spTree>
      <p:nvGrpSpPr>
        <p:cNvPr id="135" name="Shape 135"/>
        <p:cNvGrpSpPr/>
        <p:nvPr/>
      </p:nvGrpSpPr>
      <p:grpSpPr>
        <a:xfrm>
          <a:off x="0" y="0"/>
          <a:ext cx="0" cy="0"/>
          <a:chOff x="0" y="0"/>
          <a:chExt cx="0" cy="0"/>
        </a:xfrm>
      </p:grpSpPr>
      <p:sp>
        <p:nvSpPr>
          <p:cNvPr id="136" name="Google Shape;136;p18"/>
          <p:cNvSpPr/>
          <p:nvPr>
            <p:ph idx="2" type="pic"/>
          </p:nvPr>
        </p:nvSpPr>
        <p:spPr>
          <a:xfrm>
            <a:off x="1289139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37" name="Google Shape;137;p18"/>
          <p:cNvSpPr/>
          <p:nvPr>
            <p:ph idx="3" type="pic"/>
          </p:nvPr>
        </p:nvSpPr>
        <p:spPr>
          <a:xfrm>
            <a:off x="164558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38" name="Google Shape;138;p18"/>
          <p:cNvSpPr/>
          <p:nvPr>
            <p:ph idx="4" type="pic"/>
          </p:nvPr>
        </p:nvSpPr>
        <p:spPr>
          <a:xfrm>
            <a:off x="2414847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39" name="Google Shape;139;p18"/>
          <p:cNvSpPr txBox="1"/>
          <p:nvPr>
            <p:ph idx="1" type="body"/>
          </p:nvPr>
        </p:nvSpPr>
        <p:spPr>
          <a:xfrm>
            <a:off x="1656844"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0" name="Google Shape;140;p18"/>
          <p:cNvSpPr txBox="1"/>
          <p:nvPr>
            <p:ph idx="5" type="body"/>
          </p:nvPr>
        </p:nvSpPr>
        <p:spPr>
          <a:xfrm>
            <a:off x="1656844"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1" name="Google Shape;141;p18"/>
          <p:cNvSpPr txBox="1"/>
          <p:nvPr>
            <p:ph idx="6" type="body"/>
          </p:nvPr>
        </p:nvSpPr>
        <p:spPr>
          <a:xfrm>
            <a:off x="12894348"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2" name="Google Shape;142;p18"/>
          <p:cNvSpPr txBox="1"/>
          <p:nvPr>
            <p:ph idx="7" type="body"/>
          </p:nvPr>
        </p:nvSpPr>
        <p:spPr>
          <a:xfrm>
            <a:off x="12894348"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3" name="Google Shape;143;p18"/>
          <p:cNvSpPr txBox="1"/>
          <p:nvPr>
            <p:ph idx="8" type="body"/>
          </p:nvPr>
        </p:nvSpPr>
        <p:spPr>
          <a:xfrm>
            <a:off x="24151315" y="9981886"/>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4" name="Google Shape;144;p18"/>
          <p:cNvSpPr txBox="1"/>
          <p:nvPr>
            <p:ph idx="9" type="body"/>
          </p:nvPr>
        </p:nvSpPr>
        <p:spPr>
          <a:xfrm>
            <a:off x="24151315" y="10669493"/>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5" name="Google Shape;145;p18"/>
          <p:cNvSpPr/>
          <p:nvPr>
            <p:ph idx="13" type="pic"/>
          </p:nvPr>
        </p:nvSpPr>
        <p:spPr>
          <a:xfrm>
            <a:off x="18520757" y="11931888"/>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46" name="Google Shape;146;p18"/>
          <p:cNvSpPr/>
          <p:nvPr>
            <p:ph idx="14" type="pic"/>
          </p:nvPr>
        </p:nvSpPr>
        <p:spPr>
          <a:xfrm>
            <a:off x="7265320" y="11931888"/>
            <a:ext cx="10789919"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47" name="Google Shape;147;p18"/>
          <p:cNvSpPr txBox="1"/>
          <p:nvPr>
            <p:ph idx="15" type="body"/>
          </p:nvPr>
        </p:nvSpPr>
        <p:spPr>
          <a:xfrm>
            <a:off x="7276587" y="17063961"/>
            <a:ext cx="1077865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8" name="Google Shape;148;p18"/>
          <p:cNvSpPr txBox="1"/>
          <p:nvPr>
            <p:ph idx="16" type="body"/>
          </p:nvPr>
        </p:nvSpPr>
        <p:spPr>
          <a:xfrm>
            <a:off x="7276587" y="17751568"/>
            <a:ext cx="1077865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9" name="Google Shape;149;p18"/>
          <p:cNvSpPr txBox="1"/>
          <p:nvPr>
            <p:ph idx="17" type="body"/>
          </p:nvPr>
        </p:nvSpPr>
        <p:spPr>
          <a:xfrm>
            <a:off x="18533554" y="17063961"/>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0" name="Google Shape;150;p18"/>
          <p:cNvSpPr txBox="1"/>
          <p:nvPr>
            <p:ph idx="18" type="body"/>
          </p:nvPr>
        </p:nvSpPr>
        <p:spPr>
          <a:xfrm>
            <a:off x="18533554" y="17751568"/>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1" name="Google Shape;151;p18"/>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8"/>
          <p:cNvSpPr txBox="1"/>
          <p:nvPr>
            <p:ph idx="19"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3" name="Google Shape;153;p18"/>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up Image">
  <p:cSld name="6-up Image">
    <p:spTree>
      <p:nvGrpSpPr>
        <p:cNvPr id="154" name="Shape 154"/>
        <p:cNvGrpSpPr/>
        <p:nvPr/>
      </p:nvGrpSpPr>
      <p:grpSpPr>
        <a:xfrm>
          <a:off x="0" y="0"/>
          <a:ext cx="0" cy="0"/>
          <a:chOff x="0" y="0"/>
          <a:chExt cx="0" cy="0"/>
        </a:xfrm>
      </p:grpSpPr>
      <p:sp>
        <p:nvSpPr>
          <p:cNvPr id="155" name="Google Shape;155;p19"/>
          <p:cNvSpPr/>
          <p:nvPr>
            <p:ph idx="2" type="pic"/>
          </p:nvPr>
        </p:nvSpPr>
        <p:spPr>
          <a:xfrm>
            <a:off x="1289139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56" name="Google Shape;156;p19"/>
          <p:cNvSpPr/>
          <p:nvPr>
            <p:ph idx="3" type="pic"/>
          </p:nvPr>
        </p:nvSpPr>
        <p:spPr>
          <a:xfrm>
            <a:off x="164558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57" name="Google Shape;157;p19"/>
          <p:cNvSpPr/>
          <p:nvPr>
            <p:ph idx="4" type="pic"/>
          </p:nvPr>
        </p:nvSpPr>
        <p:spPr>
          <a:xfrm>
            <a:off x="2414847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58" name="Google Shape;158;p19"/>
          <p:cNvSpPr txBox="1"/>
          <p:nvPr>
            <p:ph idx="1" type="body"/>
          </p:nvPr>
        </p:nvSpPr>
        <p:spPr>
          <a:xfrm>
            <a:off x="1656844"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9" name="Google Shape;159;p19"/>
          <p:cNvSpPr txBox="1"/>
          <p:nvPr>
            <p:ph idx="5" type="body"/>
          </p:nvPr>
        </p:nvSpPr>
        <p:spPr>
          <a:xfrm>
            <a:off x="1656844"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0" name="Google Shape;160;p19"/>
          <p:cNvSpPr txBox="1"/>
          <p:nvPr>
            <p:ph idx="6" type="body"/>
          </p:nvPr>
        </p:nvSpPr>
        <p:spPr>
          <a:xfrm>
            <a:off x="12894348"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1" name="Google Shape;161;p19"/>
          <p:cNvSpPr txBox="1"/>
          <p:nvPr>
            <p:ph idx="7" type="body"/>
          </p:nvPr>
        </p:nvSpPr>
        <p:spPr>
          <a:xfrm>
            <a:off x="12894348"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2" name="Google Shape;162;p19"/>
          <p:cNvSpPr txBox="1"/>
          <p:nvPr>
            <p:ph idx="8" type="body"/>
          </p:nvPr>
        </p:nvSpPr>
        <p:spPr>
          <a:xfrm>
            <a:off x="24151315" y="9981886"/>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3" name="Google Shape;163;p19"/>
          <p:cNvSpPr txBox="1"/>
          <p:nvPr>
            <p:ph idx="9" type="body"/>
          </p:nvPr>
        </p:nvSpPr>
        <p:spPr>
          <a:xfrm>
            <a:off x="24151315" y="10669493"/>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4" name="Google Shape;164;p19"/>
          <p:cNvSpPr/>
          <p:nvPr>
            <p:ph idx="13" type="pic"/>
          </p:nvPr>
        </p:nvSpPr>
        <p:spPr>
          <a:xfrm>
            <a:off x="1290265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65" name="Google Shape;165;p19"/>
          <p:cNvSpPr/>
          <p:nvPr>
            <p:ph idx="14" type="pic"/>
          </p:nvPr>
        </p:nvSpPr>
        <p:spPr>
          <a:xfrm>
            <a:off x="165684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66" name="Google Shape;166;p19"/>
          <p:cNvSpPr/>
          <p:nvPr>
            <p:ph idx="15" type="pic"/>
          </p:nvPr>
        </p:nvSpPr>
        <p:spPr>
          <a:xfrm>
            <a:off x="2415973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67" name="Google Shape;167;p19"/>
          <p:cNvSpPr txBox="1"/>
          <p:nvPr>
            <p:ph idx="16" type="body"/>
          </p:nvPr>
        </p:nvSpPr>
        <p:spPr>
          <a:xfrm>
            <a:off x="1668105" y="17063961"/>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8" name="Google Shape;168;p19"/>
          <p:cNvSpPr txBox="1"/>
          <p:nvPr>
            <p:ph idx="17" type="body"/>
          </p:nvPr>
        </p:nvSpPr>
        <p:spPr>
          <a:xfrm>
            <a:off x="1668105" y="17751568"/>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9" name="Google Shape;169;p19"/>
          <p:cNvSpPr txBox="1"/>
          <p:nvPr>
            <p:ph idx="18" type="body"/>
          </p:nvPr>
        </p:nvSpPr>
        <p:spPr>
          <a:xfrm>
            <a:off x="12905609" y="17063961"/>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0" name="Google Shape;170;p19"/>
          <p:cNvSpPr txBox="1"/>
          <p:nvPr>
            <p:ph idx="19" type="body"/>
          </p:nvPr>
        </p:nvSpPr>
        <p:spPr>
          <a:xfrm>
            <a:off x="12905609" y="17751568"/>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1" name="Google Shape;171;p19"/>
          <p:cNvSpPr txBox="1"/>
          <p:nvPr>
            <p:ph idx="20" type="body"/>
          </p:nvPr>
        </p:nvSpPr>
        <p:spPr>
          <a:xfrm>
            <a:off x="24162576" y="17063961"/>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2" name="Google Shape;172;p19"/>
          <p:cNvSpPr txBox="1"/>
          <p:nvPr>
            <p:ph idx="21" type="body"/>
          </p:nvPr>
        </p:nvSpPr>
        <p:spPr>
          <a:xfrm>
            <a:off x="24162576" y="17751568"/>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3" name="Google Shape;173;p1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9"/>
          <p:cNvSpPr txBox="1"/>
          <p:nvPr>
            <p:ph idx="2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5" name="Google Shape;175;p19"/>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up Image">
  <p:cSld name="7-up Image">
    <p:spTree>
      <p:nvGrpSpPr>
        <p:cNvPr id="176" name="Shape 176"/>
        <p:cNvGrpSpPr/>
        <p:nvPr/>
      </p:nvGrpSpPr>
      <p:grpSpPr>
        <a:xfrm>
          <a:off x="0" y="0"/>
          <a:ext cx="0" cy="0"/>
          <a:chOff x="0" y="0"/>
          <a:chExt cx="0" cy="0"/>
        </a:xfrm>
      </p:grpSpPr>
      <p:sp>
        <p:nvSpPr>
          <p:cNvPr id="177" name="Google Shape;177;p20"/>
          <p:cNvSpPr txBox="1"/>
          <p:nvPr>
            <p:ph idx="1" type="body"/>
          </p:nvPr>
        </p:nvSpPr>
        <p:spPr>
          <a:xfrm>
            <a:off x="14335071" y="17059122"/>
            <a:ext cx="795528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8" name="Google Shape;178;p20"/>
          <p:cNvSpPr txBox="1"/>
          <p:nvPr>
            <p:ph idx="2" type="body"/>
          </p:nvPr>
        </p:nvSpPr>
        <p:spPr>
          <a:xfrm>
            <a:off x="5886573" y="17059122"/>
            <a:ext cx="7970338"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9" name="Google Shape;179;p20"/>
          <p:cNvSpPr txBox="1"/>
          <p:nvPr>
            <p:ph idx="3" type="body"/>
          </p:nvPr>
        </p:nvSpPr>
        <p:spPr>
          <a:xfrm>
            <a:off x="14335071" y="17727056"/>
            <a:ext cx="795528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0" name="Google Shape;180;p20"/>
          <p:cNvSpPr txBox="1"/>
          <p:nvPr>
            <p:ph idx="4" type="body"/>
          </p:nvPr>
        </p:nvSpPr>
        <p:spPr>
          <a:xfrm>
            <a:off x="5886573" y="17727056"/>
            <a:ext cx="7970338"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1" name="Google Shape;181;p20"/>
          <p:cNvSpPr/>
          <p:nvPr>
            <p:ph idx="5" type="pic"/>
          </p:nvPr>
        </p:nvSpPr>
        <p:spPr>
          <a:xfrm>
            <a:off x="5886573"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2" name="Google Shape;182;p20"/>
          <p:cNvSpPr/>
          <p:nvPr>
            <p:ph idx="6" type="pic"/>
          </p:nvPr>
        </p:nvSpPr>
        <p:spPr>
          <a:xfrm>
            <a:off x="14335074"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3" name="Google Shape;183;p20"/>
          <p:cNvSpPr/>
          <p:nvPr>
            <p:ph idx="7" type="pic"/>
          </p:nvPr>
        </p:nvSpPr>
        <p:spPr>
          <a:xfrm>
            <a:off x="22783576"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4" name="Google Shape;184;p20"/>
          <p:cNvSpPr txBox="1"/>
          <p:nvPr>
            <p:ph idx="8" type="body"/>
          </p:nvPr>
        </p:nvSpPr>
        <p:spPr>
          <a:xfrm>
            <a:off x="22783575" y="17059122"/>
            <a:ext cx="7951467"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5" name="Google Shape;185;p20"/>
          <p:cNvSpPr txBox="1"/>
          <p:nvPr>
            <p:ph idx="9" type="body"/>
          </p:nvPr>
        </p:nvSpPr>
        <p:spPr>
          <a:xfrm>
            <a:off x="22783575" y="17727056"/>
            <a:ext cx="7951467"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6" name="Google Shape;186;p20"/>
          <p:cNvSpPr/>
          <p:nvPr>
            <p:ph idx="13" type="pic"/>
          </p:nvPr>
        </p:nvSpPr>
        <p:spPr>
          <a:xfrm>
            <a:off x="18534610"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7" name="Google Shape;187;p20"/>
          <p:cNvSpPr/>
          <p:nvPr>
            <p:ph idx="14" type="pic"/>
          </p:nvPr>
        </p:nvSpPr>
        <p:spPr>
          <a:xfrm>
            <a:off x="10086108"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8" name="Google Shape;188;p20"/>
          <p:cNvSpPr/>
          <p:nvPr>
            <p:ph idx="15" type="pic"/>
          </p:nvPr>
        </p:nvSpPr>
        <p:spPr>
          <a:xfrm>
            <a:off x="1637606"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9" name="Google Shape;189;p20"/>
          <p:cNvSpPr/>
          <p:nvPr>
            <p:ph idx="16" type="pic"/>
          </p:nvPr>
        </p:nvSpPr>
        <p:spPr>
          <a:xfrm>
            <a:off x="26983113"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90" name="Google Shape;190;p20"/>
          <p:cNvSpPr txBox="1"/>
          <p:nvPr>
            <p:ph idx="17" type="body"/>
          </p:nvPr>
        </p:nvSpPr>
        <p:spPr>
          <a:xfrm>
            <a:off x="10094409"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1" name="Google Shape;191;p20"/>
          <p:cNvSpPr txBox="1"/>
          <p:nvPr>
            <p:ph idx="18" type="body"/>
          </p:nvPr>
        </p:nvSpPr>
        <p:spPr>
          <a:xfrm>
            <a:off x="1637603" y="9981886"/>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2" name="Google Shape;192;p20"/>
          <p:cNvSpPr txBox="1"/>
          <p:nvPr>
            <p:ph idx="19" type="body"/>
          </p:nvPr>
        </p:nvSpPr>
        <p:spPr>
          <a:xfrm>
            <a:off x="10094409"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3" name="Google Shape;193;p20"/>
          <p:cNvSpPr txBox="1"/>
          <p:nvPr>
            <p:ph idx="20" type="body"/>
          </p:nvPr>
        </p:nvSpPr>
        <p:spPr>
          <a:xfrm>
            <a:off x="1637603" y="10669493"/>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4" name="Google Shape;194;p20"/>
          <p:cNvSpPr txBox="1"/>
          <p:nvPr>
            <p:ph idx="21" type="body"/>
          </p:nvPr>
        </p:nvSpPr>
        <p:spPr>
          <a:xfrm>
            <a:off x="18534605"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5" name="Google Shape;195;p20"/>
          <p:cNvSpPr txBox="1"/>
          <p:nvPr>
            <p:ph idx="22" type="body"/>
          </p:nvPr>
        </p:nvSpPr>
        <p:spPr>
          <a:xfrm>
            <a:off x="18534605"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6" name="Google Shape;196;p20"/>
          <p:cNvSpPr txBox="1"/>
          <p:nvPr>
            <p:ph idx="23" type="body"/>
          </p:nvPr>
        </p:nvSpPr>
        <p:spPr>
          <a:xfrm>
            <a:off x="26983113" y="9981886"/>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7" name="Google Shape;197;p20"/>
          <p:cNvSpPr txBox="1"/>
          <p:nvPr>
            <p:ph idx="24" type="body"/>
          </p:nvPr>
        </p:nvSpPr>
        <p:spPr>
          <a:xfrm>
            <a:off x="26983113" y="10669493"/>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8" name="Google Shape;198;p2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0"/>
          <p:cNvSpPr txBox="1"/>
          <p:nvPr>
            <p:ph idx="25"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00" name="Google Shape;200;p20"/>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ullets">
  <p:cSld name="Title, Subtitle, Bullets">
    <p:spTree>
      <p:nvGrpSpPr>
        <p:cNvPr id="23" name="Shape 23"/>
        <p:cNvGrpSpPr/>
        <p:nvPr/>
      </p:nvGrpSpPr>
      <p:grpSpPr>
        <a:xfrm>
          <a:off x="0" y="0"/>
          <a:ext cx="0" cy="0"/>
          <a:chOff x="0" y="0"/>
          <a:chExt cx="0" cy="0"/>
        </a:xfrm>
      </p:grpSpPr>
      <p:sp>
        <p:nvSpPr>
          <p:cNvPr id="24" name="Google Shape;24;p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 name="Google Shape;26;p3"/>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up Image">
  <p:cSld name="8-up Image">
    <p:spTree>
      <p:nvGrpSpPr>
        <p:cNvPr id="201" name="Shape 201"/>
        <p:cNvGrpSpPr/>
        <p:nvPr/>
      </p:nvGrpSpPr>
      <p:grpSpPr>
        <a:xfrm>
          <a:off x="0" y="0"/>
          <a:ext cx="0" cy="0"/>
          <a:chOff x="0" y="0"/>
          <a:chExt cx="0" cy="0"/>
        </a:xfrm>
      </p:grpSpPr>
      <p:sp>
        <p:nvSpPr>
          <p:cNvPr id="202" name="Google Shape;202;p21"/>
          <p:cNvSpPr/>
          <p:nvPr>
            <p:ph idx="2" type="pic"/>
          </p:nvPr>
        </p:nvSpPr>
        <p:spPr>
          <a:xfrm>
            <a:off x="1637603"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3" name="Google Shape;203;p21"/>
          <p:cNvSpPr/>
          <p:nvPr>
            <p:ph idx="3" type="pic"/>
          </p:nvPr>
        </p:nvSpPr>
        <p:spPr>
          <a:xfrm>
            <a:off x="10086104"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4" name="Google Shape;204;p21"/>
          <p:cNvSpPr/>
          <p:nvPr>
            <p:ph idx="4" type="pic"/>
          </p:nvPr>
        </p:nvSpPr>
        <p:spPr>
          <a:xfrm>
            <a:off x="18534606"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5" name="Google Shape;205;p21"/>
          <p:cNvSpPr/>
          <p:nvPr>
            <p:ph idx="5" type="pic"/>
          </p:nvPr>
        </p:nvSpPr>
        <p:spPr>
          <a:xfrm>
            <a:off x="18534610"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6" name="Google Shape;206;p21"/>
          <p:cNvSpPr/>
          <p:nvPr>
            <p:ph idx="6" type="pic"/>
          </p:nvPr>
        </p:nvSpPr>
        <p:spPr>
          <a:xfrm>
            <a:off x="10086108"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7" name="Google Shape;207;p21"/>
          <p:cNvSpPr/>
          <p:nvPr>
            <p:ph idx="7" type="pic"/>
          </p:nvPr>
        </p:nvSpPr>
        <p:spPr>
          <a:xfrm>
            <a:off x="1637606"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8" name="Google Shape;208;p21"/>
          <p:cNvSpPr/>
          <p:nvPr>
            <p:ph idx="8" type="pic"/>
          </p:nvPr>
        </p:nvSpPr>
        <p:spPr>
          <a:xfrm>
            <a:off x="26983113"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9" name="Google Shape;209;p21"/>
          <p:cNvSpPr/>
          <p:nvPr>
            <p:ph idx="9" type="pic"/>
          </p:nvPr>
        </p:nvSpPr>
        <p:spPr>
          <a:xfrm>
            <a:off x="26968061"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10" name="Google Shape;210;p21"/>
          <p:cNvSpPr txBox="1"/>
          <p:nvPr>
            <p:ph idx="1" type="body"/>
          </p:nvPr>
        </p:nvSpPr>
        <p:spPr>
          <a:xfrm>
            <a:off x="10094409"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1" name="Google Shape;211;p21"/>
          <p:cNvSpPr txBox="1"/>
          <p:nvPr>
            <p:ph idx="13" type="body"/>
          </p:nvPr>
        </p:nvSpPr>
        <p:spPr>
          <a:xfrm>
            <a:off x="1637603" y="9981886"/>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2" name="Google Shape;212;p21"/>
          <p:cNvSpPr txBox="1"/>
          <p:nvPr>
            <p:ph idx="14" type="body"/>
          </p:nvPr>
        </p:nvSpPr>
        <p:spPr>
          <a:xfrm>
            <a:off x="10094409"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3" name="Google Shape;213;p21"/>
          <p:cNvSpPr txBox="1"/>
          <p:nvPr>
            <p:ph idx="15" type="body"/>
          </p:nvPr>
        </p:nvSpPr>
        <p:spPr>
          <a:xfrm>
            <a:off x="1637603" y="10669493"/>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4" name="Google Shape;214;p21"/>
          <p:cNvSpPr txBox="1"/>
          <p:nvPr>
            <p:ph idx="16" type="body"/>
          </p:nvPr>
        </p:nvSpPr>
        <p:spPr>
          <a:xfrm>
            <a:off x="18534605"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5" name="Google Shape;215;p21"/>
          <p:cNvSpPr txBox="1"/>
          <p:nvPr>
            <p:ph idx="17" type="body"/>
          </p:nvPr>
        </p:nvSpPr>
        <p:spPr>
          <a:xfrm>
            <a:off x="18534605"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6" name="Google Shape;216;p21"/>
          <p:cNvSpPr txBox="1"/>
          <p:nvPr>
            <p:ph idx="18" type="body"/>
          </p:nvPr>
        </p:nvSpPr>
        <p:spPr>
          <a:xfrm>
            <a:off x="26983113" y="9981886"/>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7" name="Google Shape;217;p21"/>
          <p:cNvSpPr txBox="1"/>
          <p:nvPr>
            <p:ph idx="19" type="body"/>
          </p:nvPr>
        </p:nvSpPr>
        <p:spPr>
          <a:xfrm>
            <a:off x="26983113" y="10669493"/>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8" name="Google Shape;218;p21"/>
          <p:cNvSpPr txBox="1"/>
          <p:nvPr>
            <p:ph idx="20" type="body"/>
          </p:nvPr>
        </p:nvSpPr>
        <p:spPr>
          <a:xfrm>
            <a:off x="10087333" y="17059122"/>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9" name="Google Shape;219;p21"/>
          <p:cNvSpPr txBox="1"/>
          <p:nvPr>
            <p:ph idx="21" type="body"/>
          </p:nvPr>
        </p:nvSpPr>
        <p:spPr>
          <a:xfrm>
            <a:off x="1630527" y="17059122"/>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0" name="Google Shape;220;p21"/>
          <p:cNvSpPr txBox="1"/>
          <p:nvPr>
            <p:ph idx="22" type="body"/>
          </p:nvPr>
        </p:nvSpPr>
        <p:spPr>
          <a:xfrm>
            <a:off x="10087333" y="17746729"/>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1" name="Google Shape;221;p21"/>
          <p:cNvSpPr txBox="1"/>
          <p:nvPr>
            <p:ph idx="23" type="body"/>
          </p:nvPr>
        </p:nvSpPr>
        <p:spPr>
          <a:xfrm>
            <a:off x="1630527" y="17746729"/>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2" name="Google Shape;222;p21"/>
          <p:cNvSpPr txBox="1"/>
          <p:nvPr>
            <p:ph idx="24" type="body"/>
          </p:nvPr>
        </p:nvSpPr>
        <p:spPr>
          <a:xfrm>
            <a:off x="18527529" y="17059122"/>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3" name="Google Shape;223;p21"/>
          <p:cNvSpPr txBox="1"/>
          <p:nvPr>
            <p:ph idx="25" type="body"/>
          </p:nvPr>
        </p:nvSpPr>
        <p:spPr>
          <a:xfrm>
            <a:off x="18527529" y="17746729"/>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4" name="Google Shape;224;p21"/>
          <p:cNvSpPr txBox="1"/>
          <p:nvPr>
            <p:ph idx="26" type="body"/>
          </p:nvPr>
        </p:nvSpPr>
        <p:spPr>
          <a:xfrm>
            <a:off x="26976037" y="17059122"/>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5" name="Google Shape;225;p21"/>
          <p:cNvSpPr txBox="1"/>
          <p:nvPr>
            <p:ph idx="27" type="body"/>
          </p:nvPr>
        </p:nvSpPr>
        <p:spPr>
          <a:xfrm>
            <a:off x="26976037" y="17746729"/>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6" name="Google Shape;226;p21"/>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21"/>
          <p:cNvSpPr txBox="1"/>
          <p:nvPr>
            <p:ph idx="28"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8" name="Google Shape;228;p21"/>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up Image">
  <p:cSld name="9-up Image">
    <p:spTree>
      <p:nvGrpSpPr>
        <p:cNvPr id="229" name="Shape 229"/>
        <p:cNvGrpSpPr/>
        <p:nvPr/>
      </p:nvGrpSpPr>
      <p:grpSpPr>
        <a:xfrm>
          <a:off x="0" y="0"/>
          <a:ext cx="0" cy="0"/>
          <a:chOff x="0" y="0"/>
          <a:chExt cx="0" cy="0"/>
        </a:xfrm>
      </p:grpSpPr>
      <p:sp>
        <p:nvSpPr>
          <p:cNvPr id="230" name="Google Shape;230;p22"/>
          <p:cNvSpPr txBox="1"/>
          <p:nvPr>
            <p:ph idx="1" type="body"/>
          </p:nvPr>
        </p:nvSpPr>
        <p:spPr>
          <a:xfrm>
            <a:off x="11782110" y="17059122"/>
            <a:ext cx="626148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1" name="Google Shape;231;p22"/>
          <p:cNvSpPr txBox="1"/>
          <p:nvPr>
            <p:ph idx="2" type="body"/>
          </p:nvPr>
        </p:nvSpPr>
        <p:spPr>
          <a:xfrm>
            <a:off x="5037420" y="17059122"/>
            <a:ext cx="625484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2" name="Google Shape;232;p22"/>
          <p:cNvSpPr txBox="1"/>
          <p:nvPr>
            <p:ph idx="3" type="body"/>
          </p:nvPr>
        </p:nvSpPr>
        <p:spPr>
          <a:xfrm>
            <a:off x="11782110" y="17727056"/>
            <a:ext cx="626148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3" name="Google Shape;233;p22"/>
          <p:cNvSpPr txBox="1"/>
          <p:nvPr>
            <p:ph idx="4" type="body"/>
          </p:nvPr>
        </p:nvSpPr>
        <p:spPr>
          <a:xfrm>
            <a:off x="5037420" y="17727056"/>
            <a:ext cx="625484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4" name="Google Shape;234;p22"/>
          <p:cNvSpPr/>
          <p:nvPr>
            <p:ph idx="5" type="pic"/>
          </p:nvPr>
        </p:nvSpPr>
        <p:spPr>
          <a:xfrm>
            <a:off x="5021177"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5" name="Google Shape;235;p22"/>
          <p:cNvSpPr/>
          <p:nvPr>
            <p:ph idx="6" type="pic"/>
          </p:nvPr>
        </p:nvSpPr>
        <p:spPr>
          <a:xfrm>
            <a:off x="11779715"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6" name="Google Shape;236;p22"/>
          <p:cNvSpPr/>
          <p:nvPr>
            <p:ph idx="7" type="pic"/>
          </p:nvPr>
        </p:nvSpPr>
        <p:spPr>
          <a:xfrm>
            <a:off x="25286158"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7" name="Google Shape;237;p22"/>
          <p:cNvSpPr txBox="1"/>
          <p:nvPr>
            <p:ph idx="8" type="body"/>
          </p:nvPr>
        </p:nvSpPr>
        <p:spPr>
          <a:xfrm>
            <a:off x="18532409" y="17059122"/>
            <a:ext cx="626364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8" name="Google Shape;238;p22"/>
          <p:cNvSpPr txBox="1"/>
          <p:nvPr>
            <p:ph idx="9" type="body"/>
          </p:nvPr>
        </p:nvSpPr>
        <p:spPr>
          <a:xfrm>
            <a:off x="18532409" y="17727056"/>
            <a:ext cx="626364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9" name="Google Shape;239;p22"/>
          <p:cNvSpPr/>
          <p:nvPr>
            <p:ph idx="13" type="pic"/>
          </p:nvPr>
        </p:nvSpPr>
        <p:spPr>
          <a:xfrm>
            <a:off x="15152060"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0" name="Google Shape;240;p22"/>
          <p:cNvSpPr/>
          <p:nvPr>
            <p:ph idx="14" type="pic"/>
          </p:nvPr>
        </p:nvSpPr>
        <p:spPr>
          <a:xfrm>
            <a:off x="8394833"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1" name="Google Shape;241;p22"/>
          <p:cNvSpPr/>
          <p:nvPr>
            <p:ph idx="15" type="pic"/>
          </p:nvPr>
        </p:nvSpPr>
        <p:spPr>
          <a:xfrm>
            <a:off x="1637606"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2" name="Google Shape;242;p22"/>
          <p:cNvSpPr/>
          <p:nvPr>
            <p:ph idx="16" type="pic"/>
          </p:nvPr>
        </p:nvSpPr>
        <p:spPr>
          <a:xfrm>
            <a:off x="21909287"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3" name="Google Shape;243;p22"/>
          <p:cNvSpPr/>
          <p:nvPr>
            <p:ph idx="17" type="pic"/>
          </p:nvPr>
        </p:nvSpPr>
        <p:spPr>
          <a:xfrm>
            <a:off x="28666515"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4" name="Google Shape;244;p22"/>
          <p:cNvSpPr/>
          <p:nvPr>
            <p:ph idx="18" type="pic"/>
          </p:nvPr>
        </p:nvSpPr>
        <p:spPr>
          <a:xfrm>
            <a:off x="18527620"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5" name="Google Shape;245;p22"/>
          <p:cNvSpPr txBox="1"/>
          <p:nvPr>
            <p:ph idx="19" type="body"/>
          </p:nvPr>
        </p:nvSpPr>
        <p:spPr>
          <a:xfrm>
            <a:off x="25307424" y="17059122"/>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6" name="Google Shape;246;p22"/>
          <p:cNvSpPr txBox="1"/>
          <p:nvPr>
            <p:ph idx="20" type="body"/>
          </p:nvPr>
        </p:nvSpPr>
        <p:spPr>
          <a:xfrm>
            <a:off x="25307424" y="17727056"/>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7" name="Google Shape;247;p22"/>
          <p:cNvSpPr txBox="1"/>
          <p:nvPr>
            <p:ph idx="21" type="body"/>
          </p:nvPr>
        </p:nvSpPr>
        <p:spPr>
          <a:xfrm>
            <a:off x="15141913"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8" name="Google Shape;248;p22"/>
          <p:cNvSpPr txBox="1"/>
          <p:nvPr>
            <p:ph idx="22" type="body"/>
          </p:nvPr>
        </p:nvSpPr>
        <p:spPr>
          <a:xfrm>
            <a:off x="8391957"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9" name="Google Shape;249;p22"/>
          <p:cNvSpPr txBox="1"/>
          <p:nvPr>
            <p:ph idx="23" type="body"/>
          </p:nvPr>
        </p:nvSpPr>
        <p:spPr>
          <a:xfrm>
            <a:off x="15141913"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0" name="Google Shape;250;p22"/>
          <p:cNvSpPr txBox="1"/>
          <p:nvPr>
            <p:ph idx="24" type="body"/>
          </p:nvPr>
        </p:nvSpPr>
        <p:spPr>
          <a:xfrm>
            <a:off x="8391957"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1" name="Google Shape;251;p22"/>
          <p:cNvSpPr txBox="1"/>
          <p:nvPr>
            <p:ph idx="25" type="body"/>
          </p:nvPr>
        </p:nvSpPr>
        <p:spPr>
          <a:xfrm>
            <a:off x="21900662"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2" name="Google Shape;252;p22"/>
          <p:cNvSpPr txBox="1"/>
          <p:nvPr>
            <p:ph idx="26" type="body"/>
          </p:nvPr>
        </p:nvSpPr>
        <p:spPr>
          <a:xfrm>
            <a:off x="21900662"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3" name="Google Shape;253;p22"/>
          <p:cNvSpPr txBox="1"/>
          <p:nvPr>
            <p:ph idx="27" type="body"/>
          </p:nvPr>
        </p:nvSpPr>
        <p:spPr>
          <a:xfrm>
            <a:off x="28666515" y="9981886"/>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4" name="Google Shape;254;p22"/>
          <p:cNvSpPr txBox="1"/>
          <p:nvPr>
            <p:ph idx="28" type="body"/>
          </p:nvPr>
        </p:nvSpPr>
        <p:spPr>
          <a:xfrm>
            <a:off x="28666515" y="10669493"/>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5" name="Google Shape;255;p22"/>
          <p:cNvSpPr txBox="1"/>
          <p:nvPr>
            <p:ph idx="29" type="body"/>
          </p:nvPr>
        </p:nvSpPr>
        <p:spPr>
          <a:xfrm>
            <a:off x="1637606"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6" name="Google Shape;256;p22"/>
          <p:cNvSpPr txBox="1"/>
          <p:nvPr>
            <p:ph idx="30" type="body"/>
          </p:nvPr>
        </p:nvSpPr>
        <p:spPr>
          <a:xfrm>
            <a:off x="1637606"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7" name="Google Shape;257;p2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22"/>
          <p:cNvSpPr txBox="1"/>
          <p:nvPr>
            <p:ph idx="3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9" name="Google Shape;259;p22"/>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up Image">
  <p:cSld name="10-up Image">
    <p:spTree>
      <p:nvGrpSpPr>
        <p:cNvPr id="260" name="Shape 260"/>
        <p:cNvGrpSpPr/>
        <p:nvPr/>
      </p:nvGrpSpPr>
      <p:grpSpPr>
        <a:xfrm>
          <a:off x="0" y="0"/>
          <a:ext cx="0" cy="0"/>
          <a:chOff x="0" y="0"/>
          <a:chExt cx="0" cy="0"/>
        </a:xfrm>
      </p:grpSpPr>
      <p:sp>
        <p:nvSpPr>
          <p:cNvPr id="261" name="Google Shape;261;p23"/>
          <p:cNvSpPr txBox="1"/>
          <p:nvPr>
            <p:ph idx="1" type="body"/>
          </p:nvPr>
        </p:nvSpPr>
        <p:spPr>
          <a:xfrm>
            <a:off x="8382295" y="17059122"/>
            <a:ext cx="626148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2" name="Google Shape;262;p23"/>
          <p:cNvSpPr txBox="1"/>
          <p:nvPr>
            <p:ph idx="2" type="body"/>
          </p:nvPr>
        </p:nvSpPr>
        <p:spPr>
          <a:xfrm>
            <a:off x="1637605" y="17059122"/>
            <a:ext cx="625484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3" name="Google Shape;263;p23"/>
          <p:cNvSpPr txBox="1"/>
          <p:nvPr>
            <p:ph idx="3" type="body"/>
          </p:nvPr>
        </p:nvSpPr>
        <p:spPr>
          <a:xfrm>
            <a:off x="8382295" y="17727056"/>
            <a:ext cx="626148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4" name="Google Shape;264;p23"/>
          <p:cNvSpPr txBox="1"/>
          <p:nvPr>
            <p:ph idx="4" type="body"/>
          </p:nvPr>
        </p:nvSpPr>
        <p:spPr>
          <a:xfrm>
            <a:off x="1637605" y="17727056"/>
            <a:ext cx="625484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5" name="Google Shape;265;p23"/>
          <p:cNvSpPr/>
          <p:nvPr>
            <p:ph idx="5" type="pic"/>
          </p:nvPr>
        </p:nvSpPr>
        <p:spPr>
          <a:xfrm>
            <a:off x="1637605"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6" name="Google Shape;266;p23"/>
          <p:cNvSpPr/>
          <p:nvPr>
            <p:ph idx="6" type="pic"/>
          </p:nvPr>
        </p:nvSpPr>
        <p:spPr>
          <a:xfrm>
            <a:off x="8396143"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7" name="Google Shape;267;p23"/>
          <p:cNvSpPr/>
          <p:nvPr>
            <p:ph idx="7" type="pic"/>
          </p:nvPr>
        </p:nvSpPr>
        <p:spPr>
          <a:xfrm>
            <a:off x="21902586"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8" name="Google Shape;268;p23"/>
          <p:cNvSpPr txBox="1"/>
          <p:nvPr>
            <p:ph idx="8" type="body"/>
          </p:nvPr>
        </p:nvSpPr>
        <p:spPr>
          <a:xfrm>
            <a:off x="15132594" y="17059122"/>
            <a:ext cx="626364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9" name="Google Shape;269;p23"/>
          <p:cNvSpPr txBox="1"/>
          <p:nvPr>
            <p:ph idx="9" type="body"/>
          </p:nvPr>
        </p:nvSpPr>
        <p:spPr>
          <a:xfrm>
            <a:off x="15132594" y="17727056"/>
            <a:ext cx="626364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0" name="Google Shape;270;p23"/>
          <p:cNvSpPr/>
          <p:nvPr>
            <p:ph idx="13" type="pic"/>
          </p:nvPr>
        </p:nvSpPr>
        <p:spPr>
          <a:xfrm>
            <a:off x="15152060"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1" name="Google Shape;271;p23"/>
          <p:cNvSpPr/>
          <p:nvPr>
            <p:ph idx="14" type="pic"/>
          </p:nvPr>
        </p:nvSpPr>
        <p:spPr>
          <a:xfrm>
            <a:off x="8394833"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2" name="Google Shape;272;p23"/>
          <p:cNvSpPr/>
          <p:nvPr>
            <p:ph idx="15" type="pic"/>
          </p:nvPr>
        </p:nvSpPr>
        <p:spPr>
          <a:xfrm>
            <a:off x="1637606"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3" name="Google Shape;273;p23"/>
          <p:cNvSpPr/>
          <p:nvPr>
            <p:ph idx="16" type="pic"/>
          </p:nvPr>
        </p:nvSpPr>
        <p:spPr>
          <a:xfrm>
            <a:off x="21909287"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4" name="Google Shape;274;p23"/>
          <p:cNvSpPr/>
          <p:nvPr>
            <p:ph idx="17" type="pic"/>
          </p:nvPr>
        </p:nvSpPr>
        <p:spPr>
          <a:xfrm>
            <a:off x="28666515"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5" name="Google Shape;275;p23"/>
          <p:cNvSpPr/>
          <p:nvPr>
            <p:ph idx="18" type="pic"/>
          </p:nvPr>
        </p:nvSpPr>
        <p:spPr>
          <a:xfrm>
            <a:off x="15144048"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6" name="Google Shape;276;p23"/>
          <p:cNvSpPr txBox="1"/>
          <p:nvPr>
            <p:ph idx="19" type="body"/>
          </p:nvPr>
        </p:nvSpPr>
        <p:spPr>
          <a:xfrm>
            <a:off x="21907609" y="17059122"/>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7" name="Google Shape;277;p23"/>
          <p:cNvSpPr txBox="1"/>
          <p:nvPr>
            <p:ph idx="20" type="body"/>
          </p:nvPr>
        </p:nvSpPr>
        <p:spPr>
          <a:xfrm>
            <a:off x="21907609" y="17727056"/>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8" name="Google Shape;278;p23"/>
          <p:cNvSpPr txBox="1"/>
          <p:nvPr>
            <p:ph idx="21" type="body"/>
          </p:nvPr>
        </p:nvSpPr>
        <p:spPr>
          <a:xfrm>
            <a:off x="15141913"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9" name="Google Shape;279;p23"/>
          <p:cNvSpPr txBox="1"/>
          <p:nvPr>
            <p:ph idx="22" type="body"/>
          </p:nvPr>
        </p:nvSpPr>
        <p:spPr>
          <a:xfrm>
            <a:off x="8391957"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0" name="Google Shape;280;p23"/>
          <p:cNvSpPr txBox="1"/>
          <p:nvPr>
            <p:ph idx="23" type="body"/>
          </p:nvPr>
        </p:nvSpPr>
        <p:spPr>
          <a:xfrm>
            <a:off x="15141913"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1" name="Google Shape;281;p23"/>
          <p:cNvSpPr txBox="1"/>
          <p:nvPr>
            <p:ph idx="24" type="body"/>
          </p:nvPr>
        </p:nvSpPr>
        <p:spPr>
          <a:xfrm>
            <a:off x="8391957"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2" name="Google Shape;282;p23"/>
          <p:cNvSpPr txBox="1"/>
          <p:nvPr>
            <p:ph idx="25" type="body"/>
          </p:nvPr>
        </p:nvSpPr>
        <p:spPr>
          <a:xfrm>
            <a:off x="21900662"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3" name="Google Shape;283;p23"/>
          <p:cNvSpPr txBox="1"/>
          <p:nvPr>
            <p:ph idx="26" type="body"/>
          </p:nvPr>
        </p:nvSpPr>
        <p:spPr>
          <a:xfrm>
            <a:off x="21900662"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4" name="Google Shape;284;p23"/>
          <p:cNvSpPr txBox="1"/>
          <p:nvPr>
            <p:ph idx="27" type="body"/>
          </p:nvPr>
        </p:nvSpPr>
        <p:spPr>
          <a:xfrm>
            <a:off x="28666515" y="9981886"/>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5" name="Google Shape;285;p23"/>
          <p:cNvSpPr txBox="1"/>
          <p:nvPr>
            <p:ph idx="28" type="body"/>
          </p:nvPr>
        </p:nvSpPr>
        <p:spPr>
          <a:xfrm>
            <a:off x="28666515" y="10669493"/>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6" name="Google Shape;286;p23"/>
          <p:cNvSpPr/>
          <p:nvPr>
            <p:ph idx="29" type="pic"/>
          </p:nvPr>
        </p:nvSpPr>
        <p:spPr>
          <a:xfrm>
            <a:off x="28661124"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87" name="Google Shape;287;p23"/>
          <p:cNvSpPr txBox="1"/>
          <p:nvPr>
            <p:ph idx="30" type="body"/>
          </p:nvPr>
        </p:nvSpPr>
        <p:spPr>
          <a:xfrm>
            <a:off x="28644881" y="17103569"/>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8" name="Google Shape;288;p23"/>
          <p:cNvSpPr txBox="1"/>
          <p:nvPr>
            <p:ph idx="31" type="body"/>
          </p:nvPr>
        </p:nvSpPr>
        <p:spPr>
          <a:xfrm>
            <a:off x="28644881" y="17791176"/>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9" name="Google Shape;289;p23"/>
          <p:cNvSpPr txBox="1"/>
          <p:nvPr>
            <p:ph idx="32" type="body"/>
          </p:nvPr>
        </p:nvSpPr>
        <p:spPr>
          <a:xfrm>
            <a:off x="1637606"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0" name="Google Shape;290;p23"/>
          <p:cNvSpPr txBox="1"/>
          <p:nvPr>
            <p:ph idx="33" type="body"/>
          </p:nvPr>
        </p:nvSpPr>
        <p:spPr>
          <a:xfrm>
            <a:off x="1637606"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1" name="Google Shape;291;p2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3"/>
          <p:cNvSpPr txBox="1"/>
          <p:nvPr>
            <p:ph idx="34"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3" name="Google Shape;293;p23"/>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Text Right">
  <p:cSld name="Image Left - Text Right">
    <p:spTree>
      <p:nvGrpSpPr>
        <p:cNvPr id="294" name="Shape 294"/>
        <p:cNvGrpSpPr/>
        <p:nvPr/>
      </p:nvGrpSpPr>
      <p:grpSpPr>
        <a:xfrm>
          <a:off x="0" y="0"/>
          <a:ext cx="0" cy="0"/>
          <a:chOff x="0" y="0"/>
          <a:chExt cx="0" cy="0"/>
        </a:xfrm>
      </p:grpSpPr>
      <p:sp>
        <p:nvSpPr>
          <p:cNvPr id="295" name="Google Shape;295;p24"/>
          <p:cNvSpPr/>
          <p:nvPr>
            <p:ph idx="2" type="pic"/>
          </p:nvPr>
        </p:nvSpPr>
        <p:spPr>
          <a:xfrm>
            <a:off x="0"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296" name="Google Shape;296;p24"/>
          <p:cNvSpPr txBox="1"/>
          <p:nvPr>
            <p:ph type="title"/>
          </p:nvPr>
        </p:nvSpPr>
        <p:spPr>
          <a:xfrm>
            <a:off x="19129248"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24"/>
          <p:cNvSpPr txBox="1"/>
          <p:nvPr>
            <p:ph idx="1" type="body"/>
          </p:nvPr>
        </p:nvSpPr>
        <p:spPr>
          <a:xfrm>
            <a:off x="19129248"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8" name="Google Shape;298;p24"/>
          <p:cNvSpPr txBox="1"/>
          <p:nvPr>
            <p:ph idx="3" type="body"/>
          </p:nvPr>
        </p:nvSpPr>
        <p:spPr>
          <a:xfrm>
            <a:off x="19129248"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cxnSp>
        <p:nvCxnSpPr>
          <p:cNvPr id="299" name="Google Shape;299;p24"/>
          <p:cNvCxnSpPr/>
          <p:nvPr/>
        </p:nvCxnSpPr>
        <p:spPr>
          <a:xfrm>
            <a:off x="16413162" y="5693228"/>
            <a:ext cx="17282478" cy="0"/>
          </a:xfrm>
          <a:prstGeom prst="straightConnector1">
            <a:avLst/>
          </a:prstGeom>
          <a:noFill/>
          <a:ln cap="flat" cmpd="sng" w="31750">
            <a:solidFill>
              <a:schemeClr val="accent5"/>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Text Right NO SUBTITLE">
  <p:cSld name="Image Left - Text Right NO SUBTITLE">
    <p:spTree>
      <p:nvGrpSpPr>
        <p:cNvPr id="300" name="Shape 300"/>
        <p:cNvGrpSpPr/>
        <p:nvPr/>
      </p:nvGrpSpPr>
      <p:grpSpPr>
        <a:xfrm>
          <a:off x="0" y="0"/>
          <a:ext cx="0" cy="0"/>
          <a:chOff x="0" y="0"/>
          <a:chExt cx="0" cy="0"/>
        </a:xfrm>
      </p:grpSpPr>
      <p:sp>
        <p:nvSpPr>
          <p:cNvPr id="301" name="Google Shape;301;p25"/>
          <p:cNvSpPr txBox="1"/>
          <p:nvPr>
            <p:ph idx="1" type="body"/>
          </p:nvPr>
        </p:nvSpPr>
        <p:spPr>
          <a:xfrm>
            <a:off x="19129248"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cxnSp>
        <p:nvCxnSpPr>
          <p:cNvPr id="302" name="Google Shape;302;p25"/>
          <p:cNvCxnSpPr/>
          <p:nvPr/>
        </p:nvCxnSpPr>
        <p:spPr>
          <a:xfrm>
            <a:off x="16413162" y="5693228"/>
            <a:ext cx="17282478" cy="0"/>
          </a:xfrm>
          <a:prstGeom prst="straightConnector1">
            <a:avLst/>
          </a:prstGeom>
          <a:noFill/>
          <a:ln cap="flat" cmpd="sng" w="31750">
            <a:solidFill>
              <a:schemeClr val="accent5"/>
            </a:solidFill>
            <a:prstDash val="solid"/>
            <a:round/>
            <a:headEnd len="sm" w="sm" type="none"/>
            <a:tailEnd len="sm" w="sm" type="none"/>
          </a:ln>
        </p:spPr>
      </p:cxnSp>
      <p:sp>
        <p:nvSpPr>
          <p:cNvPr id="303" name="Google Shape;303;p25"/>
          <p:cNvSpPr txBox="1"/>
          <p:nvPr>
            <p:ph type="title"/>
          </p:nvPr>
        </p:nvSpPr>
        <p:spPr>
          <a:xfrm>
            <a:off x="19129248" y="1218776"/>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25"/>
          <p:cNvSpPr/>
          <p:nvPr>
            <p:ph idx="2" type="pic"/>
          </p:nvPr>
        </p:nvSpPr>
        <p:spPr>
          <a:xfrm>
            <a:off x="0"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NO SUBTITLE - Image Right">
  <p:cSld name="Text Left NO SUBTITLE - Image Right">
    <p:spTree>
      <p:nvGrpSpPr>
        <p:cNvPr id="305" name="Shape 305"/>
        <p:cNvGrpSpPr/>
        <p:nvPr/>
      </p:nvGrpSpPr>
      <p:grpSpPr>
        <a:xfrm>
          <a:off x="0" y="0"/>
          <a:ext cx="0" cy="0"/>
          <a:chOff x="0" y="0"/>
          <a:chExt cx="0" cy="0"/>
        </a:xfrm>
      </p:grpSpPr>
      <p:sp>
        <p:nvSpPr>
          <p:cNvPr id="306" name="Google Shape;306;p26"/>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07" name="Google Shape;307;p26"/>
          <p:cNvSpPr txBox="1"/>
          <p:nvPr>
            <p:ph type="title"/>
          </p:nvPr>
        </p:nvSpPr>
        <p:spPr>
          <a:xfrm>
            <a:off x="2596896" y="1218776"/>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26"/>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grpSp>
        <p:nvGrpSpPr>
          <p:cNvPr id="309" name="Google Shape;309;p26"/>
          <p:cNvGrpSpPr/>
          <p:nvPr/>
        </p:nvGrpSpPr>
        <p:grpSpPr>
          <a:xfrm>
            <a:off x="0" y="19504414"/>
            <a:ext cx="2330569" cy="1082936"/>
            <a:chOff x="0" y="19504414"/>
            <a:chExt cx="2330569" cy="1082936"/>
          </a:xfrm>
        </p:grpSpPr>
        <p:sp>
          <p:nvSpPr>
            <p:cNvPr id="310" name="Google Shape;310;p26"/>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11" name="Google Shape;311;p26"/>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312" name="Google Shape;312;p26"/>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313" name="Google Shape;313;p26"/>
          <p:cNvSpPr/>
          <p:nvPr>
            <p:ph idx="2" type="pic"/>
          </p:nvPr>
        </p:nvSpPr>
        <p:spPr>
          <a:xfrm>
            <a:off x="20162837"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14" name="Google Shape;314;p26"/>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NO BULLETS - Image Right ">
  <p:cSld name="Text Left NO BULLETS - Image Right ">
    <p:spTree>
      <p:nvGrpSpPr>
        <p:cNvPr id="315" name="Shape 315"/>
        <p:cNvGrpSpPr/>
        <p:nvPr/>
      </p:nvGrpSpPr>
      <p:grpSpPr>
        <a:xfrm>
          <a:off x="0" y="0"/>
          <a:ext cx="0" cy="0"/>
          <a:chOff x="0" y="0"/>
          <a:chExt cx="0" cy="0"/>
        </a:xfrm>
      </p:grpSpPr>
      <p:sp>
        <p:nvSpPr>
          <p:cNvPr id="316" name="Google Shape;316;p27"/>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17" name="Google Shape;317;p27"/>
          <p:cNvSpPr txBox="1"/>
          <p:nvPr>
            <p:ph type="title"/>
          </p:nvPr>
        </p:nvSpPr>
        <p:spPr>
          <a:xfrm>
            <a:off x="2596896" y="6829593"/>
            <a:ext cx="12143232"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27"/>
          <p:cNvSpPr txBox="1"/>
          <p:nvPr>
            <p:ph idx="1" type="body"/>
          </p:nvPr>
        </p:nvSpPr>
        <p:spPr>
          <a:xfrm>
            <a:off x="2596896" y="10283120"/>
            <a:ext cx="12143232"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grpSp>
        <p:nvGrpSpPr>
          <p:cNvPr id="319" name="Google Shape;319;p27"/>
          <p:cNvGrpSpPr/>
          <p:nvPr/>
        </p:nvGrpSpPr>
        <p:grpSpPr>
          <a:xfrm>
            <a:off x="0" y="19504414"/>
            <a:ext cx="2330569" cy="1082936"/>
            <a:chOff x="0" y="19504414"/>
            <a:chExt cx="2330569" cy="1082936"/>
          </a:xfrm>
        </p:grpSpPr>
        <p:sp>
          <p:nvSpPr>
            <p:cNvPr id="320" name="Google Shape;320;p27"/>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21" name="Google Shape;321;p27"/>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sp>
        <p:nvSpPr>
          <p:cNvPr id="322" name="Google Shape;322;p27"/>
          <p:cNvSpPr/>
          <p:nvPr>
            <p:ph idx="2" type="pic"/>
          </p:nvPr>
        </p:nvSpPr>
        <p:spPr>
          <a:xfrm>
            <a:off x="16422623" y="0"/>
            <a:ext cx="20153377"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23" name="Google Shape;323;p27"/>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TITLE ONLY - Image Right">
  <p:cSld name="Text Left TITLE ONLY - Image Right">
    <p:spTree>
      <p:nvGrpSpPr>
        <p:cNvPr id="324" name="Shape 324"/>
        <p:cNvGrpSpPr/>
        <p:nvPr/>
      </p:nvGrpSpPr>
      <p:grpSpPr>
        <a:xfrm>
          <a:off x="0" y="0"/>
          <a:ext cx="0" cy="0"/>
          <a:chOff x="0" y="0"/>
          <a:chExt cx="0" cy="0"/>
        </a:xfrm>
      </p:grpSpPr>
      <p:sp>
        <p:nvSpPr>
          <p:cNvPr id="325" name="Google Shape;325;p28"/>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26" name="Google Shape;326;p28"/>
          <p:cNvSpPr/>
          <p:nvPr>
            <p:ph idx="2" type="pic"/>
          </p:nvPr>
        </p:nvSpPr>
        <p:spPr>
          <a:xfrm>
            <a:off x="16422623" y="0"/>
            <a:ext cx="20153377"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27" name="Google Shape;327;p28"/>
          <p:cNvSpPr txBox="1"/>
          <p:nvPr>
            <p:ph type="title"/>
          </p:nvPr>
        </p:nvSpPr>
        <p:spPr>
          <a:xfrm>
            <a:off x="2596896" y="8604153"/>
            <a:ext cx="12179806" cy="33656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28" name="Google Shape;328;p28"/>
          <p:cNvGrpSpPr/>
          <p:nvPr/>
        </p:nvGrpSpPr>
        <p:grpSpPr>
          <a:xfrm>
            <a:off x="0" y="19504414"/>
            <a:ext cx="2330569" cy="1082936"/>
            <a:chOff x="0" y="19504414"/>
            <a:chExt cx="2330569" cy="1082936"/>
          </a:xfrm>
        </p:grpSpPr>
        <p:sp>
          <p:nvSpPr>
            <p:cNvPr id="329" name="Google Shape;329;p28"/>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30" name="Google Shape;330;p28"/>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sp>
        <p:nvSpPr>
          <p:cNvPr id="331" name="Google Shape;331;p28"/>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Layout">
  <p:cSld name="CODING Layout">
    <p:spTree>
      <p:nvGrpSpPr>
        <p:cNvPr id="332" name="Shape 332"/>
        <p:cNvGrpSpPr/>
        <p:nvPr/>
      </p:nvGrpSpPr>
      <p:grpSpPr>
        <a:xfrm>
          <a:off x="0" y="0"/>
          <a:ext cx="0" cy="0"/>
          <a:chOff x="0" y="0"/>
          <a:chExt cx="0" cy="0"/>
        </a:xfrm>
      </p:grpSpPr>
      <p:sp>
        <p:nvSpPr>
          <p:cNvPr id="333" name="Google Shape;333;p29"/>
          <p:cNvSpPr/>
          <p:nvPr/>
        </p:nvSpPr>
        <p:spPr>
          <a:xfrm>
            <a:off x="32689800" y="18333715"/>
            <a:ext cx="3886200" cy="224028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34" name="Google Shape;334;p29"/>
          <p:cNvSpPr txBox="1"/>
          <p:nvPr>
            <p:ph type="title"/>
          </p:nvPr>
        </p:nvSpPr>
        <p:spPr>
          <a:xfrm>
            <a:off x="2596896"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29"/>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36" name="Google Shape;336;p29"/>
          <p:cNvSpPr txBox="1"/>
          <p:nvPr>
            <p:ph idx="2" type="body"/>
          </p:nvPr>
        </p:nvSpPr>
        <p:spPr>
          <a:xfrm>
            <a:off x="2596896"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37" name="Google Shape;337;p29"/>
          <p:cNvSpPr/>
          <p:nvPr/>
        </p:nvSpPr>
        <p:spPr>
          <a:xfrm>
            <a:off x="20162837" y="0"/>
            <a:ext cx="16413163" cy="20573998"/>
          </a:xfrm>
          <a:prstGeom prst="rect">
            <a:avLst/>
          </a:prstGeom>
          <a:solidFill>
            <a:srgbClr val="F2F2F2"/>
          </a:solidFill>
          <a:ln>
            <a:noFill/>
          </a:ln>
        </p:spPr>
        <p:txBody>
          <a:bodyPr anchorCtr="0" anchor="ctr" bIns="45700" lIns="91425" spcFirstLastPara="1" rIns="91425" wrap="square" tIns="2194550">
            <a:noAutofit/>
          </a:bodyPr>
          <a:lstStyle/>
          <a:p>
            <a:pPr indent="0" lvl="0" marL="0" marR="0" rtl="0" algn="ctr">
              <a:lnSpc>
                <a:spcPct val="90000"/>
              </a:lnSpc>
              <a:spcBef>
                <a:spcPts val="0"/>
              </a:spcBef>
              <a:spcAft>
                <a:spcPts val="0"/>
              </a:spcAft>
              <a:buClr>
                <a:schemeClr val="dk1"/>
              </a:buClr>
              <a:buSzPts val="4000"/>
              <a:buFont typeface="NVIDIA Sans"/>
              <a:buNone/>
            </a:pPr>
            <a:r>
              <a:t/>
            </a:r>
            <a:endParaRPr sz="4000">
              <a:solidFill>
                <a:schemeClr val="lt2"/>
              </a:solidFill>
              <a:latin typeface="NVIDIA Sans"/>
              <a:ea typeface="NVIDIA Sans"/>
              <a:cs typeface="NVIDIA Sans"/>
              <a:sym typeface="NVIDIA Sans"/>
            </a:endParaRPr>
          </a:p>
        </p:txBody>
      </p:sp>
      <p:grpSp>
        <p:nvGrpSpPr>
          <p:cNvPr id="338" name="Google Shape;338;p29"/>
          <p:cNvGrpSpPr/>
          <p:nvPr/>
        </p:nvGrpSpPr>
        <p:grpSpPr>
          <a:xfrm>
            <a:off x="0" y="19504414"/>
            <a:ext cx="2330569" cy="1082936"/>
            <a:chOff x="0" y="19504414"/>
            <a:chExt cx="2330569" cy="1082936"/>
          </a:xfrm>
        </p:grpSpPr>
        <p:sp>
          <p:nvSpPr>
            <p:cNvPr id="339" name="Google Shape;339;p29"/>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40" name="Google Shape;340;p29"/>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341" name="Google Shape;341;p29"/>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342" name="Google Shape;342;p29"/>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p:cSld name="Embargo">
    <p:spTree>
      <p:nvGrpSpPr>
        <p:cNvPr id="343" name="Shape 343"/>
        <p:cNvGrpSpPr/>
        <p:nvPr/>
      </p:nvGrpSpPr>
      <p:grpSpPr>
        <a:xfrm>
          <a:off x="0" y="0"/>
          <a:ext cx="0" cy="0"/>
          <a:chOff x="0" y="0"/>
          <a:chExt cx="0" cy="0"/>
        </a:xfrm>
      </p:grpSpPr>
      <p:sp>
        <p:nvSpPr>
          <p:cNvPr id="344" name="Google Shape;344;p30"/>
          <p:cNvSpPr/>
          <p:nvPr/>
        </p:nvSpPr>
        <p:spPr>
          <a:xfrm>
            <a:off x="0" y="0"/>
            <a:ext cx="36576000" cy="20574000"/>
          </a:xfrm>
          <a:prstGeom prst="rect">
            <a:avLst/>
          </a:prstGeom>
          <a:solidFill>
            <a:srgbClr val="9E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VIDIA Sans"/>
              <a:ea typeface="NVIDIA Sans"/>
              <a:cs typeface="NVIDIA Sans"/>
              <a:sym typeface="NVIDIA Sans"/>
            </a:endParaRPr>
          </a:p>
        </p:txBody>
      </p:sp>
      <p:sp>
        <p:nvSpPr>
          <p:cNvPr id="345" name="Google Shape;345;p30"/>
          <p:cNvSpPr txBox="1"/>
          <p:nvPr>
            <p:ph idx="1" type="body"/>
          </p:nvPr>
        </p:nvSpPr>
        <p:spPr>
          <a:xfrm>
            <a:off x="7634260" y="10771999"/>
            <a:ext cx="22733876" cy="54761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4400"/>
              <a:buFont typeface="NVIDIA Sans"/>
              <a:buNone/>
              <a:defRPr b="0" i="0" sz="4400" u="none" cap="none" strike="noStrike">
                <a:solidFill>
                  <a:schemeClr val="dk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2"/>
              </a:buClr>
              <a:buSzPts val="7539"/>
              <a:buFont typeface="NVIDIA Sans"/>
              <a:buNone/>
              <a:defRPr b="0" i="0" sz="7539" u="none" cap="none" strike="noStrike">
                <a:solidFill>
                  <a:schemeClr val="dk2"/>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2"/>
              </a:buClr>
              <a:buSzPts val="7539"/>
              <a:buFont typeface="NVIDIA Sans"/>
              <a:buNone/>
              <a:defRPr b="0" i="0" sz="7539" u="none" cap="none" strike="noStrike">
                <a:solidFill>
                  <a:schemeClr val="dk2"/>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5400"/>
              <a:buFont typeface="NVIDIA Sans"/>
              <a:buNone/>
              <a:defRPr b="0" i="0" sz="5400" u="none" cap="none" strike="noStrike">
                <a:solidFill>
                  <a:schemeClr val="dk1"/>
                </a:solidFill>
                <a:latin typeface="NVIDIA Sans"/>
                <a:ea typeface="NVIDIA Sans"/>
                <a:cs typeface="NVIDIA Sans"/>
                <a:sym typeface="NVIDIA Sans"/>
              </a:defRPr>
            </a:lvl4pPr>
            <a:lvl5pPr indent="-571500" lvl="4" marL="22860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46" name="Google Shape;346;p30"/>
          <p:cNvSpPr txBox="1"/>
          <p:nvPr>
            <p:ph type="title"/>
          </p:nvPr>
        </p:nvSpPr>
        <p:spPr>
          <a:xfrm>
            <a:off x="7634260" y="9024760"/>
            <a:ext cx="22733877" cy="175426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2000"/>
              <a:buFont typeface="NVIDIA Sans Light"/>
              <a:buNone/>
              <a:defRPr b="0" sz="12000" cap="none">
                <a:solidFill>
                  <a:schemeClr val="dk1"/>
                </a:solidFill>
                <a:latin typeface="NVIDIA Sans Light"/>
                <a:ea typeface="NVIDIA Sans Light"/>
                <a:cs typeface="NVIDIA Sans Light"/>
                <a:sym typeface="NVIDIA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A close up of a logo&#10;&#10;Description automatically generated" id="347" name="Google Shape;347;p30"/>
          <p:cNvPicPr preferRelativeResize="0"/>
          <p:nvPr/>
        </p:nvPicPr>
        <p:blipFill rotWithShape="1">
          <a:blip r:embed="rId2">
            <a:alphaModFix/>
          </a:blip>
          <a:srcRect b="0" l="0" r="0" t="0"/>
          <a:stretch/>
        </p:blipFill>
        <p:spPr>
          <a:xfrm>
            <a:off x="7193140" y="6248046"/>
            <a:ext cx="2357259" cy="2357256"/>
          </a:xfrm>
          <a:prstGeom prst="rect">
            <a:avLst/>
          </a:prstGeom>
          <a:noFill/>
          <a:ln>
            <a:noFill/>
          </a:ln>
        </p:spPr>
      </p:pic>
      <p:sp>
        <p:nvSpPr>
          <p:cNvPr id="348" name="Google Shape;348;p30"/>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solidFill>
                  <a:schemeClr val="dk1"/>
                </a:solidFill>
                <a:latin typeface="NVIDIA Sans Medium"/>
                <a:ea typeface="NVIDIA Sans Medium"/>
                <a:cs typeface="NVIDIA Sans Medium"/>
                <a:sym typeface="NVIDIA Sans Medium"/>
              </a:defRPr>
            </a:lvl1pPr>
            <a:lvl2pPr lvl="1">
              <a:buNone/>
              <a:defRPr>
                <a:solidFill>
                  <a:schemeClr val="dk1"/>
                </a:solidFill>
                <a:latin typeface="NVIDIA Sans Medium"/>
                <a:ea typeface="NVIDIA Sans Medium"/>
                <a:cs typeface="NVIDIA Sans Medium"/>
                <a:sym typeface="NVIDIA Sans Medium"/>
              </a:defRPr>
            </a:lvl2pPr>
            <a:lvl3pPr lvl="2">
              <a:buNone/>
              <a:defRPr>
                <a:solidFill>
                  <a:schemeClr val="dk1"/>
                </a:solidFill>
                <a:latin typeface="NVIDIA Sans Medium"/>
                <a:ea typeface="NVIDIA Sans Medium"/>
                <a:cs typeface="NVIDIA Sans Medium"/>
                <a:sym typeface="NVIDIA Sans Medium"/>
              </a:defRPr>
            </a:lvl3pPr>
            <a:lvl4pPr lvl="3">
              <a:buNone/>
              <a:defRPr>
                <a:solidFill>
                  <a:schemeClr val="dk1"/>
                </a:solidFill>
                <a:latin typeface="NVIDIA Sans Medium"/>
                <a:ea typeface="NVIDIA Sans Medium"/>
                <a:cs typeface="NVIDIA Sans Medium"/>
                <a:sym typeface="NVIDIA Sans Medium"/>
              </a:defRPr>
            </a:lvl4pPr>
            <a:lvl5pPr lvl="4">
              <a:buNone/>
              <a:defRPr>
                <a:solidFill>
                  <a:schemeClr val="dk1"/>
                </a:solidFill>
                <a:latin typeface="NVIDIA Sans Medium"/>
                <a:ea typeface="NVIDIA Sans Medium"/>
                <a:cs typeface="NVIDIA Sans Medium"/>
                <a:sym typeface="NVIDIA Sans Medium"/>
              </a:defRPr>
            </a:lvl5pPr>
            <a:lvl6pPr lvl="5">
              <a:buNone/>
              <a:defRPr>
                <a:solidFill>
                  <a:schemeClr val="dk1"/>
                </a:solidFill>
                <a:latin typeface="NVIDIA Sans Medium"/>
                <a:ea typeface="NVIDIA Sans Medium"/>
                <a:cs typeface="NVIDIA Sans Medium"/>
                <a:sym typeface="NVIDIA Sans Medium"/>
              </a:defRPr>
            </a:lvl6pPr>
            <a:lvl7pPr lvl="6">
              <a:buNone/>
              <a:defRPr>
                <a:solidFill>
                  <a:schemeClr val="dk1"/>
                </a:solidFill>
                <a:latin typeface="NVIDIA Sans Medium"/>
                <a:ea typeface="NVIDIA Sans Medium"/>
                <a:cs typeface="NVIDIA Sans Medium"/>
                <a:sym typeface="NVIDIA Sans Medium"/>
              </a:defRPr>
            </a:lvl7pPr>
            <a:lvl8pPr lvl="7">
              <a:buNone/>
              <a:defRPr>
                <a:solidFill>
                  <a:schemeClr val="dk1"/>
                </a:solidFill>
                <a:latin typeface="NVIDIA Sans Medium"/>
                <a:ea typeface="NVIDIA Sans Medium"/>
                <a:cs typeface="NVIDIA Sans Medium"/>
                <a:sym typeface="NVIDIA Sans Medium"/>
              </a:defRPr>
            </a:lvl8pPr>
            <a:lvl9pPr lvl="8">
              <a:buNone/>
              <a:defRPr>
                <a:solidFill>
                  <a:schemeClr val="dk1"/>
                </a:solidFill>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 Text Left">
  <p:cSld name="Image Right - Text Left">
    <p:spTree>
      <p:nvGrpSpPr>
        <p:cNvPr id="27" name="Shape 27"/>
        <p:cNvGrpSpPr/>
        <p:nvPr/>
      </p:nvGrpSpPr>
      <p:grpSpPr>
        <a:xfrm>
          <a:off x="0" y="0"/>
          <a:ext cx="0" cy="0"/>
          <a:chOff x="0" y="0"/>
          <a:chExt cx="0" cy="0"/>
        </a:xfrm>
      </p:grpSpPr>
      <p:sp>
        <p:nvSpPr>
          <p:cNvPr id="28" name="Google Shape;28;p4"/>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NVIDIA Sans"/>
              <a:ea typeface="NVIDIA Sans"/>
              <a:cs typeface="NVIDIA Sans"/>
              <a:sym typeface="NVIDIA Sans"/>
            </a:endParaRPr>
          </a:p>
        </p:txBody>
      </p:sp>
      <p:sp>
        <p:nvSpPr>
          <p:cNvPr id="29" name="Google Shape;29;p4"/>
          <p:cNvSpPr/>
          <p:nvPr>
            <p:ph idx="2" type="pic"/>
          </p:nvPr>
        </p:nvSpPr>
        <p:spPr>
          <a:xfrm>
            <a:off x="20162837"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0" name="Google Shape;30;p4"/>
          <p:cNvSpPr txBox="1"/>
          <p:nvPr>
            <p:ph type="title"/>
          </p:nvPr>
        </p:nvSpPr>
        <p:spPr>
          <a:xfrm>
            <a:off x="2596896"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2" name="Google Shape;32;p4"/>
          <p:cNvSpPr txBox="1"/>
          <p:nvPr>
            <p:ph idx="3" type="body"/>
          </p:nvPr>
        </p:nvSpPr>
        <p:spPr>
          <a:xfrm>
            <a:off x="2596896"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grpSp>
        <p:nvGrpSpPr>
          <p:cNvPr id="33" name="Google Shape;33;p4"/>
          <p:cNvGrpSpPr/>
          <p:nvPr/>
        </p:nvGrpSpPr>
        <p:grpSpPr>
          <a:xfrm>
            <a:off x="0" y="19504414"/>
            <a:ext cx="2330569" cy="1082936"/>
            <a:chOff x="0" y="19504414"/>
            <a:chExt cx="2330569" cy="1082936"/>
          </a:xfrm>
        </p:grpSpPr>
        <p:sp>
          <p:nvSpPr>
            <p:cNvPr id="34" name="Google Shape;34;p4"/>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NVIDIA Sans"/>
                <a:ea typeface="NVIDIA Sans"/>
                <a:cs typeface="NVIDIA Sans"/>
                <a:sym typeface="NVIDIA Sans"/>
              </a:endParaRPr>
            </a:p>
          </p:txBody>
        </p:sp>
        <p:pic>
          <p:nvPicPr>
            <p:cNvPr descr="A picture containing shape&#10;&#10;Description automatically generated" id="35" name="Google Shape;35;p4"/>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36" name="Google Shape;36;p4"/>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37" name="Google Shape;37;p4"/>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2400" u="none" cap="none" strike="noStrike">
                <a:solidFill>
                  <a:schemeClr val="lt1"/>
                </a:solidFill>
                <a:latin typeface="NVIDIA Sans"/>
                <a:ea typeface="NVIDIA Sans"/>
                <a:cs typeface="NVIDIA Sans"/>
                <a:sym typeface="NVIDIA Sans"/>
              </a:rPr>
              <a:t>‹#›</a:t>
            </a:fld>
            <a:endParaRPr b="0" i="0" sz="2400" u="none" cap="none" strike="noStrike">
              <a:solidFill>
                <a:schemeClr val="lt1"/>
              </a:solidFill>
              <a:latin typeface="NVIDIA Sans"/>
              <a:ea typeface="NVIDIA Sans"/>
              <a:cs typeface="NVIDIA Sans"/>
              <a:sym typeface="NVIDIA Sans"/>
            </a:endParaRPr>
          </a:p>
        </p:txBody>
      </p:sp>
      <p:sp>
        <p:nvSpPr>
          <p:cNvPr id="38" name="Google Shape;38;p4"/>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sz="4800"/>
            </a:lvl1pPr>
            <a:lvl2pPr lvl="1">
              <a:buNone/>
              <a:defRPr sz="4800"/>
            </a:lvl2pPr>
            <a:lvl3pPr lvl="2">
              <a:buNone/>
              <a:defRPr sz="4800"/>
            </a:lvl3pPr>
            <a:lvl4pPr lvl="3">
              <a:buNone/>
              <a:defRPr sz="4800"/>
            </a:lvl4pPr>
            <a:lvl5pPr lvl="4">
              <a:buNone/>
              <a:defRPr sz="4800"/>
            </a:lvl5pPr>
            <a:lvl6pPr lvl="5">
              <a:buNone/>
              <a:defRPr sz="4800"/>
            </a:lvl6pPr>
            <a:lvl7pPr lvl="6">
              <a:buNone/>
              <a:defRPr sz="4800"/>
            </a:lvl7pPr>
            <a:lvl8pPr lvl="7">
              <a:buNone/>
              <a:defRPr sz="4800"/>
            </a:lvl8pPr>
            <a:lvl9pPr lvl="8">
              <a:buNone/>
              <a:defRPr sz="48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349" name="Shape 349"/>
        <p:cNvGrpSpPr/>
        <p:nvPr/>
      </p:nvGrpSpPr>
      <p:grpSpPr>
        <a:xfrm>
          <a:off x="0" y="0"/>
          <a:ext cx="0" cy="0"/>
          <a:chOff x="0" y="0"/>
          <a:chExt cx="0" cy="0"/>
        </a:xfrm>
      </p:grpSpPr>
      <p:pic>
        <p:nvPicPr>
          <p:cNvPr descr="A green and white background&#10;&#10;Description automatically generated" id="350" name="Google Shape;350;p31"/>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51" name="Google Shape;351;p31"/>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cxnSp>
        <p:nvCxnSpPr>
          <p:cNvPr id="352" name="Google Shape;352;p31"/>
          <p:cNvCxnSpPr/>
          <p:nvPr/>
        </p:nvCxnSpPr>
        <p:spPr>
          <a:xfrm>
            <a:off x="0" y="11329275"/>
            <a:ext cx="36576000" cy="0"/>
          </a:xfrm>
          <a:prstGeom prst="straightConnector1">
            <a:avLst/>
          </a:prstGeom>
          <a:noFill/>
          <a:ln cap="flat" cmpd="sng" w="50800">
            <a:solidFill>
              <a:schemeClr val="dk2"/>
            </a:solidFill>
            <a:prstDash val="solid"/>
            <a:round/>
            <a:headEnd len="sm" w="sm" type="none"/>
            <a:tailEnd len="sm" w="sm" type="none"/>
          </a:ln>
        </p:spPr>
      </p:cxnSp>
      <p:sp>
        <p:nvSpPr>
          <p:cNvPr id="353" name="Google Shape;353;p31"/>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31"/>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55" name="Google Shape;355;p31"/>
          <p:cNvSpPr txBox="1"/>
          <p:nvPr>
            <p:ph idx="12" type="sldNum"/>
          </p:nvPr>
        </p:nvSpPr>
        <p:spPr>
          <a:xfrm>
            <a:off x="34379535" y="19151403"/>
            <a:ext cx="2194800" cy="1575000"/>
          </a:xfrm>
          <a:prstGeom prst="rect">
            <a:avLst/>
          </a:prstGeom>
        </p:spPr>
        <p:txBody>
          <a:bodyPr anchorCtr="0" anchor="t" bIns="335225" lIns="335225" spcFirstLastPara="1" rIns="335225" wrap="square" tIns="335225">
            <a:noAutofit/>
          </a:bodyPr>
          <a:lstStyle>
            <a:lvl1pPr lvl="0" rtl="0">
              <a:buNone/>
              <a:defRPr sz="3600">
                <a:solidFill>
                  <a:schemeClr val="lt1"/>
                </a:solidFill>
              </a:defRPr>
            </a:lvl1pPr>
            <a:lvl2pPr lvl="1" rtl="0">
              <a:buNone/>
              <a:defRPr sz="3600">
                <a:solidFill>
                  <a:schemeClr val="lt1"/>
                </a:solidFill>
              </a:defRPr>
            </a:lvl2pPr>
            <a:lvl3pPr lvl="2" rtl="0">
              <a:buNone/>
              <a:defRPr sz="3600">
                <a:solidFill>
                  <a:schemeClr val="lt1"/>
                </a:solidFill>
              </a:defRPr>
            </a:lvl3pPr>
            <a:lvl4pPr lvl="3" rtl="0">
              <a:buNone/>
              <a:defRPr sz="3600">
                <a:solidFill>
                  <a:schemeClr val="lt1"/>
                </a:solidFill>
              </a:defRPr>
            </a:lvl4pPr>
            <a:lvl5pPr lvl="4" rtl="0">
              <a:buNone/>
              <a:defRPr sz="3600">
                <a:solidFill>
                  <a:schemeClr val="lt1"/>
                </a:solidFill>
              </a:defRPr>
            </a:lvl5pPr>
            <a:lvl6pPr lvl="5" rtl="0">
              <a:buNone/>
              <a:defRPr sz="3600">
                <a:solidFill>
                  <a:schemeClr val="lt1"/>
                </a:solidFill>
              </a:defRPr>
            </a:lvl6pPr>
            <a:lvl7pPr lvl="6" rtl="0">
              <a:buNone/>
              <a:defRPr sz="3600">
                <a:solidFill>
                  <a:schemeClr val="lt1"/>
                </a:solidFill>
              </a:defRPr>
            </a:lvl7pPr>
            <a:lvl8pPr lvl="7" rtl="0">
              <a:buNone/>
              <a:defRPr sz="3600">
                <a:solidFill>
                  <a:schemeClr val="lt1"/>
                </a:solidFill>
              </a:defRPr>
            </a:lvl8pPr>
            <a:lvl9pPr lvl="8" rtl="0">
              <a:buNone/>
              <a:defRPr sz="36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_Timeline">
  <p:cSld name="Complex_Timeline">
    <p:spTree>
      <p:nvGrpSpPr>
        <p:cNvPr id="356" name="Shape 356"/>
        <p:cNvGrpSpPr/>
        <p:nvPr/>
      </p:nvGrpSpPr>
      <p:grpSpPr>
        <a:xfrm>
          <a:off x="0" y="0"/>
          <a:ext cx="0" cy="0"/>
          <a:chOff x="0" y="0"/>
          <a:chExt cx="0" cy="0"/>
        </a:xfrm>
      </p:grpSpPr>
      <p:pic>
        <p:nvPicPr>
          <p:cNvPr descr="A green and white background&#10;&#10;Description automatically generated" id="357" name="Google Shape;357;p32"/>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58" name="Google Shape;358;p32"/>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59" name="Google Shape;359;p3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3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61" name="Google Shape;361;p3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lvl1pPr lvl="0">
              <a:buNone/>
              <a:defRPr sz="3600">
                <a:solidFill>
                  <a:schemeClr val="lt1"/>
                </a:solidFill>
              </a:defRPr>
            </a:lvl1pPr>
            <a:lvl2pPr lvl="1">
              <a:buNone/>
              <a:defRPr sz="3600">
                <a:solidFill>
                  <a:schemeClr val="lt1"/>
                </a:solidFill>
              </a:defRPr>
            </a:lvl2pPr>
            <a:lvl3pPr lvl="2">
              <a:buNone/>
              <a:defRPr sz="3600">
                <a:solidFill>
                  <a:schemeClr val="lt1"/>
                </a:solidFill>
              </a:defRPr>
            </a:lvl3pPr>
            <a:lvl4pPr lvl="3">
              <a:buNone/>
              <a:defRPr sz="3600">
                <a:solidFill>
                  <a:schemeClr val="lt1"/>
                </a:solidFill>
              </a:defRPr>
            </a:lvl4pPr>
            <a:lvl5pPr lvl="4">
              <a:buNone/>
              <a:defRPr sz="3600">
                <a:solidFill>
                  <a:schemeClr val="lt1"/>
                </a:solidFill>
              </a:defRPr>
            </a:lvl5pPr>
            <a:lvl6pPr lvl="5">
              <a:buNone/>
              <a:defRPr sz="3600">
                <a:solidFill>
                  <a:schemeClr val="lt1"/>
                </a:solidFill>
              </a:defRPr>
            </a:lvl6pPr>
            <a:lvl7pPr lvl="6">
              <a:buNone/>
              <a:defRPr sz="3600">
                <a:solidFill>
                  <a:schemeClr val="lt1"/>
                </a:solidFill>
              </a:defRPr>
            </a:lvl7pPr>
            <a:lvl8pPr lvl="7">
              <a:buNone/>
              <a:defRPr sz="3600">
                <a:solidFill>
                  <a:schemeClr val="lt1"/>
                </a:solidFill>
              </a:defRPr>
            </a:lvl8pPr>
            <a:lvl9pPr lvl="8">
              <a:buNone/>
              <a:defRPr sz="36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mo - Image Layout">
  <p:cSld name="1_Demo - Image Layout">
    <p:spTree>
      <p:nvGrpSpPr>
        <p:cNvPr id="362" name="Shape 362"/>
        <p:cNvGrpSpPr/>
        <p:nvPr/>
      </p:nvGrpSpPr>
      <p:grpSpPr>
        <a:xfrm>
          <a:off x="0" y="0"/>
          <a:ext cx="0" cy="0"/>
          <a:chOff x="0" y="0"/>
          <a:chExt cx="0" cy="0"/>
        </a:xfrm>
      </p:grpSpPr>
      <p:pic>
        <p:nvPicPr>
          <p:cNvPr id="363" name="Google Shape;363;p33"/>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64" name="Google Shape;364;p33"/>
          <p:cNvSpPr/>
          <p:nvPr>
            <p:ph idx="2" type="pic"/>
          </p:nvPr>
        </p:nvSpPr>
        <p:spPr>
          <a:xfrm>
            <a:off x="0" y="0"/>
            <a:ext cx="36576000" cy="20574000"/>
          </a:xfrm>
          <a:prstGeom prst="rect">
            <a:avLst/>
          </a:prstGeom>
          <a:solidFill>
            <a:srgbClr val="F2F2F2"/>
          </a:solidFill>
          <a:ln>
            <a:noFill/>
          </a:ln>
        </p:spPr>
      </p:sp>
      <p:sp>
        <p:nvSpPr>
          <p:cNvPr id="365" name="Google Shape;365;p33"/>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 Insert Video Layout">
  <p:cSld name="Demo - Insert Video Layout">
    <p:spTree>
      <p:nvGrpSpPr>
        <p:cNvPr id="366" name="Shape 366"/>
        <p:cNvGrpSpPr/>
        <p:nvPr/>
      </p:nvGrpSpPr>
      <p:grpSpPr>
        <a:xfrm>
          <a:off x="0" y="0"/>
          <a:ext cx="0" cy="0"/>
          <a:chOff x="0" y="0"/>
          <a:chExt cx="0" cy="0"/>
        </a:xfrm>
      </p:grpSpPr>
      <p:sp>
        <p:nvSpPr>
          <p:cNvPr id="367" name="Google Shape;367;p34"/>
          <p:cNvSpPr/>
          <p:nvPr/>
        </p:nvSpPr>
        <p:spPr>
          <a:xfrm>
            <a:off x="0" y="0"/>
            <a:ext cx="36576000" cy="20574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68" name="Google Shape;368;p34"/>
          <p:cNvSpPr/>
          <p:nvPr>
            <p:ph idx="2" type="media"/>
          </p:nvPr>
        </p:nvSpPr>
        <p:spPr>
          <a:xfrm>
            <a:off x="0" y="0"/>
            <a:ext cx="36576000" cy="20574000"/>
          </a:xfrm>
          <a:prstGeom prst="rect">
            <a:avLst/>
          </a:prstGeom>
          <a:solidFill>
            <a:srgbClr val="F2F2F2"/>
          </a:solidFill>
          <a:ln>
            <a:noFill/>
          </a:ln>
        </p:spPr>
        <p:txBody>
          <a:bodyPr anchorCtr="0" anchor="ctr" bIns="4206225" lIns="91425" spcFirstLastPara="1" rIns="91425" wrap="square" tIns="0">
            <a:noAutofit/>
          </a:bodyPr>
          <a:lstStyle>
            <a:lvl1pPr lvl="0" marR="0" rtl="0" algn="ctr">
              <a:lnSpc>
                <a:spcPct val="90000"/>
              </a:lnSpc>
              <a:spcBef>
                <a:spcPts val="3000"/>
              </a:spcBef>
              <a:spcAft>
                <a:spcPts val="0"/>
              </a:spcAft>
              <a:buClr>
                <a:schemeClr val="lt1"/>
              </a:buClr>
              <a:buSzPts val="8400"/>
              <a:buFont typeface="NVIDIA Sans"/>
              <a:buNone/>
              <a:defRPr b="1" i="0" sz="8400" u="none" cap="none" strike="noStrike">
                <a:solidFill>
                  <a:schemeClr val="lt1"/>
                </a:solidFill>
                <a:latin typeface="NVIDIA Sans"/>
                <a:ea typeface="NVIDIA Sans"/>
                <a:cs typeface="NVIDIA Sans"/>
                <a:sym typeface="NVIDIA Sans"/>
              </a:defRPr>
            </a:lvl1pPr>
            <a:lvl2pPr lvl="1" marR="0" rtl="0" algn="l">
              <a:lnSpc>
                <a:spcPct val="90000"/>
              </a:lnSpc>
              <a:spcBef>
                <a:spcPts val="1500"/>
              </a:spcBef>
              <a:spcAft>
                <a:spcPts val="0"/>
              </a:spcAft>
              <a:buClr>
                <a:schemeClr val="dk1"/>
              </a:buClr>
              <a:buSzPts val="7200"/>
              <a:buFont typeface="NVIDIA Sans"/>
              <a:buChar char="•"/>
              <a:defRPr b="0" i="0" sz="7200" u="none" cap="none" strike="noStrike">
                <a:solidFill>
                  <a:schemeClr val="dk1"/>
                </a:solidFill>
                <a:latin typeface="NVIDIA Sans"/>
                <a:ea typeface="NVIDIA Sans"/>
                <a:cs typeface="NVIDIA Sans"/>
                <a:sym typeface="NVIDIA Sans"/>
              </a:defRPr>
            </a:lvl2pPr>
            <a:lvl3pPr lvl="2" marR="0" rtl="0" algn="l">
              <a:lnSpc>
                <a:spcPct val="90000"/>
              </a:lnSpc>
              <a:spcBef>
                <a:spcPts val="1500"/>
              </a:spcBef>
              <a:spcAft>
                <a:spcPts val="0"/>
              </a:spcAft>
              <a:buClr>
                <a:schemeClr val="dk1"/>
              </a:buClr>
              <a:buSzPts val="6000"/>
              <a:buFont typeface="NVIDIA Sans"/>
              <a:buChar char="•"/>
              <a:defRPr b="0" i="0" sz="6000" u="none" cap="none" strike="noStrike">
                <a:solidFill>
                  <a:schemeClr val="dk1"/>
                </a:solidFill>
                <a:latin typeface="NVIDIA Sans"/>
                <a:ea typeface="NVIDIA Sans"/>
                <a:cs typeface="NVIDIA Sans"/>
                <a:sym typeface="NVIDIA Sans"/>
              </a:defRPr>
            </a:lvl3pPr>
            <a:lvl4pPr lvl="3"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4pPr>
            <a:lvl5pPr lvl="4"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5pPr>
            <a:lvl6pPr lvl="5"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lvl="6"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lvl="7"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lvl="8"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69" name="Google Shape;369;p34"/>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370" name="Shape 370"/>
        <p:cNvGrpSpPr/>
        <p:nvPr/>
      </p:nvGrpSpPr>
      <p:grpSpPr>
        <a:xfrm>
          <a:off x="0" y="0"/>
          <a:ext cx="0" cy="0"/>
          <a:chOff x="0" y="0"/>
          <a:chExt cx="0" cy="0"/>
        </a:xfrm>
      </p:grpSpPr>
      <p:pic>
        <p:nvPicPr>
          <p:cNvPr descr="A green and white background&#10;&#10;Description automatically generated" id="371" name="Google Shape;371;p35"/>
          <p:cNvPicPr preferRelativeResize="0"/>
          <p:nvPr/>
        </p:nvPicPr>
        <p:blipFill rotWithShape="1">
          <a:blip r:embed="rId2">
            <a:alphaModFix/>
          </a:blip>
          <a:srcRect b="0" l="0" r="0" t="0"/>
          <a:stretch/>
        </p:blipFill>
        <p:spPr>
          <a:xfrm>
            <a:off x="0" y="0"/>
            <a:ext cx="36576000" cy="20574000"/>
          </a:xfrm>
          <a:prstGeom prst="rect">
            <a:avLst/>
          </a:prstGeom>
          <a:noFill/>
          <a:ln>
            <a:noFill/>
          </a:ln>
        </p:spPr>
      </p:pic>
      <p:pic>
        <p:nvPicPr>
          <p:cNvPr descr="A picture containing graphics, logo, symbol, graphic design&#10;&#10;Description automatically generated" id="372" name="Google Shape;372;p35"/>
          <p:cNvPicPr preferRelativeResize="0"/>
          <p:nvPr/>
        </p:nvPicPr>
        <p:blipFill rotWithShape="1">
          <a:blip r:embed="rId3">
            <a:alphaModFix/>
          </a:blip>
          <a:srcRect b="0" l="0" r="0" t="0"/>
          <a:stretch/>
        </p:blipFill>
        <p:spPr>
          <a:xfrm>
            <a:off x="816125" y="773531"/>
            <a:ext cx="8365991" cy="2882310"/>
          </a:xfrm>
          <a:prstGeom prst="rect">
            <a:avLst/>
          </a:prstGeom>
          <a:noFill/>
          <a:ln>
            <a:noFill/>
          </a:ln>
        </p:spPr>
      </p:pic>
      <p:sp>
        <p:nvSpPr>
          <p:cNvPr id="373" name="Google Shape;373;p35"/>
          <p:cNvSpPr txBox="1"/>
          <p:nvPr>
            <p:ph idx="12" type="sldNum"/>
          </p:nvPr>
        </p:nvSpPr>
        <p:spPr>
          <a:xfrm>
            <a:off x="1313035" y="18999003"/>
            <a:ext cx="2194800" cy="1575000"/>
          </a:xfrm>
          <a:prstGeom prst="rect">
            <a:avLst/>
          </a:prstGeom>
        </p:spPr>
        <p:txBody>
          <a:bodyPr anchorCtr="0" anchor="t" bIns="335225" lIns="335225" spcFirstLastPara="1" rIns="335225" wrap="square" tIns="335225">
            <a:noAutofit/>
          </a:bodyPr>
          <a:lstStyle>
            <a:lvl1pPr lvl="0" rtl="0">
              <a:buNone/>
              <a:defRPr sz="3600">
                <a:solidFill>
                  <a:schemeClr val="lt1"/>
                </a:solidFill>
              </a:defRPr>
            </a:lvl1pPr>
            <a:lvl2pPr lvl="1" rtl="0">
              <a:buNone/>
              <a:defRPr sz="3600">
                <a:solidFill>
                  <a:schemeClr val="lt1"/>
                </a:solidFill>
              </a:defRPr>
            </a:lvl2pPr>
            <a:lvl3pPr lvl="2" rtl="0">
              <a:buNone/>
              <a:defRPr sz="3600">
                <a:solidFill>
                  <a:schemeClr val="lt1"/>
                </a:solidFill>
              </a:defRPr>
            </a:lvl3pPr>
            <a:lvl4pPr lvl="3" rtl="0">
              <a:buNone/>
              <a:defRPr sz="3600">
                <a:solidFill>
                  <a:schemeClr val="lt1"/>
                </a:solidFill>
              </a:defRPr>
            </a:lvl4pPr>
            <a:lvl5pPr lvl="4" rtl="0">
              <a:buNone/>
              <a:defRPr sz="3600">
                <a:solidFill>
                  <a:schemeClr val="lt1"/>
                </a:solidFill>
              </a:defRPr>
            </a:lvl5pPr>
            <a:lvl6pPr lvl="5" rtl="0">
              <a:buNone/>
              <a:defRPr sz="3600">
                <a:solidFill>
                  <a:schemeClr val="lt1"/>
                </a:solidFill>
              </a:defRPr>
            </a:lvl6pPr>
            <a:lvl7pPr lvl="6" rtl="0">
              <a:buNone/>
              <a:defRPr sz="3600">
                <a:solidFill>
                  <a:schemeClr val="lt1"/>
                </a:solidFill>
              </a:defRPr>
            </a:lvl7pPr>
            <a:lvl8pPr lvl="7" rtl="0">
              <a:buNone/>
              <a:defRPr sz="3600">
                <a:solidFill>
                  <a:schemeClr val="lt1"/>
                </a:solidFill>
              </a:defRPr>
            </a:lvl8pPr>
            <a:lvl9pPr lvl="8" rtl="0">
              <a:buNone/>
              <a:defRPr sz="36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p:cSld name="Title, Subtitle">
    <p:spTree>
      <p:nvGrpSpPr>
        <p:cNvPr id="374" name="Shape 374"/>
        <p:cNvGrpSpPr/>
        <p:nvPr/>
      </p:nvGrpSpPr>
      <p:grpSpPr>
        <a:xfrm>
          <a:off x="0" y="0"/>
          <a:ext cx="0" cy="0"/>
          <a:chOff x="0" y="0"/>
          <a:chExt cx="0" cy="0"/>
        </a:xfrm>
      </p:grpSpPr>
      <p:sp>
        <p:nvSpPr>
          <p:cNvPr id="375" name="Google Shape;375;p3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36"/>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 Layout">
  <p:cSld name="Use Case Layout">
    <p:spTree>
      <p:nvGrpSpPr>
        <p:cNvPr id="377" name="Shape 377"/>
        <p:cNvGrpSpPr/>
        <p:nvPr/>
      </p:nvGrpSpPr>
      <p:grpSpPr>
        <a:xfrm>
          <a:off x="0" y="0"/>
          <a:ext cx="0" cy="0"/>
          <a:chOff x="0" y="0"/>
          <a:chExt cx="0" cy="0"/>
        </a:xfrm>
      </p:grpSpPr>
      <p:pic>
        <p:nvPicPr>
          <p:cNvPr id="378" name="Google Shape;378;p37"/>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79" name="Google Shape;379;p37"/>
          <p:cNvSpPr/>
          <p:nvPr>
            <p:ph idx="2" type="pic"/>
          </p:nvPr>
        </p:nvSpPr>
        <p:spPr>
          <a:xfrm>
            <a:off x="0" y="0"/>
            <a:ext cx="36576000" cy="20574000"/>
          </a:xfrm>
          <a:prstGeom prst="rect">
            <a:avLst/>
          </a:prstGeom>
          <a:solidFill>
            <a:srgbClr val="F2F2F2"/>
          </a:solidFill>
          <a:ln>
            <a:noFill/>
          </a:ln>
        </p:spPr>
      </p:sp>
      <p:sp>
        <p:nvSpPr>
          <p:cNvPr id="380" name="Google Shape;380;p37"/>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pic>
        <p:nvPicPr>
          <p:cNvPr descr="A green and white background&#10;&#10;Description automatically generated" id="40" name="Google Shape;40;p5"/>
          <p:cNvPicPr preferRelativeResize="0"/>
          <p:nvPr/>
        </p:nvPicPr>
        <p:blipFill rotWithShape="1">
          <a:blip r:embed="rId2">
            <a:alphaModFix/>
          </a:blip>
          <a:srcRect b="0" l="0" r="0" t="0"/>
          <a:stretch/>
        </p:blipFill>
        <p:spPr>
          <a:xfrm>
            <a:off x="0" y="0"/>
            <a:ext cx="36576000" cy="20574000"/>
          </a:xfrm>
          <a:prstGeom prst="rect">
            <a:avLst/>
          </a:prstGeom>
          <a:noFill/>
          <a:ln>
            <a:noFill/>
          </a:ln>
        </p:spPr>
      </p:pic>
      <p:pic>
        <p:nvPicPr>
          <p:cNvPr descr="A picture containing graphics, logo, symbol, graphic design&#10;&#10;Description automatically generated" id="41" name="Google Shape;41;p5"/>
          <p:cNvPicPr preferRelativeResize="0"/>
          <p:nvPr/>
        </p:nvPicPr>
        <p:blipFill rotWithShape="1">
          <a:blip r:embed="rId3">
            <a:alphaModFix/>
          </a:blip>
          <a:srcRect b="0" l="0" r="0" t="0"/>
          <a:stretch/>
        </p:blipFill>
        <p:spPr>
          <a:xfrm>
            <a:off x="816125" y="773531"/>
            <a:ext cx="8365991" cy="2882310"/>
          </a:xfrm>
          <a:prstGeom prst="rect">
            <a:avLst/>
          </a:prstGeom>
          <a:noFill/>
          <a:ln>
            <a:noFill/>
          </a:ln>
        </p:spPr>
      </p:pic>
      <p:sp>
        <p:nvSpPr>
          <p:cNvPr id="42" name="Google Shape;42;p5"/>
          <p:cNvSpPr txBox="1"/>
          <p:nvPr>
            <p:ph type="ctrTitle"/>
          </p:nvPr>
        </p:nvSpPr>
        <p:spPr>
          <a:xfrm>
            <a:off x="1513012" y="2983577"/>
            <a:ext cx="19282214" cy="49377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8800"/>
              <a:buFont typeface="NVIDIA Sans"/>
              <a:buNone/>
              <a:defRPr b="1" sz="88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subTitle"/>
          </p:nvPr>
        </p:nvSpPr>
        <p:spPr>
          <a:xfrm>
            <a:off x="1513012" y="7941727"/>
            <a:ext cx="19282214" cy="170383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3000"/>
              </a:spcBef>
              <a:spcAft>
                <a:spcPts val="0"/>
              </a:spcAft>
              <a:buClr>
                <a:schemeClr val="lt1"/>
              </a:buClr>
              <a:buSzPts val="4400"/>
              <a:buFont typeface="NVIDIA Sans"/>
              <a:buNone/>
              <a:defRPr b="0" i="0" sz="4400" u="none" cap="none" strike="noStrike">
                <a:solidFill>
                  <a:schemeClr val="lt1"/>
                </a:solidFill>
                <a:latin typeface="NVIDIA Sans"/>
                <a:ea typeface="NVIDIA Sans"/>
                <a:cs typeface="NVIDIA Sans"/>
                <a:sym typeface="NVIDIA Sans"/>
              </a:defRPr>
            </a:lvl1pPr>
            <a:lvl2pPr lvl="1" marR="0" rtl="0" algn="ctr">
              <a:lnSpc>
                <a:spcPct val="90000"/>
              </a:lnSpc>
              <a:spcBef>
                <a:spcPts val="1500"/>
              </a:spcBef>
              <a:spcAft>
                <a:spcPts val="0"/>
              </a:spcAft>
              <a:buClr>
                <a:schemeClr val="dk1"/>
              </a:buClr>
              <a:buSzPts val="6000"/>
              <a:buFont typeface="NVIDIA Sans"/>
              <a:buNone/>
              <a:defRPr b="0" i="0" sz="6000" u="none" cap="none" strike="noStrike">
                <a:solidFill>
                  <a:schemeClr val="dk1"/>
                </a:solidFill>
                <a:latin typeface="NVIDIA Sans"/>
                <a:ea typeface="NVIDIA Sans"/>
                <a:cs typeface="NVIDIA Sans"/>
                <a:sym typeface="NVIDIA Sans"/>
              </a:defRPr>
            </a:lvl2pPr>
            <a:lvl3pPr lvl="2" marR="0" rtl="0" algn="ctr">
              <a:lnSpc>
                <a:spcPct val="90000"/>
              </a:lnSpc>
              <a:spcBef>
                <a:spcPts val="1500"/>
              </a:spcBef>
              <a:spcAft>
                <a:spcPts val="0"/>
              </a:spcAft>
              <a:buClr>
                <a:schemeClr val="dk1"/>
              </a:buClr>
              <a:buSzPts val="5400"/>
              <a:buFont typeface="NVIDIA Sans"/>
              <a:buNone/>
              <a:defRPr b="0" i="0" sz="5400" u="none" cap="none" strike="noStrike">
                <a:solidFill>
                  <a:schemeClr val="dk1"/>
                </a:solidFill>
                <a:latin typeface="NVIDIA Sans"/>
                <a:ea typeface="NVIDIA Sans"/>
                <a:cs typeface="NVIDIA Sans"/>
                <a:sym typeface="NVIDIA Sans"/>
              </a:defRPr>
            </a:lvl3pPr>
            <a:lvl4pPr lvl="3"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4pPr>
            <a:lvl5pPr lvl="4"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5pPr>
            <a:lvl6pPr lvl="5"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6pPr>
            <a:lvl7pPr lvl="6"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7pPr>
            <a:lvl8pPr lvl="7"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8pPr>
            <a:lvl9pPr lvl="8"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9pPr>
          </a:lstStyle>
          <a:p/>
        </p:txBody>
      </p:sp>
      <p:sp>
        <p:nvSpPr>
          <p:cNvPr id="44" name="Google Shape;44;p5"/>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45" name="Shape 45"/>
        <p:cNvGrpSpPr/>
        <p:nvPr/>
      </p:nvGrpSpPr>
      <p:grpSpPr>
        <a:xfrm>
          <a:off x="0" y="0"/>
          <a:ext cx="0" cy="0"/>
          <a:chOff x="0" y="0"/>
          <a:chExt cx="0" cy="0"/>
        </a:xfrm>
      </p:grpSpPr>
      <p:sp>
        <p:nvSpPr>
          <p:cNvPr id="46" name="Google Shape;46;p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48" name="Google Shape;48;p6"/>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49" name="Google Shape;49;p6"/>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300" u="none" cap="none" strike="noStrike">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50" name="Shape 50"/>
        <p:cNvGrpSpPr/>
        <p:nvPr/>
      </p:nvGrpSpPr>
      <p:grpSpPr>
        <a:xfrm>
          <a:off x="0" y="0"/>
          <a:ext cx="0" cy="0"/>
          <a:chOff x="0" y="0"/>
          <a:chExt cx="0" cy="0"/>
        </a:xfrm>
      </p:grpSpPr>
      <p:sp>
        <p:nvSpPr>
          <p:cNvPr id="51" name="Google Shape;51;p7"/>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3" name="Google Shape;53;p7"/>
          <p:cNvSpPr txBox="1"/>
          <p:nvPr>
            <p:ph idx="2" type="body"/>
          </p:nvPr>
        </p:nvSpPr>
        <p:spPr>
          <a:xfrm>
            <a:off x="2514600"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4" name="Google Shape;54;p7"/>
          <p:cNvSpPr txBox="1"/>
          <p:nvPr>
            <p:ph idx="3" type="body"/>
          </p:nvPr>
        </p:nvSpPr>
        <p:spPr>
          <a:xfrm>
            <a:off x="18845785" y="4846320"/>
            <a:ext cx="15215700" cy="13652100"/>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Two Column">
  <p:cSld name="CONFIDENTIAL_Two Column">
    <p:spTree>
      <p:nvGrpSpPr>
        <p:cNvPr id="55" name="Shape 55"/>
        <p:cNvGrpSpPr/>
        <p:nvPr/>
      </p:nvGrpSpPr>
      <p:grpSpPr>
        <a:xfrm>
          <a:off x="0" y="0"/>
          <a:ext cx="0" cy="0"/>
          <a:chOff x="0" y="0"/>
          <a:chExt cx="0" cy="0"/>
        </a:xfrm>
      </p:grpSpPr>
      <p:sp>
        <p:nvSpPr>
          <p:cNvPr id="56" name="Google Shape;56;p8"/>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8" name="Google Shape;58;p8"/>
          <p:cNvSpPr txBox="1"/>
          <p:nvPr>
            <p:ph idx="2" type="body"/>
          </p:nvPr>
        </p:nvSpPr>
        <p:spPr>
          <a:xfrm>
            <a:off x="2514600"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9" name="Google Shape;59;p8"/>
          <p:cNvSpPr txBox="1"/>
          <p:nvPr>
            <p:ph idx="3" type="body"/>
          </p:nvPr>
        </p:nvSpPr>
        <p:spPr>
          <a:xfrm>
            <a:off x="18845785"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0" name="Google Shape;60;p8"/>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_Title, Subtitle, Bullets">
  <p:cSld name="CODING_Title, Subtitle, Bullets">
    <p:spTree>
      <p:nvGrpSpPr>
        <p:cNvPr id="61" name="Shape 61"/>
        <p:cNvGrpSpPr/>
        <p:nvPr/>
      </p:nvGrpSpPr>
      <p:grpSpPr>
        <a:xfrm>
          <a:off x="0" y="0"/>
          <a:ext cx="0" cy="0"/>
          <a:chOff x="0" y="0"/>
          <a:chExt cx="0" cy="0"/>
        </a:xfrm>
      </p:grpSpPr>
      <p:sp>
        <p:nvSpPr>
          <p:cNvPr id="62" name="Google Shape;62;p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 type="body"/>
          </p:nvPr>
        </p:nvSpPr>
        <p:spPr>
          <a:xfrm>
            <a:off x="2514600" y="4873752"/>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4" name="Google Shape;64;p9"/>
          <p:cNvSpPr txBox="1"/>
          <p:nvPr>
            <p:ph idx="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Coding">
  <p:cSld name="CONFIDENTIAL_Coding">
    <p:spTree>
      <p:nvGrpSpPr>
        <p:cNvPr id="65" name="Shape 65"/>
        <p:cNvGrpSpPr/>
        <p:nvPr/>
      </p:nvGrpSpPr>
      <p:grpSpPr>
        <a:xfrm>
          <a:off x="0" y="0"/>
          <a:ext cx="0" cy="0"/>
          <a:chOff x="0" y="0"/>
          <a:chExt cx="0" cy="0"/>
        </a:xfrm>
      </p:grpSpPr>
      <p:sp>
        <p:nvSpPr>
          <p:cNvPr id="66" name="Google Shape;66;p1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 type="body"/>
          </p:nvPr>
        </p:nvSpPr>
        <p:spPr>
          <a:xfrm>
            <a:off x="2514600" y="4873752"/>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8" name="Google Shape;68;p10"/>
          <p:cNvSpPr txBox="1"/>
          <p:nvPr>
            <p:ph idx="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9" name="Google Shape;69;p10"/>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1.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 name="Shape 8"/>
        <p:cNvGrpSpPr/>
        <p:nvPr/>
      </p:nvGrpSpPr>
      <p:grpSpPr>
        <a:xfrm>
          <a:off x="0" y="0"/>
          <a:ext cx="0" cy="0"/>
          <a:chOff x="0" y="0"/>
          <a:chExt cx="0" cy="0"/>
        </a:xfrm>
      </p:grpSpPr>
      <p:sp>
        <p:nvSpPr>
          <p:cNvPr id="9" name="Google Shape;9;p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chemeClr val="lt1"/>
              </a:buClr>
              <a:buSzPts val="7200"/>
              <a:buFont typeface="NVIDIA Sans"/>
              <a:buNone/>
              <a:defRPr b="1" i="0" sz="7200" u="none" cap="none" strike="noStrik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NVIDIA Sans"/>
                <a:ea typeface="NVIDIA Sans"/>
                <a:cs typeface="NVIDIA Sans"/>
                <a:sym typeface="NVIDIA Sans"/>
              </a:endParaRPr>
            </a:p>
          </p:txBody>
        </p:sp>
        <p:pic>
          <p:nvPicPr>
            <p:cNvPr descr="A picture containing shape&#10;&#10;Description automatically generated" id="12" name="Google Shape;12;p1"/>
            <p:cNvPicPr preferRelativeResize="0"/>
            <p:nvPr/>
          </p:nvPicPr>
          <p:blipFill rotWithShape="1">
            <a:blip r:embed="rId1">
              <a:alphaModFix/>
            </a:blip>
            <a:srcRect b="0" l="0" r="0" t="0"/>
            <a:stretch/>
          </p:blipFill>
          <p:spPr>
            <a:xfrm>
              <a:off x="34061399" y="19504414"/>
              <a:ext cx="2003438" cy="690238"/>
            </a:xfrm>
            <a:prstGeom prst="rect">
              <a:avLst/>
            </a:prstGeom>
            <a:noFill/>
            <a:ln>
              <a:noFill/>
            </a:ln>
          </p:spPr>
        </p:pic>
      </p:grpSp>
      <p:sp>
        <p:nvSpPr>
          <p:cNvPr id="13" name="Google Shape;13;p1"/>
          <p:cNvSpPr txBox="1"/>
          <p:nvPr/>
        </p:nvSpPr>
        <p:spPr>
          <a:xfrm>
            <a:off x="25805098"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2400" u="none" cap="none" strike="noStrike">
                <a:solidFill>
                  <a:schemeClr val="lt1"/>
                </a:solidFill>
                <a:latin typeface="NVIDIA Sans"/>
                <a:ea typeface="NVIDIA Sans"/>
                <a:cs typeface="NVIDIA Sans"/>
                <a:sym typeface="NVIDIA Sans"/>
              </a:rPr>
              <a:t>‹#›</a:t>
            </a:fld>
            <a:endParaRPr b="0" i="0" sz="2400" u="none" cap="none" strike="noStrike">
              <a:solidFill>
                <a:schemeClr val="lt1"/>
              </a:solidFill>
              <a:latin typeface="NVIDIA Sans"/>
              <a:ea typeface="NVIDIA Sans"/>
              <a:cs typeface="NVIDIA Sans"/>
              <a:sym typeface="NVIDIA Sans"/>
            </a:endParaRPr>
          </a:p>
        </p:txBody>
      </p:sp>
      <p:sp>
        <p:nvSpPr>
          <p:cNvPr id="14" name="Google Shape;14;p1"/>
          <p:cNvSpPr txBox="1"/>
          <p:nvPr>
            <p:ph idx="12" type="sldNum"/>
          </p:nvPr>
        </p:nvSpPr>
        <p:spPr>
          <a:xfrm>
            <a:off x="34227135" y="18999403"/>
            <a:ext cx="2194800" cy="1575000"/>
          </a:xfrm>
          <a:prstGeom prst="rect">
            <a:avLst/>
          </a:prstGeom>
          <a:noFill/>
          <a:ln>
            <a:noFill/>
          </a:ln>
        </p:spPr>
        <p:txBody>
          <a:bodyPr anchorCtr="0" anchor="t" bIns="335225" lIns="335225" spcFirstLastPara="1" rIns="335225" wrap="square" tIns="335225">
            <a:noAutofit/>
          </a:bodyPr>
          <a:lstStyle>
            <a:lvl1pPr lvl="0" algn="r">
              <a:buNone/>
              <a:defRPr sz="4800">
                <a:solidFill>
                  <a:schemeClr val="lt1"/>
                </a:solidFill>
                <a:latin typeface="NVIDIA Sans"/>
                <a:ea typeface="NVIDIA Sans"/>
                <a:cs typeface="NVIDIA Sans"/>
                <a:sym typeface="NVIDIA Sans"/>
              </a:defRPr>
            </a:lvl1pPr>
            <a:lvl2pPr lvl="1" algn="r">
              <a:buNone/>
              <a:defRPr sz="4800">
                <a:solidFill>
                  <a:schemeClr val="lt1"/>
                </a:solidFill>
                <a:latin typeface="NVIDIA Sans"/>
                <a:ea typeface="NVIDIA Sans"/>
                <a:cs typeface="NVIDIA Sans"/>
                <a:sym typeface="NVIDIA Sans"/>
              </a:defRPr>
            </a:lvl2pPr>
            <a:lvl3pPr lvl="2" algn="r">
              <a:buNone/>
              <a:defRPr sz="4800">
                <a:solidFill>
                  <a:schemeClr val="lt1"/>
                </a:solidFill>
                <a:latin typeface="NVIDIA Sans"/>
                <a:ea typeface="NVIDIA Sans"/>
                <a:cs typeface="NVIDIA Sans"/>
                <a:sym typeface="NVIDIA Sans"/>
              </a:defRPr>
            </a:lvl3pPr>
            <a:lvl4pPr lvl="3" algn="r">
              <a:buNone/>
              <a:defRPr sz="4800">
                <a:solidFill>
                  <a:schemeClr val="lt1"/>
                </a:solidFill>
                <a:latin typeface="NVIDIA Sans"/>
                <a:ea typeface="NVIDIA Sans"/>
                <a:cs typeface="NVIDIA Sans"/>
                <a:sym typeface="NVIDIA Sans"/>
              </a:defRPr>
            </a:lvl4pPr>
            <a:lvl5pPr lvl="4" algn="r">
              <a:buNone/>
              <a:defRPr sz="4800">
                <a:solidFill>
                  <a:schemeClr val="lt1"/>
                </a:solidFill>
                <a:latin typeface="NVIDIA Sans"/>
                <a:ea typeface="NVIDIA Sans"/>
                <a:cs typeface="NVIDIA Sans"/>
                <a:sym typeface="NVIDIA Sans"/>
              </a:defRPr>
            </a:lvl5pPr>
            <a:lvl6pPr lvl="5" algn="r">
              <a:buNone/>
              <a:defRPr sz="4800">
                <a:solidFill>
                  <a:schemeClr val="lt1"/>
                </a:solidFill>
                <a:latin typeface="NVIDIA Sans"/>
                <a:ea typeface="NVIDIA Sans"/>
                <a:cs typeface="NVIDIA Sans"/>
                <a:sym typeface="NVIDIA Sans"/>
              </a:defRPr>
            </a:lvl6pPr>
            <a:lvl7pPr lvl="6" algn="r">
              <a:buNone/>
              <a:defRPr sz="4800">
                <a:solidFill>
                  <a:schemeClr val="lt1"/>
                </a:solidFill>
                <a:latin typeface="NVIDIA Sans"/>
                <a:ea typeface="NVIDIA Sans"/>
                <a:cs typeface="NVIDIA Sans"/>
                <a:sym typeface="NVIDIA Sans"/>
              </a:defRPr>
            </a:lvl7pPr>
            <a:lvl8pPr lvl="7" algn="r">
              <a:buNone/>
              <a:defRPr sz="4800">
                <a:solidFill>
                  <a:schemeClr val="lt1"/>
                </a:solidFill>
                <a:latin typeface="NVIDIA Sans"/>
                <a:ea typeface="NVIDIA Sans"/>
                <a:cs typeface="NVIDIA Sans"/>
                <a:sym typeface="NVIDIA Sans"/>
              </a:defRPr>
            </a:lvl8pPr>
            <a:lvl9pPr lvl="8" algn="r">
              <a:buNone/>
              <a:defRPr sz="4800">
                <a:solidFill>
                  <a:schemeClr val="lt1"/>
                </a:solidFill>
                <a:latin typeface="NVIDIA Sans"/>
                <a:ea typeface="NVIDIA Sans"/>
                <a:cs typeface="NVIDIA Sans"/>
                <a:sym typeface="NVIDIA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www.nvidia.com/en-us/ai/" TargetMode="Externa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0.xml"/><Relationship Id="rId3" Type="http://schemas.openxmlformats.org/officeDocument/2006/relationships/image" Target="../media/image64.png"/><Relationship Id="rId4" Type="http://schemas.openxmlformats.org/officeDocument/2006/relationships/image" Target="../media/image58.png"/><Relationship Id="rId5" Type="http://schemas.openxmlformats.org/officeDocument/2006/relationships/image" Target="../media/image6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1.xml"/><Relationship Id="rId3" Type="http://schemas.openxmlformats.org/officeDocument/2006/relationships/image" Target="../media/image64.png"/><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2.xml"/><Relationship Id="rId3"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3.xml"/><Relationship Id="rId3" Type="http://schemas.openxmlformats.org/officeDocument/2006/relationships/image" Target="../media/image59.png"/><Relationship Id="rId4" Type="http://schemas.openxmlformats.org/officeDocument/2006/relationships/image" Target="../media/image6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4.xml"/><Relationship Id="rId3" Type="http://schemas.openxmlformats.org/officeDocument/2006/relationships/image" Target="../media/image6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5.xml"/><Relationship Id="rId3" Type="http://schemas.openxmlformats.org/officeDocument/2006/relationships/image" Target="../media/image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7.xml"/><Relationship Id="rId3" Type="http://schemas.openxmlformats.org/officeDocument/2006/relationships/image" Target="../media/image73.png"/><Relationship Id="rId4" Type="http://schemas.openxmlformats.org/officeDocument/2006/relationships/hyperlink" Target="https://python.langchain.com/docs/use_cases/qa_structured/sql"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www.nvidia.com/en-us/ai/" TargetMode="Externa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0.xml"/><Relationship Id="rId3" Type="http://schemas.openxmlformats.org/officeDocument/2006/relationships/image" Target="../media/image6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1.xml"/><Relationship Id="rId3" Type="http://schemas.openxmlformats.org/officeDocument/2006/relationships/image" Target="../media/image5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2.xml"/><Relationship Id="rId3" Type="http://schemas.openxmlformats.org/officeDocument/2006/relationships/image" Target="../media/image5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3.xml"/><Relationship Id="rId3" Type="http://schemas.openxmlformats.org/officeDocument/2006/relationships/image" Target="../media/image5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6.xml"/><Relationship Id="rId3" Type="http://schemas.openxmlformats.org/officeDocument/2006/relationships/image" Target="../media/image52.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hyperlink" Target="https://developer.nvidia.com/blog/"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7.xml"/><Relationship Id="rId3" Type="http://schemas.openxmlformats.org/officeDocument/2006/relationships/image" Target="../media/image35.png"/><Relationship Id="rId4" Type="http://schemas.openxmlformats.org/officeDocument/2006/relationships/image" Target="../media/image5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8.xml"/><Relationship Id="rId3" Type="http://schemas.openxmlformats.org/officeDocument/2006/relationships/image" Target="../media/image35.png"/><Relationship Id="rId4" Type="http://schemas.openxmlformats.org/officeDocument/2006/relationships/image" Target="../media/image5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9.xml"/><Relationship Id="rId3" Type="http://schemas.openxmlformats.org/officeDocument/2006/relationships/hyperlink" Target="https://js.langchain.com/docs/use_cases/question_answering/" TargetMode="External"/><Relationship Id="rId4" Type="http://schemas.openxmlformats.org/officeDocument/2006/relationships/image" Target="../media/image35.png"/><Relationship Id="rId5" Type="http://schemas.openxmlformats.org/officeDocument/2006/relationships/image" Target="../media/image52.png"/><Relationship Id="rId6"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17.png"/><Relationship Id="rId8"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0.xml"/><Relationship Id="rId3" Type="http://schemas.openxmlformats.org/officeDocument/2006/relationships/hyperlink" Target="https://js.langchain.com/docs/use_cases/question_answering/" TargetMode="External"/><Relationship Id="rId4" Type="http://schemas.openxmlformats.org/officeDocument/2006/relationships/image" Target="../media/image35.png"/><Relationship Id="rId5" Type="http://schemas.openxmlformats.org/officeDocument/2006/relationships/image" Target="../media/image52.png"/><Relationship Id="rId6" Type="http://schemas.openxmlformats.org/officeDocument/2006/relationships/image" Target="../media/image71.png"/><Relationship Id="rId7" Type="http://schemas.openxmlformats.org/officeDocument/2006/relationships/hyperlink" Target="https://d2l.ai/" TargetMode="External"/><Relationship Id="rId8" Type="http://schemas.openxmlformats.org/officeDocument/2006/relationships/image" Target="../media/image6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1.xml"/><Relationship Id="rId3" Type="http://schemas.openxmlformats.org/officeDocument/2006/relationships/image" Target="../media/image76.png"/><Relationship Id="rId4" Type="http://schemas.openxmlformats.org/officeDocument/2006/relationships/hyperlink" Target="https://arxiv.org/pdf/2307.09288.pdf" TargetMode="External"/><Relationship Id="rId5" Type="http://schemas.openxmlformats.org/officeDocument/2006/relationships/image" Target="../media/image7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2.xml"/><Relationship Id="rId3" Type="http://schemas.openxmlformats.org/officeDocument/2006/relationships/image" Target="../media/image76.png"/><Relationship Id="rId4" Type="http://schemas.openxmlformats.org/officeDocument/2006/relationships/hyperlink" Target="https://arxiv.org/pdf/2307.09288.pdf" TargetMode="External"/><Relationship Id="rId5" Type="http://schemas.openxmlformats.org/officeDocument/2006/relationships/image" Target="../media/image72.png"/><Relationship Id="rId6" Type="http://schemas.openxmlformats.org/officeDocument/2006/relationships/image" Target="../media/image5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3.xml"/><Relationship Id="rId3" Type="http://schemas.openxmlformats.org/officeDocument/2006/relationships/hyperlink" Target="https://arxiv.org/pdf/2307.09288.pdf" TargetMode="External"/><Relationship Id="rId4" Type="http://schemas.openxmlformats.org/officeDocument/2006/relationships/image" Target="../media/image52.png"/><Relationship Id="rId5" Type="http://schemas.openxmlformats.org/officeDocument/2006/relationships/image" Target="../media/image76.png"/><Relationship Id="rId6" Type="http://schemas.openxmlformats.org/officeDocument/2006/relationships/image" Target="../media/image7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4.xml"/><Relationship Id="rId3" Type="http://schemas.openxmlformats.org/officeDocument/2006/relationships/hyperlink" Target="https://arxiv.org/pdf/2307.09288.pdf" TargetMode="External"/><Relationship Id="rId4" Type="http://schemas.openxmlformats.org/officeDocument/2006/relationships/image" Target="../media/image5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5.xml"/><Relationship Id="rId3" Type="http://schemas.openxmlformats.org/officeDocument/2006/relationships/hyperlink" Target="https://blog.langchain.dev/using-a-knowledge-graph-to-implement-a-devops-rag-application/" TargetMode="External"/><Relationship Id="rId4" Type="http://schemas.openxmlformats.org/officeDocument/2006/relationships/image" Target="../media/image5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6.xml"/><Relationship Id="rId3" Type="http://schemas.openxmlformats.org/officeDocument/2006/relationships/hyperlink" Target="https://blog.langchain.dev/using-a-knowledge-graph-to-implement-a-devops-rag-application/" TargetMode="External"/><Relationship Id="rId4" Type="http://schemas.openxmlformats.org/officeDocument/2006/relationships/image" Target="../media/image5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7.xml"/><Relationship Id="rId3" Type="http://schemas.openxmlformats.org/officeDocument/2006/relationships/hyperlink" Target="https://arxiv.org/pdf/2307.09288.pdf" TargetMode="External"/><Relationship Id="rId4" Type="http://schemas.openxmlformats.org/officeDocument/2006/relationships/image" Target="../media/image5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8.xml"/><Relationship Id="rId3" Type="http://schemas.openxmlformats.org/officeDocument/2006/relationships/hyperlink" Target="https://arxiv.org/pdf/2307.09288.pdf" TargetMode="External"/><Relationship Id="rId4" Type="http://schemas.openxmlformats.org/officeDocument/2006/relationships/image" Target="../media/image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9.xml"/><Relationship Id="rId3" Type="http://schemas.openxmlformats.org/officeDocument/2006/relationships/image" Target="../media/image77.png"/><Relationship Id="rId4" Type="http://schemas.openxmlformats.org/officeDocument/2006/relationships/hyperlink" Target="https://python.langchain.com/docs/langgraph/" TargetMode="External"/><Relationship Id="rId5" Type="http://schemas.openxmlformats.org/officeDocument/2006/relationships/hyperlink" Target="https://blog.langchain.dev/langgraph-multi-agent-workflows/" TargetMode="External"/><Relationship Id="rId6" Type="http://schemas.openxmlformats.org/officeDocument/2006/relationships/image" Target="../media/image7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0.xml"/><Relationship Id="rId3" Type="http://schemas.openxmlformats.org/officeDocument/2006/relationships/hyperlink" Target="https://arxiv.org/pdf/2307.09288.pdf" TargetMode="External"/><Relationship Id="rId4" Type="http://schemas.openxmlformats.org/officeDocument/2006/relationships/image" Target="../media/image5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2.xml"/><Relationship Id="rId3" Type="http://schemas.openxmlformats.org/officeDocument/2006/relationships/hyperlink" Target="https://blog.langchain.dev/using-a-knowledge-graph-to-implement-a-devops-rag-application/" TargetMode="External"/><Relationship Id="rId4"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s://cs.stanford.edu/~myasu/blog/racm3/" TargetMode="External"/><Relationship Id="rId4" Type="http://schemas.openxmlformats.org/officeDocument/2006/relationships/image" Target="../media/image74.png"/><Relationship Id="rId5" Type="http://schemas.openxmlformats.org/officeDocument/2006/relationships/hyperlink" Target="https://www.nvidia.com/en-us/training/instructor-led-workshops/rapid-application-development-using-large-language-models/"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6.xml"/><Relationship Id="rId3" Type="http://schemas.openxmlformats.org/officeDocument/2006/relationships/image" Target="../media/image78.png"/><Relationship Id="rId4" Type="http://schemas.openxmlformats.org/officeDocument/2006/relationships/hyperlink" Target="https://arxiv.org/pdf/1706.03762.pdf"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7.xml"/><Relationship Id="rId3" Type="http://schemas.openxmlformats.org/officeDocument/2006/relationships/image" Target="../media/image8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8.xml"/><Relationship Id="rId3" Type="http://schemas.openxmlformats.org/officeDocument/2006/relationships/image" Target="../media/image85.png"/><Relationship Id="rId4" Type="http://schemas.openxmlformats.org/officeDocument/2006/relationships/image" Target="../media/image8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79.png"/><Relationship Id="rId4" Type="http://schemas.openxmlformats.org/officeDocument/2006/relationships/image" Target="../media/image87.png"/><Relationship Id="rId5" Type="http://schemas.openxmlformats.org/officeDocument/2006/relationships/hyperlink" Target="https://catalog.ngc.nvidia.com/orgs/nvidia/teams/ai-foundation/models/nvolve-29k/ap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s://developer.nvidia.com/blog/accelerating-vector-search-using-gpu-powered-indexes-with-rapids-raft/"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89.png"/><Relationship Id="rId4" Type="http://schemas.openxmlformats.org/officeDocument/2006/relationships/hyperlink" Target="https://developer.nvidia.com/blog/accelerating-vector-search-using-gpu-powered-indexes-with-rapids-raf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89.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hyperlink" Target="https://ichko.github.io/visualizing-vae-with-efemarai" TargetMode="External"/><Relationship Id="rId4" Type="http://schemas.openxmlformats.org/officeDocument/2006/relationships/image" Target="../media/image93.gif"/><Relationship Id="rId5" Type="http://schemas.openxmlformats.org/officeDocument/2006/relationships/image" Target="../media/image102.png"/><Relationship Id="rId6" Type="http://schemas.openxmlformats.org/officeDocument/2006/relationships/image" Target="../media/image80.png"/><Relationship Id="rId7" Type="http://schemas.openxmlformats.org/officeDocument/2006/relationships/hyperlink" Target="https://queenscompsci.wordpress.com/2018/03/04/interpolation-in-the-latent-space-of-variational-autoencoders/" TargetMode="External"/><Relationship Id="rId8" Type="http://schemas.openxmlformats.org/officeDocument/2006/relationships/hyperlink" Target="https://en.wikipedia.org/wiki/T-distributed_stochastic_neighbor_embedding"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hyperlink" Target="https://www.sbert.net/examples/applications/cross-encoder/README.html"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2.png"/><Relationship Id="rId4" Type="http://schemas.openxmlformats.org/officeDocument/2006/relationships/hyperlink" Target="https://cs.stanford.edu/~myasu/blog/racm3/" TargetMode="External"/><Relationship Id="rId5" Type="http://schemas.openxmlformats.org/officeDocument/2006/relationships/hyperlink" Target="https://www.sbert.net/examples/applications/cross-encoder/README.html"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cs.stanford.edu/~myasu/blog/racm3/" TargetMode="External"/><Relationship Id="rId4" Type="http://schemas.openxmlformats.org/officeDocument/2006/relationships/image" Target="../media/image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89.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9.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0.xml"/><Relationship Id="rId3" Type="http://schemas.openxmlformats.org/officeDocument/2006/relationships/image" Target="../media/image5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hyperlink" Target="https://developer.nvidia.com/blog/accelerating-vector-search-using-gpu-powered-indexes-with-rapids-raft/"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0.png"/><Relationship Id="rId4" Type="http://schemas.openxmlformats.org/officeDocument/2006/relationships/hyperlink" Target="https://developer.nvidia.com/blog/accelerating-vector-search-using-gpu-powered-indexes-with-rapids-raft/"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90.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9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4.xml"/><Relationship Id="rId3" Type="http://schemas.openxmlformats.org/officeDocument/2006/relationships/image" Target="../media/image5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89.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hyperlink" Target="https://cs.stanford.edu/~myasu/blog/racm3/" TargetMode="External"/><Relationship Id="rId4" Type="http://schemas.openxmlformats.org/officeDocument/2006/relationships/image" Target="../media/image74.png"/><Relationship Id="rId5" Type="http://schemas.openxmlformats.org/officeDocument/2006/relationships/hyperlink" Target="https://www.nvidia.com/en-us/training/instructor-led-workshops/rapid-application-development-using-large-language-models/"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8.xml"/><Relationship Id="rId3" Type="http://schemas.openxmlformats.org/officeDocument/2006/relationships/image" Target="../media/image79.png"/><Relationship Id="rId4" Type="http://schemas.openxmlformats.org/officeDocument/2006/relationships/image" Target="../media/image87.png"/><Relationship Id="rId5" Type="http://schemas.openxmlformats.org/officeDocument/2006/relationships/hyperlink" Target="https://catalog.ngc.nvidia.com/orgs/nvidia/teams/ai-foundation/models/nvolve-29k/api"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9.xml"/><Relationship Id="rId3" Type="http://schemas.openxmlformats.org/officeDocument/2006/relationships/image" Target="../media/image8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0.xml"/><Relationship Id="rId3" Type="http://schemas.openxmlformats.org/officeDocument/2006/relationships/image" Target="../media/image92.png"/><Relationship Id="rId4" Type="http://schemas.openxmlformats.org/officeDocument/2006/relationships/hyperlink" Target="https://engineering.fb.com/2017/03/29/data-infrastructure/faiss-a-library-for-efficient-similarity-search/" TargetMode="External"/><Relationship Id="rId5" Type="http://schemas.openxmlformats.org/officeDocument/2006/relationships/image" Target="../media/image8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1.xml"/><Relationship Id="rId3" Type="http://schemas.openxmlformats.org/officeDocument/2006/relationships/image" Target="../media/image88.png"/><Relationship Id="rId4" Type="http://schemas.openxmlformats.org/officeDocument/2006/relationships/image" Target="../media/image92.png"/><Relationship Id="rId5" Type="http://schemas.openxmlformats.org/officeDocument/2006/relationships/hyperlink" Target="https://engineering.fb.com/2017/03/29/data-infrastructure/faiss-a-library-for-efficient-similarity-search/"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2.xml"/><Relationship Id="rId3" Type="http://schemas.openxmlformats.org/officeDocument/2006/relationships/image" Target="../media/image88.png"/><Relationship Id="rId4" Type="http://schemas.openxmlformats.org/officeDocument/2006/relationships/image" Target="../media/image92.png"/><Relationship Id="rId5" Type="http://schemas.openxmlformats.org/officeDocument/2006/relationships/hyperlink" Target="https://engineering.fb.com/2017/03/29/data-infrastructure/faiss-a-library-for-efficient-similarity-search/"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3.xml"/><Relationship Id="rId3" Type="http://schemas.openxmlformats.org/officeDocument/2006/relationships/image" Target="../media/image88.png"/><Relationship Id="rId4" Type="http://schemas.openxmlformats.org/officeDocument/2006/relationships/image" Target="../media/image92.png"/><Relationship Id="rId5" Type="http://schemas.openxmlformats.org/officeDocument/2006/relationships/hyperlink" Target="https://engineering.fb.com/2017/03/29/data-infrastructure/faiss-a-library-for-efficient-similarity-search/"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5.xml"/><Relationship Id="rId3" Type="http://schemas.openxmlformats.org/officeDocument/2006/relationships/image" Target="../media/image5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6.xml"/><Relationship Id="rId3" Type="http://schemas.openxmlformats.org/officeDocument/2006/relationships/image" Target="../media/image5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7.xml"/><Relationship Id="rId3" Type="http://schemas.openxmlformats.org/officeDocument/2006/relationships/image" Target="../media/image101.png"/><Relationship Id="rId4" Type="http://schemas.openxmlformats.org/officeDocument/2006/relationships/image" Target="../media/image92.png"/><Relationship Id="rId5" Type="http://schemas.openxmlformats.org/officeDocument/2006/relationships/hyperlink" Target="https://faiss.ai/"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8.xml"/><Relationship Id="rId3" Type="http://schemas.openxmlformats.org/officeDocument/2006/relationships/image" Target="../media/image101.png"/><Relationship Id="rId4" Type="http://schemas.openxmlformats.org/officeDocument/2006/relationships/hyperlink" Target="https://faiss.ai/"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9.xml"/><Relationship Id="rId3" Type="http://schemas.openxmlformats.org/officeDocument/2006/relationships/image" Target="../media/image47.png"/><Relationship Id="rId4" Type="http://schemas.openxmlformats.org/officeDocument/2006/relationships/image" Target="../media/image26.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0.xml"/><Relationship Id="rId3" Type="http://schemas.openxmlformats.org/officeDocument/2006/relationships/image" Target="../media/image91.png"/><Relationship Id="rId4" Type="http://schemas.openxmlformats.org/officeDocument/2006/relationships/hyperlink" Target="https://engineering.fb.com/2017/03/29/data-infrastructure/faiss-a-library-for-efficient-similarity-search/" TargetMode="External"/><Relationship Id="rId5" Type="http://schemas.openxmlformats.org/officeDocument/2006/relationships/image" Target="../media/image97.png"/><Relationship Id="rId6" Type="http://schemas.openxmlformats.org/officeDocument/2006/relationships/hyperlink" Target="https://developer.nvidia.com/blog/accelerating-vector-search-using-gpu-powered-indexes-with-rapids-raft/"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1.xml"/><Relationship Id="rId3" Type="http://schemas.openxmlformats.org/officeDocument/2006/relationships/image" Target="../media/image31.png"/><Relationship Id="rId4" Type="http://schemas.openxmlformats.org/officeDocument/2006/relationships/hyperlink" Target="https://developer.nvidia.com/blog/making-data-science-teams-productive-kubernetes-rapids/" TargetMode="External"/><Relationship Id="rId5" Type="http://schemas.openxmlformats.org/officeDocument/2006/relationships/image" Target="../media/image9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2.xml"/><Relationship Id="rId3" Type="http://schemas.openxmlformats.org/officeDocument/2006/relationships/image" Target="../media/image52.png"/><Relationship Id="rId4" Type="http://schemas.openxmlformats.org/officeDocument/2006/relationships/image" Target="../media/image76.png"/><Relationship Id="rId5" Type="http://schemas.openxmlformats.org/officeDocument/2006/relationships/image" Target="../media/image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3.xml"/><Relationship Id="rId3" Type="http://schemas.openxmlformats.org/officeDocument/2006/relationships/image" Target="../media/image52.png"/><Relationship Id="rId4" Type="http://schemas.openxmlformats.org/officeDocument/2006/relationships/image" Target="../media/image76.png"/><Relationship Id="rId5" Type="http://schemas.openxmlformats.org/officeDocument/2006/relationships/image" Target="../media/image7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4.xml"/><Relationship Id="rId3" Type="http://schemas.openxmlformats.org/officeDocument/2006/relationships/image" Target="../media/image5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6.xml"/><Relationship Id="rId3" Type="http://schemas.openxmlformats.org/officeDocument/2006/relationships/image" Target="../media/image5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7.xml"/><Relationship Id="rId3" Type="http://schemas.openxmlformats.org/officeDocument/2006/relationships/image" Target="../media/image5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8.xml"/><Relationship Id="rId3" Type="http://schemas.openxmlformats.org/officeDocument/2006/relationships/image" Target="../media/image5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9.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0.xml"/><Relationship Id="rId3" Type="http://schemas.openxmlformats.org/officeDocument/2006/relationships/image" Target="../media/image5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1.xml"/><Relationship Id="rId3" Type="http://schemas.openxmlformats.org/officeDocument/2006/relationships/image" Target="../media/image5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2.xml"/><Relationship Id="rId3" Type="http://schemas.openxmlformats.org/officeDocument/2006/relationships/image" Target="../media/image52.png"/><Relationship Id="rId4" Type="http://schemas.openxmlformats.org/officeDocument/2006/relationships/image" Target="../media/image99.png"/><Relationship Id="rId5" Type="http://schemas.openxmlformats.org/officeDocument/2006/relationships/image" Target="../media/image95.png"/><Relationship Id="rId6" Type="http://schemas.openxmlformats.org/officeDocument/2006/relationships/image" Target="../media/image90.png"/><Relationship Id="rId7" Type="http://schemas.openxmlformats.org/officeDocument/2006/relationships/hyperlink" Target="https://github.com/explodinggradients/ragas" TargetMode="External"/><Relationship Id="rId8" Type="http://schemas.openxmlformats.org/officeDocument/2006/relationships/image" Target="../media/image9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 Id="rId3" Type="http://schemas.openxmlformats.org/officeDocument/2006/relationships/image" Target="../media/image96.png"/><Relationship Id="rId4" Type="http://schemas.openxmlformats.org/officeDocument/2006/relationships/hyperlink" Target="https://arxiv.org/pdf/2307.09288.pdf" TargetMode="External"/><Relationship Id="rId5" Type="http://schemas.openxmlformats.org/officeDocument/2006/relationships/image" Target="../media/image99.png"/><Relationship Id="rId6" Type="http://schemas.openxmlformats.org/officeDocument/2006/relationships/image" Target="../media/image90.png"/><Relationship Id="rId7" Type="http://schemas.openxmlformats.org/officeDocument/2006/relationships/image" Target="../media/image9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96.png"/><Relationship Id="rId4" Type="http://schemas.openxmlformats.org/officeDocument/2006/relationships/hyperlink" Target="https://arxiv.org/pdf/2307.09288.pdf" TargetMode="External"/><Relationship Id="rId9" Type="http://schemas.openxmlformats.org/officeDocument/2006/relationships/hyperlink" Target="https://github.com/explodinggradients/ragas/blob/main/src/ragas/metrics/_faithfulness.py" TargetMode="External"/><Relationship Id="rId5" Type="http://schemas.openxmlformats.org/officeDocument/2006/relationships/image" Target="../media/image99.png"/><Relationship Id="rId6" Type="http://schemas.openxmlformats.org/officeDocument/2006/relationships/image" Target="../media/image90.png"/><Relationship Id="rId7" Type="http://schemas.openxmlformats.org/officeDocument/2006/relationships/image" Target="../media/image95.png"/><Relationship Id="rId8" Type="http://schemas.openxmlformats.org/officeDocument/2006/relationships/image" Target="../media/image10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5.xml"/><Relationship Id="rId3" Type="http://schemas.openxmlformats.org/officeDocument/2006/relationships/image" Target="../media/image5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6.xml"/><Relationship Id="rId3" Type="http://schemas.openxmlformats.org/officeDocument/2006/relationships/image" Target="../media/image5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7.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4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8.xml"/><Relationship Id="rId3"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hyperlink" Target="https://colab.research.google.com/?utm_source=scs-inde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hyperlink" Target="https://colab.research.google.com/?utm_source=scs-index" TargetMode="External"/><Relationship Id="rId6"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hyperlink" Target="https://colab.research.google.com/?utm_source=scs-index" TargetMode="External"/><Relationship Id="rId6" Type="http://schemas.openxmlformats.org/officeDocument/2006/relationships/image" Target="../media/image26.png"/><Relationship Id="rId7"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hyperlink" Target="https://www.nvidia.com/content/dam/en-zz/Solutions/lp/large-language-models-ebook/nvidia-llm-ebook-og.jp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hyperlink" Target="https://huggingface.co/spaces/gradio/chatinterface_streaming_echo/blob/main/run.py" TargetMode="External"/><Relationship Id="rId6" Type="http://schemas.openxmlformats.org/officeDocument/2006/relationships/hyperlink" Target="https://www.gradio.app/"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37.png"/><Relationship Id="rId5" Type="http://schemas.openxmlformats.org/officeDocument/2006/relationships/hyperlink" Target="https://huggingface.co/spaces/camenduru-com/webu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hyperlink" Target="https://www.gradio.app/guides/creating-a-custom-chatbot-with-blocks" TargetMode="External"/><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1.png"/><Relationship Id="rId4" Type="http://schemas.openxmlformats.org/officeDocument/2006/relationships/image" Target="../media/image43.png"/><Relationship Id="rId5"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43.png"/><Relationship Id="rId5"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image" Target="../media/image46.png"/><Relationship Id="rId5" Type="http://schemas.openxmlformats.org/officeDocument/2006/relationships/image" Target="../media/image26.png"/><Relationship Id="rId6" Type="http://schemas.openxmlformats.org/officeDocument/2006/relationships/hyperlink" Target="https://kubernetes.io/"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1.png"/><Relationship Id="rId4" Type="http://schemas.openxmlformats.org/officeDocument/2006/relationships/image" Target="../media/image46.png"/><Relationship Id="rId5" Type="http://schemas.openxmlformats.org/officeDocument/2006/relationships/image" Target="../media/image26.png"/><Relationship Id="rId6" Type="http://schemas.openxmlformats.org/officeDocument/2006/relationships/image" Target="../media/image44.png"/><Relationship Id="rId7" Type="http://schemas.openxmlformats.org/officeDocument/2006/relationships/hyperlink" Target="https://kubernetes.io/"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26.png"/><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6.png"/><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47.png"/><Relationship Id="rId4" Type="http://schemas.openxmlformats.org/officeDocument/2006/relationships/image" Target="../media/image26.png"/><Relationship Id="rId5" Type="http://schemas.openxmlformats.org/officeDocument/2006/relationships/image" Target="../media/image46.png"/><Relationship Id="rId6" Type="http://schemas.openxmlformats.org/officeDocument/2006/relationships/hyperlink" Target="https://kubernetes.io/" TargetMode="External"/><Relationship Id="rId7"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6.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48.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54.png"/><Relationship Id="rId4" Type="http://schemas.openxmlformats.org/officeDocument/2006/relationships/image" Target="../media/image26.png"/><Relationship Id="rId5"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7.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1.xml"/><Relationship Id="rId3" Type="http://schemas.openxmlformats.org/officeDocument/2006/relationships/image" Target="../media/image50.png"/><Relationship Id="rId4" Type="http://schemas.openxmlformats.org/officeDocument/2006/relationships/image" Target="../media/image26.png"/><Relationship Id="rId5"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2.xml"/><Relationship Id="rId3" Type="http://schemas.openxmlformats.org/officeDocument/2006/relationships/image" Target="../media/image50.png"/><Relationship Id="rId4" Type="http://schemas.openxmlformats.org/officeDocument/2006/relationships/image" Target="../media/image26.png"/><Relationship Id="rId5"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3.xml"/><Relationship Id="rId3" Type="http://schemas.openxmlformats.org/officeDocument/2006/relationships/image" Target="../media/image50.png"/><Relationship Id="rId4" Type="http://schemas.openxmlformats.org/officeDocument/2006/relationships/image" Target="../media/image26.png"/><Relationship Id="rId5"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4.xml"/><Relationship Id="rId3" Type="http://schemas.openxmlformats.org/officeDocument/2006/relationships/image" Target="../media/image50.png"/><Relationship Id="rId4" Type="http://schemas.openxmlformats.org/officeDocument/2006/relationships/image" Target="../media/image26.png"/><Relationship Id="rId5" Type="http://schemas.openxmlformats.org/officeDocument/2006/relationships/image" Target="../media/image53.png"/><Relationship Id="rId6"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5.xml"/><Relationship Id="rId3" Type="http://schemas.openxmlformats.org/officeDocument/2006/relationships/image" Target="../media/image50.png"/><Relationship Id="rId4" Type="http://schemas.openxmlformats.org/officeDocument/2006/relationships/image" Target="../media/image26.png"/><Relationship Id="rId5" Type="http://schemas.openxmlformats.org/officeDocument/2006/relationships/image" Target="../media/image53.png"/><Relationship Id="rId6"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8.xml"/><Relationship Id="rId3"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9.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 Id="rId3" Type="http://schemas.openxmlformats.org/officeDocument/2006/relationships/image" Target="../media/image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1.xml"/><Relationship Id="rId3"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2.xml"/><Relationship Id="rId3" Type="http://schemas.openxmlformats.org/officeDocument/2006/relationships/image" Target="../media/image5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 Id="rId3"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4.xml"/><Relationship Id="rId3"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5.xml"/><Relationship Id="rId3"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6.xml"/><Relationship Id="rId3" Type="http://schemas.openxmlformats.org/officeDocument/2006/relationships/image" Target="../media/image52.png"/><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7.xml"/><Relationship Id="rId3" Type="http://schemas.openxmlformats.org/officeDocument/2006/relationships/image" Target="../media/image66.png"/><Relationship Id="rId4" Type="http://schemas.openxmlformats.org/officeDocument/2006/relationships/hyperlink" Target="https://github.com/langchain-ai/langchain/tree/master"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8.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image" Target="../media/image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0.xml"/><Relationship Id="rId3" Type="http://schemas.openxmlformats.org/officeDocument/2006/relationships/image" Target="../media/image52.png"/><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3.xml"/><Relationship Id="rId3"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4.xml"/><Relationship Id="rId3" Type="http://schemas.openxmlformats.org/officeDocument/2006/relationships/image" Target="../media/image5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5.xml"/><Relationship Id="rId3"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6.xml"/><Relationship Id="rId3" Type="http://schemas.openxmlformats.org/officeDocument/2006/relationships/image" Target="../media/image5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7.xml"/><Relationship Id="rId3" Type="http://schemas.openxmlformats.org/officeDocument/2006/relationships/image" Target="../media/image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8.xml"/><Relationship Id="rId3"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9.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NVIDIA Sans"/>
              <a:buNone/>
            </a:pPr>
            <a:r>
              <a:rPr lang="en-US" sz="9600"/>
              <a:t>Building RAG Agents with LLMs</a:t>
            </a:r>
            <a:endParaRPr sz="9600"/>
          </a:p>
        </p:txBody>
      </p:sp>
      <p:sp>
        <p:nvSpPr>
          <p:cNvPr id="387" name="Google Shape;387;p38"/>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Introduction</a:t>
            </a:r>
            <a:endParaRPr sz="5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7"/>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Chat Applications</a:t>
            </a:r>
            <a:endParaRPr sz="8400"/>
          </a:p>
        </p:txBody>
      </p:sp>
      <p:sp>
        <p:nvSpPr>
          <p:cNvPr id="485" name="Google Shape;485;p47"/>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Full Applications Build with LLMs</a:t>
            </a:r>
            <a:endParaRPr sz="5400"/>
          </a:p>
        </p:txBody>
      </p:sp>
      <p:sp>
        <p:nvSpPr>
          <p:cNvPr id="486" name="Google Shape;486;p47"/>
          <p:cNvSpPr txBox="1"/>
          <p:nvPr/>
        </p:nvSpPr>
        <p:spPr>
          <a:xfrm>
            <a:off x="196975" y="19896825"/>
            <a:ext cx="1411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solidFill>
                  <a:schemeClr val="hlink"/>
                </a:solidFill>
                <a:hlinkClick r:id="rId3"/>
              </a:rPr>
              <a:t>Production-Ready APIs That Run Anywhere | NVIDIA</a:t>
            </a:r>
            <a:endParaRPr sz="1800"/>
          </a:p>
        </p:txBody>
      </p:sp>
      <p:pic>
        <p:nvPicPr>
          <p:cNvPr id="487" name="Google Shape;487;p47"/>
          <p:cNvPicPr preferRelativeResize="0"/>
          <p:nvPr/>
        </p:nvPicPr>
        <p:blipFill rotWithShape="1">
          <a:blip r:embed="rId4">
            <a:alphaModFix/>
          </a:blip>
          <a:srcRect b="0" l="0" r="2267" t="0"/>
          <a:stretch/>
        </p:blipFill>
        <p:spPr>
          <a:xfrm>
            <a:off x="0" y="3895375"/>
            <a:ext cx="36576000" cy="1425400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13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394" name="Google Shape;2394;p13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95" name="Google Shape;2395;p137"/>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p:txBody>
      </p:sp>
      <p:sp>
        <p:nvSpPr>
          <p:cNvPr id="2396" name="Google Shape;2396;p137"/>
          <p:cNvSpPr/>
          <p:nvPr/>
        </p:nvSpPr>
        <p:spPr>
          <a:xfrm>
            <a:off x="14987250" y="13064975"/>
            <a:ext cx="6601500" cy="6558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400">
                <a:solidFill>
                  <a:schemeClr val="dk1"/>
                </a:solidFill>
              </a:rPr>
              <a:t>[0,1,1,2]</a:t>
            </a:r>
            <a:endParaRPr sz="6400">
              <a:solidFill>
                <a:schemeClr val="dk1"/>
              </a:solidFill>
            </a:endParaRPr>
          </a:p>
        </p:txBody>
      </p:sp>
      <p:pic>
        <p:nvPicPr>
          <p:cNvPr id="2397" name="Google Shape;2397;p137"/>
          <p:cNvPicPr preferRelativeResize="0"/>
          <p:nvPr/>
        </p:nvPicPr>
        <p:blipFill rotWithShape="1">
          <a:blip r:embed="rId3">
            <a:alphaModFix/>
          </a:blip>
          <a:srcRect b="0" l="0" r="9033" t="0"/>
          <a:stretch/>
        </p:blipFill>
        <p:spPr>
          <a:xfrm>
            <a:off x="273275" y="4234375"/>
            <a:ext cx="17712296" cy="6998625"/>
          </a:xfrm>
          <a:prstGeom prst="rect">
            <a:avLst/>
          </a:prstGeom>
          <a:noFill/>
          <a:ln>
            <a:noFill/>
          </a:ln>
        </p:spPr>
      </p:pic>
      <p:pic>
        <p:nvPicPr>
          <p:cNvPr id="2398" name="Google Shape;2398;p137"/>
          <p:cNvPicPr preferRelativeResize="0"/>
          <p:nvPr/>
        </p:nvPicPr>
        <p:blipFill rotWithShape="1">
          <a:blip r:embed="rId4">
            <a:alphaModFix/>
          </a:blip>
          <a:srcRect b="0" l="0" r="7552" t="0"/>
          <a:stretch/>
        </p:blipFill>
        <p:spPr>
          <a:xfrm>
            <a:off x="18447487" y="4234375"/>
            <a:ext cx="17884013" cy="6998625"/>
          </a:xfrm>
          <a:prstGeom prst="rect">
            <a:avLst/>
          </a:prstGeom>
          <a:noFill/>
          <a:ln>
            <a:noFill/>
          </a:ln>
        </p:spPr>
      </p:pic>
      <p:sp>
        <p:nvSpPr>
          <p:cNvPr id="2399" name="Google Shape;2399;p137"/>
          <p:cNvSpPr/>
          <p:nvPr/>
        </p:nvSpPr>
        <p:spPr>
          <a:xfrm>
            <a:off x="25973925" y="12952775"/>
            <a:ext cx="72183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[0,1,1,2]</a:t>
            </a:r>
            <a:endParaRPr sz="6400">
              <a:solidFill>
                <a:schemeClr val="dk1"/>
              </a:solidFill>
            </a:endParaRPr>
          </a:p>
        </p:txBody>
      </p:sp>
      <p:sp>
        <p:nvSpPr>
          <p:cNvPr id="2400" name="Google Shape;2400;p13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pic>
        <p:nvPicPr>
          <p:cNvPr id="2401" name="Google Shape;2401;p137"/>
          <p:cNvPicPr preferRelativeResize="0"/>
          <p:nvPr/>
        </p:nvPicPr>
        <p:blipFill>
          <a:blip r:embed="rId5">
            <a:alphaModFix/>
          </a:blip>
          <a:stretch>
            <a:fillRect/>
          </a:stretch>
        </p:blipFill>
        <p:spPr>
          <a:xfrm>
            <a:off x="18618625" y="8176425"/>
            <a:ext cx="16644300" cy="795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13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408" name="Google Shape;2408;p13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409" name="Google Shape;2409;p138"/>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p:txBody>
      </p:sp>
      <p:pic>
        <p:nvPicPr>
          <p:cNvPr id="2410" name="Google Shape;2410;p138"/>
          <p:cNvPicPr preferRelativeResize="0"/>
          <p:nvPr/>
        </p:nvPicPr>
        <p:blipFill rotWithShape="1">
          <a:blip r:embed="rId3">
            <a:alphaModFix/>
          </a:blip>
          <a:srcRect b="0" l="0" r="9033" t="0"/>
          <a:stretch/>
        </p:blipFill>
        <p:spPr>
          <a:xfrm>
            <a:off x="273275" y="4234375"/>
            <a:ext cx="17712296" cy="6998625"/>
          </a:xfrm>
          <a:prstGeom prst="rect">
            <a:avLst/>
          </a:prstGeom>
          <a:noFill/>
          <a:ln>
            <a:noFill/>
          </a:ln>
        </p:spPr>
      </p:pic>
      <p:pic>
        <p:nvPicPr>
          <p:cNvPr id="2411" name="Google Shape;2411;p138"/>
          <p:cNvPicPr preferRelativeResize="0"/>
          <p:nvPr/>
        </p:nvPicPr>
        <p:blipFill rotWithShape="1">
          <a:blip r:embed="rId4">
            <a:alphaModFix/>
          </a:blip>
          <a:srcRect b="0" l="0" r="7552" t="0"/>
          <a:stretch/>
        </p:blipFill>
        <p:spPr>
          <a:xfrm>
            <a:off x="18447487" y="4234375"/>
            <a:ext cx="17884013" cy="6998625"/>
          </a:xfrm>
          <a:prstGeom prst="rect">
            <a:avLst/>
          </a:prstGeom>
          <a:noFill/>
          <a:ln>
            <a:noFill/>
          </a:ln>
        </p:spPr>
      </p:pic>
      <p:sp>
        <p:nvSpPr>
          <p:cNvPr id="2412" name="Google Shape;2412;p138"/>
          <p:cNvSpPr/>
          <p:nvPr/>
        </p:nvSpPr>
        <p:spPr>
          <a:xfrm>
            <a:off x="15974250" y="12952775"/>
            <a:ext cx="72183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[0,1,1,2]</a:t>
            </a:r>
            <a:endParaRPr sz="6400">
              <a:solidFill>
                <a:schemeClr val="dk1"/>
              </a:solidFill>
            </a:endParaRPr>
          </a:p>
        </p:txBody>
      </p:sp>
      <p:sp>
        <p:nvSpPr>
          <p:cNvPr id="2413" name="Google Shape;2413;p13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
        <p:nvSpPr>
          <p:cNvPr id="2414" name="Google Shape;2414;p138"/>
          <p:cNvSpPr/>
          <p:nvPr/>
        </p:nvSpPr>
        <p:spPr>
          <a:xfrm>
            <a:off x="26766900" y="12952775"/>
            <a:ext cx="72183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a:t>
            </a:r>
            <a:endParaRPr sz="6400">
              <a:solidFill>
                <a:schemeClr val="dk1"/>
              </a:solidFill>
            </a:endParaRPr>
          </a:p>
          <a:p>
            <a:pPr indent="0" lvl="0" marL="0" rtl="0" algn="ctr">
              <a:spcBef>
                <a:spcPts val="0"/>
              </a:spcBef>
              <a:spcAft>
                <a:spcPts val="0"/>
              </a:spcAft>
              <a:buNone/>
            </a:pPr>
            <a:r>
              <a:rPr lang="en-US" sz="6400">
                <a:solidFill>
                  <a:schemeClr val="dk1"/>
                </a:solidFill>
              </a:rPr>
              <a:t>[0,1,1,2, 3]</a:t>
            </a:r>
            <a:endParaRPr sz="64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13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Final Running State Loop</a:t>
            </a:r>
            <a:endParaRPr sz="8400"/>
          </a:p>
        </p:txBody>
      </p:sp>
      <p:pic>
        <p:nvPicPr>
          <p:cNvPr id="2421" name="Google Shape;2421;p139"/>
          <p:cNvPicPr preferRelativeResize="0"/>
          <p:nvPr/>
        </p:nvPicPr>
        <p:blipFill rotWithShape="1">
          <a:blip r:embed="rId3">
            <a:alphaModFix/>
          </a:blip>
          <a:srcRect b="0" l="668" r="3866" t="0"/>
          <a:stretch/>
        </p:blipFill>
        <p:spPr>
          <a:xfrm>
            <a:off x="7695450" y="2776650"/>
            <a:ext cx="21185100" cy="16928475"/>
          </a:xfrm>
          <a:prstGeom prst="rect">
            <a:avLst/>
          </a:prstGeom>
          <a:noFill/>
          <a:ln>
            <a:noFill/>
          </a:ln>
        </p:spPr>
      </p:pic>
      <p:sp>
        <p:nvSpPr>
          <p:cNvPr id="2422" name="Google Shape;2422;p13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14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Running State Loop</a:t>
            </a:r>
            <a:endParaRPr sz="8400"/>
          </a:p>
        </p:txBody>
      </p:sp>
      <p:pic>
        <p:nvPicPr>
          <p:cNvPr id="2429" name="Google Shape;2429;p140"/>
          <p:cNvPicPr preferRelativeResize="0"/>
          <p:nvPr/>
        </p:nvPicPr>
        <p:blipFill rotWithShape="1">
          <a:blip r:embed="rId3">
            <a:alphaModFix/>
          </a:blip>
          <a:srcRect b="46598" l="0" r="22762" t="0"/>
          <a:stretch/>
        </p:blipFill>
        <p:spPr>
          <a:xfrm>
            <a:off x="711450" y="4905575"/>
            <a:ext cx="15173124" cy="11840749"/>
          </a:xfrm>
          <a:prstGeom prst="rect">
            <a:avLst/>
          </a:prstGeom>
          <a:noFill/>
          <a:ln>
            <a:noFill/>
          </a:ln>
        </p:spPr>
      </p:pic>
      <p:pic>
        <p:nvPicPr>
          <p:cNvPr id="2430" name="Google Shape;2430;p140"/>
          <p:cNvPicPr preferRelativeResize="0"/>
          <p:nvPr/>
        </p:nvPicPr>
        <p:blipFill rotWithShape="1">
          <a:blip r:embed="rId4">
            <a:alphaModFix/>
          </a:blip>
          <a:srcRect b="30055" l="665" r="11822" t="0"/>
          <a:stretch/>
        </p:blipFill>
        <p:spPr>
          <a:xfrm>
            <a:off x="16612100" y="4905575"/>
            <a:ext cx="19419800" cy="11840749"/>
          </a:xfrm>
          <a:prstGeom prst="rect">
            <a:avLst/>
          </a:prstGeom>
          <a:noFill/>
          <a:ln>
            <a:noFill/>
          </a:ln>
        </p:spPr>
      </p:pic>
      <p:sp>
        <p:nvSpPr>
          <p:cNvPr id="2431" name="Google Shape;2431;p14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Comparing Typical with Running State</a:t>
            </a:r>
            <a:endParaRPr b="1" sz="5400"/>
          </a:p>
        </p:txBody>
      </p:sp>
      <p:sp>
        <p:nvSpPr>
          <p:cNvPr id="2432" name="Google Shape;2432;p14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4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Final Running State Loop</a:t>
            </a:r>
            <a:endParaRPr sz="8400"/>
          </a:p>
        </p:txBody>
      </p:sp>
      <p:sp>
        <p:nvSpPr>
          <p:cNvPr id="2439" name="Google Shape;2439;p141"/>
          <p:cNvSpPr/>
          <p:nvPr/>
        </p:nvSpPr>
        <p:spPr>
          <a:xfrm>
            <a:off x="1288350" y="11928650"/>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RunnableBranch</a:t>
            </a:r>
            <a:endParaRPr b="1" sz="6400">
              <a:solidFill>
                <a:schemeClr val="accent6"/>
              </a:solidFill>
            </a:endParaRPr>
          </a:p>
        </p:txBody>
      </p:sp>
      <p:sp>
        <p:nvSpPr>
          <p:cNvPr id="2440" name="Google Shape;2440;p141"/>
          <p:cNvSpPr/>
          <p:nvPr/>
        </p:nvSpPr>
        <p:spPr>
          <a:xfrm>
            <a:off x="2872500" y="9939113"/>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RunnableLambda</a:t>
            </a:r>
            <a:endParaRPr b="1" sz="6400">
              <a:solidFill>
                <a:schemeClr val="accent6"/>
              </a:solidFill>
            </a:endParaRPr>
          </a:p>
        </p:txBody>
      </p:sp>
      <p:pic>
        <p:nvPicPr>
          <p:cNvPr id="2441" name="Google Shape;2441;p141"/>
          <p:cNvPicPr preferRelativeResize="0"/>
          <p:nvPr/>
        </p:nvPicPr>
        <p:blipFill rotWithShape="1">
          <a:blip r:embed="rId3">
            <a:alphaModFix/>
          </a:blip>
          <a:srcRect b="0" l="0" r="0" t="27907"/>
          <a:stretch/>
        </p:blipFill>
        <p:spPr>
          <a:xfrm>
            <a:off x="16651600" y="4880009"/>
            <a:ext cx="19147648" cy="12367718"/>
          </a:xfrm>
          <a:prstGeom prst="rect">
            <a:avLst/>
          </a:prstGeom>
          <a:noFill/>
          <a:ln>
            <a:noFill/>
          </a:ln>
        </p:spPr>
      </p:pic>
      <p:sp>
        <p:nvSpPr>
          <p:cNvPr id="2442" name="Google Shape;2442;p141"/>
          <p:cNvSpPr/>
          <p:nvPr/>
        </p:nvSpPr>
        <p:spPr>
          <a:xfrm>
            <a:off x="4533700" y="7678175"/>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RunnableAssign</a:t>
            </a:r>
            <a:endParaRPr b="1" sz="6400">
              <a:solidFill>
                <a:schemeClr val="accent6"/>
              </a:solidFill>
            </a:endParaRPr>
          </a:p>
        </p:txBody>
      </p:sp>
      <p:sp>
        <p:nvSpPr>
          <p:cNvPr id="2443" name="Google Shape;2443;p14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Big Picture</a:t>
            </a:r>
            <a:endParaRPr/>
          </a:p>
          <a:p>
            <a:pPr indent="0" lvl="0" marL="0" rtl="0" algn="l">
              <a:spcBef>
                <a:spcPts val="0"/>
              </a:spcBef>
              <a:spcAft>
                <a:spcPts val="0"/>
              </a:spcAft>
              <a:buNone/>
            </a:pPr>
            <a:r>
              <a:t/>
            </a:r>
            <a:endParaRPr b="1" sz="5400"/>
          </a:p>
        </p:txBody>
      </p:sp>
      <p:sp>
        <p:nvSpPr>
          <p:cNvPr id="2444" name="Google Shape;2444;p14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14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451" name="Google Shape;2451;p142"/>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452" name="Google Shape;2452;p142"/>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453" name="Google Shape;2453;p142"/>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454" name="Google Shape;2454;p142"/>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455" name="Google Shape;2455;p142"/>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456" name="Google Shape;2456;p142"/>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457" name="Google Shape;2457;p142"/>
          <p:cNvCxnSpPr>
            <a:stCxn id="2456"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458" name="Google Shape;2458;p142"/>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459" name="Google Shape;2459;p142"/>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460" name="Google Shape;2460;p142"/>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461" name="Google Shape;2461;p142"/>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462" name="Google Shape;2462;p142"/>
          <p:cNvCxnSpPr>
            <a:stCxn id="2461" idx="1"/>
            <a:endCxn id="2458"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2463" name="Google Shape;2463;p142"/>
          <p:cNvCxnSpPr>
            <a:stCxn id="2454" idx="1"/>
            <a:endCxn id="2459" idx="3"/>
          </p:cNvCxnSpPr>
          <p:nvPr/>
        </p:nvCxnSpPr>
        <p:spPr>
          <a:xfrm>
            <a:off x="1552550" y="10315100"/>
            <a:ext cx="31518000" cy="181800"/>
          </a:xfrm>
          <a:prstGeom prst="curvedConnector5">
            <a:avLst>
              <a:gd fmla="val -756" name="adj1"/>
              <a:gd fmla="val 4267794" name="adj2"/>
              <a:gd fmla="val 100756" name="adj3"/>
            </a:avLst>
          </a:prstGeom>
          <a:noFill/>
          <a:ln cap="flat" cmpd="sng" w="114300">
            <a:solidFill>
              <a:schemeClr val="dk2"/>
            </a:solidFill>
            <a:prstDash val="solid"/>
            <a:round/>
            <a:headEnd len="med" w="med" type="stealth"/>
            <a:tailEnd len="med" w="med" type="none"/>
          </a:ln>
        </p:spPr>
      </p:cxnSp>
      <p:sp>
        <p:nvSpPr>
          <p:cNvPr id="2464" name="Google Shape;2464;p142"/>
          <p:cNvSpPr/>
          <p:nvPr/>
        </p:nvSpPr>
        <p:spPr>
          <a:xfrm>
            <a:off x="6945825"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History</a:t>
            </a:r>
            <a:endParaRPr b="1" sz="6400">
              <a:solidFill>
                <a:schemeClr val="accent4"/>
              </a:solidFill>
            </a:endParaRPr>
          </a:p>
        </p:txBody>
      </p:sp>
      <p:sp>
        <p:nvSpPr>
          <p:cNvPr id="2465" name="Google Shape;2465;p142"/>
          <p:cNvSpPr/>
          <p:nvPr/>
        </p:nvSpPr>
        <p:spPr>
          <a:xfrm>
            <a:off x="22421650"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User</a:t>
            </a:r>
            <a:endParaRPr b="1" sz="6400">
              <a:solidFill>
                <a:schemeClr val="accent4"/>
              </a:solidFill>
            </a:endParaRPr>
          </a:p>
        </p:txBody>
      </p:sp>
      <p:sp>
        <p:nvSpPr>
          <p:cNvPr id="2466" name="Google Shape;2466;p142"/>
          <p:cNvSpPr/>
          <p:nvPr/>
        </p:nvSpPr>
        <p:spPr>
          <a:xfrm flipH="1" rot="5160405">
            <a:off x="6116170" y="4712600"/>
            <a:ext cx="818076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467" name="Google Shape;2467;p142"/>
          <p:cNvSpPr/>
          <p:nvPr/>
        </p:nvSpPr>
        <p:spPr>
          <a:xfrm rot="5160373">
            <a:off x="15840077" y="6067350"/>
            <a:ext cx="834767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468" name="Google Shape;2468;p142"/>
          <p:cNvSpPr/>
          <p:nvPr/>
        </p:nvSpPr>
        <p:spPr>
          <a:xfrm flipH="1" rot="5160442">
            <a:off x="24913452" y="5395550"/>
            <a:ext cx="8074296" cy="83400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469" name="Google Shape;2469;p142"/>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470" name="Google Shape;2470;p142"/>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471" name="Google Shape;2471;p142"/>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472" name="Google Shape;2472;p14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14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479" name="Google Shape;2479;p143"/>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480" name="Google Shape;2480;p143"/>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481" name="Google Shape;2481;p143"/>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482" name="Google Shape;2482;p143"/>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483" name="Google Shape;2483;p14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cxnSp>
        <p:nvCxnSpPr>
          <p:cNvPr id="2484" name="Google Shape;2484;p143"/>
          <p:cNvCxnSpPr>
            <a:stCxn id="2481" idx="3"/>
            <a:endCxn id="2479"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485" name="Google Shape;2485;p143"/>
          <p:cNvCxnSpPr>
            <a:stCxn id="2482" idx="1"/>
            <a:endCxn id="2480"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sp>
        <p:nvSpPr>
          <p:cNvPr id="2486" name="Google Shape;2486;p14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14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493" name="Google Shape;2493;p144"/>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494" name="Google Shape;2494;p144"/>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495" name="Google Shape;2495;p144"/>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496" name="Google Shape;2496;p144"/>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497" name="Google Shape;2497;p14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498" name="Google Shape;2498;p144"/>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499" name="Google Shape;2499;p144"/>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00" name="Google Shape;2500;p144"/>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501" name="Google Shape;2501;p144"/>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cxnSp>
        <p:nvCxnSpPr>
          <p:cNvPr id="2502" name="Google Shape;2502;p144"/>
          <p:cNvCxnSpPr>
            <a:stCxn id="2495" idx="3"/>
            <a:endCxn id="2493"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03" name="Google Shape;2503;p144"/>
          <p:cNvCxnSpPr>
            <a:stCxn id="2496" idx="1"/>
            <a:endCxn id="2494"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04" name="Google Shape;2504;p144"/>
          <p:cNvCxnSpPr>
            <a:stCxn id="2495" idx="3"/>
            <a:endCxn id="2498"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05" name="Google Shape;2505;p144"/>
          <p:cNvCxnSpPr>
            <a:stCxn id="2501" idx="1"/>
            <a:endCxn id="2499"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06" name="Google Shape;2506;p144"/>
          <p:cNvCxnSpPr>
            <a:stCxn id="2500" idx="1"/>
            <a:endCxn id="2501"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pic>
        <p:nvPicPr>
          <p:cNvPr id="2507" name="Google Shape;2507;p144"/>
          <p:cNvPicPr preferRelativeResize="0"/>
          <p:nvPr/>
        </p:nvPicPr>
        <p:blipFill rotWithShape="1">
          <a:blip r:embed="rId3">
            <a:alphaModFix/>
          </a:blip>
          <a:srcRect b="12023" l="0" r="0" t="4940"/>
          <a:stretch/>
        </p:blipFill>
        <p:spPr>
          <a:xfrm>
            <a:off x="3465613" y="12683675"/>
            <a:ext cx="29644774" cy="7364368"/>
          </a:xfrm>
          <a:prstGeom prst="rect">
            <a:avLst/>
          </a:prstGeom>
          <a:noFill/>
          <a:ln cap="flat" cmpd="sng" w="152400">
            <a:solidFill>
              <a:srgbClr val="CCCCCC"/>
            </a:solidFill>
            <a:prstDash val="solid"/>
            <a:round/>
            <a:headEnd len="sm" w="sm" type="none"/>
            <a:tailEnd len="sm" w="sm" type="none"/>
          </a:ln>
        </p:spPr>
      </p:pic>
      <p:sp>
        <p:nvSpPr>
          <p:cNvPr id="2508" name="Google Shape;2508;p144"/>
          <p:cNvSpPr txBox="1"/>
          <p:nvPr/>
        </p:nvSpPr>
        <p:spPr>
          <a:xfrm>
            <a:off x="21034488" y="19043275"/>
            <a:ext cx="1207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4"/>
              </a:rPr>
              <a:t>https://python.langchain.com/docs/use_cases/qa_structured/sql</a:t>
            </a:r>
            <a:endParaRPr sz="3000"/>
          </a:p>
        </p:txBody>
      </p:sp>
      <p:sp>
        <p:nvSpPr>
          <p:cNvPr id="2509" name="Google Shape;2509;p14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14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516" name="Google Shape;2516;p145"/>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17" name="Google Shape;2517;p145"/>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18" name="Google Shape;2518;p145"/>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519" name="Google Shape;2519;p145"/>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520" name="Google Shape;2520;p14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521" name="Google Shape;2521;p145"/>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22" name="Google Shape;2522;p145"/>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23" name="Google Shape;2523;p145"/>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524" name="Google Shape;2524;p145"/>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2525" name="Google Shape;2525;p145"/>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26" name="Google Shape;2526;p145"/>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27" name="Google Shape;2527;p145"/>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Guided Generation</a:t>
            </a:r>
            <a:endParaRPr b="1" sz="6400">
              <a:solidFill>
                <a:srgbClr val="FF0000"/>
              </a:solidFill>
            </a:endParaRPr>
          </a:p>
        </p:txBody>
      </p:sp>
      <p:sp>
        <p:nvSpPr>
          <p:cNvPr id="2528" name="Google Shape;2528;p145"/>
          <p:cNvSpPr/>
          <p:nvPr/>
        </p:nvSpPr>
        <p:spPr>
          <a:xfrm>
            <a:off x="17338525" y="12303325"/>
            <a:ext cx="7799400" cy="23349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5D1682"/>
                </a:solidFill>
              </a:rPr>
              <a:t>Grammar</a:t>
            </a:r>
            <a:endParaRPr b="1" sz="6400">
              <a:solidFill>
                <a:srgbClr val="5D1682"/>
              </a:solidFill>
            </a:endParaRPr>
          </a:p>
          <a:p>
            <a:pPr indent="0" lvl="0" marL="0" rtl="0" algn="ctr">
              <a:spcBef>
                <a:spcPts val="0"/>
              </a:spcBef>
              <a:spcAft>
                <a:spcPts val="0"/>
              </a:spcAft>
              <a:buNone/>
            </a:pPr>
            <a:r>
              <a:rPr b="1" lang="en-US" sz="6400">
                <a:solidFill>
                  <a:srgbClr val="5D1682"/>
                </a:solidFill>
              </a:rPr>
              <a:t>/Schema</a:t>
            </a:r>
            <a:endParaRPr b="1" sz="6400">
              <a:solidFill>
                <a:srgbClr val="5D1682"/>
              </a:solidFill>
            </a:endParaRPr>
          </a:p>
        </p:txBody>
      </p:sp>
      <p:cxnSp>
        <p:nvCxnSpPr>
          <p:cNvPr id="2529" name="Google Shape;2529;p145"/>
          <p:cNvCxnSpPr>
            <a:stCxn id="2518" idx="3"/>
            <a:endCxn id="2516"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30" name="Google Shape;2530;p145"/>
          <p:cNvCxnSpPr>
            <a:stCxn id="2519" idx="1"/>
            <a:endCxn id="2517"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31" name="Google Shape;2531;p145"/>
          <p:cNvCxnSpPr>
            <a:stCxn id="2518" idx="3"/>
            <a:endCxn id="2521"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32" name="Google Shape;2532;p145"/>
          <p:cNvCxnSpPr>
            <a:stCxn id="2524" idx="1"/>
            <a:endCxn id="2522"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33" name="Google Shape;2533;p145"/>
          <p:cNvCxnSpPr>
            <a:stCxn id="2523" idx="1"/>
            <a:endCxn id="2524"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34" name="Google Shape;2534;p145"/>
          <p:cNvCxnSpPr>
            <a:stCxn id="2518" idx="3"/>
            <a:endCxn id="2525"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35" name="Google Shape;2535;p145"/>
          <p:cNvCxnSpPr>
            <a:stCxn id="2528" idx="1"/>
            <a:endCxn id="2526" idx="3"/>
          </p:cNvCxnSpPr>
          <p:nvPr/>
        </p:nvCxnSpPr>
        <p:spPr>
          <a:xfrm rot="10800000">
            <a:off x="15125725" y="13464775"/>
            <a:ext cx="2212800" cy="6000"/>
          </a:xfrm>
          <a:prstGeom prst="bentConnector3">
            <a:avLst>
              <a:gd fmla="val 49998" name="adj1"/>
            </a:avLst>
          </a:prstGeom>
          <a:noFill/>
          <a:ln cap="flat" cmpd="sng" w="152400">
            <a:solidFill>
              <a:srgbClr val="666666"/>
            </a:solidFill>
            <a:prstDash val="solid"/>
            <a:round/>
            <a:headEnd len="med" w="med" type="none"/>
            <a:tailEnd len="med" w="med" type="none"/>
          </a:ln>
        </p:spPr>
      </p:cxnSp>
      <p:cxnSp>
        <p:nvCxnSpPr>
          <p:cNvPr id="2536" name="Google Shape;2536;p145"/>
          <p:cNvCxnSpPr>
            <a:stCxn id="2527" idx="1"/>
            <a:endCxn id="2528" idx="3"/>
          </p:cNvCxnSpPr>
          <p:nvPr/>
        </p:nvCxnSpPr>
        <p:spPr>
          <a:xfrm flipH="1">
            <a:off x="25137800" y="13464725"/>
            <a:ext cx="2000700" cy="6000"/>
          </a:xfrm>
          <a:prstGeom prst="bentConnector3">
            <a:avLst>
              <a:gd fmla="val 49997" name="adj1"/>
            </a:avLst>
          </a:prstGeom>
          <a:noFill/>
          <a:ln cap="flat" cmpd="sng" w="152400">
            <a:solidFill>
              <a:srgbClr val="666666"/>
            </a:solidFill>
            <a:prstDash val="solid"/>
            <a:round/>
            <a:headEnd len="med" w="med" type="none"/>
            <a:tailEnd len="med" w="med" type="none"/>
          </a:ln>
        </p:spPr>
      </p:cxnSp>
      <p:sp>
        <p:nvSpPr>
          <p:cNvPr id="2537" name="Google Shape;2537;p145"/>
          <p:cNvSpPr/>
          <p:nvPr/>
        </p:nvSpPr>
        <p:spPr>
          <a:xfrm>
            <a:off x="22585475" y="14988600"/>
            <a:ext cx="10089900" cy="4991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{“first_name” : “</a:t>
            </a:r>
            <a:r>
              <a:rPr b="1" lang="en-US" sz="4400">
                <a:solidFill>
                  <a:schemeClr val="dk2"/>
                </a:solidFill>
                <a:latin typeface="Roboto Mono"/>
                <a:ea typeface="Roboto Mono"/>
                <a:cs typeface="Roboto Mono"/>
                <a:sym typeface="Roboto Mono"/>
              </a:rPr>
              <a:t>Jane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chemeClr val="dk2"/>
                </a:solidFill>
                <a:latin typeface="Roboto Mono"/>
                <a:ea typeface="Roboto Mono"/>
                <a:cs typeface="Roboto Mono"/>
                <a:sym typeface="Roboto Mono"/>
              </a:rPr>
              <a:t>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p:txBody>
      </p:sp>
      <p:sp>
        <p:nvSpPr>
          <p:cNvPr id="2538" name="Google Shape;2538;p145"/>
          <p:cNvSpPr/>
          <p:nvPr/>
        </p:nvSpPr>
        <p:spPr>
          <a:xfrm>
            <a:off x="5227225" y="14988550"/>
            <a:ext cx="11737500" cy="4991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{“first_name”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6"/>
                </a:solidFill>
                <a:latin typeface="Roboto Mono"/>
                <a:ea typeface="Roboto Mono"/>
                <a:cs typeface="Roboto Mono"/>
                <a:sym typeface="Roboto Mono"/>
              </a:rPr>
              <a:t>Update given new info:</a:t>
            </a:r>
            <a:endParaRPr b="1" sz="4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“Sure, my name is </a:t>
            </a:r>
            <a:r>
              <a:rPr b="1" lang="en-US" sz="4400">
                <a:solidFill>
                  <a:schemeClr val="dk2"/>
                </a:solidFill>
                <a:latin typeface="Roboto Mono"/>
                <a:ea typeface="Roboto Mono"/>
                <a:cs typeface="Roboto Mono"/>
                <a:sym typeface="Roboto Mono"/>
              </a:rPr>
              <a:t>Jane 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p:txBody>
      </p:sp>
      <p:sp>
        <p:nvSpPr>
          <p:cNvPr id="2539" name="Google Shape;2539;p145"/>
          <p:cNvSpPr/>
          <p:nvPr/>
        </p:nvSpPr>
        <p:spPr>
          <a:xfrm>
            <a:off x="17737200" y="15896400"/>
            <a:ext cx="40758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0" name="Google Shape;2540;p145"/>
          <p:cNvSpPr/>
          <p:nvPr/>
        </p:nvSpPr>
        <p:spPr>
          <a:xfrm>
            <a:off x="18405299" y="17906400"/>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41" name="Google Shape;2541;p14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14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548" name="Google Shape;2548;p146"/>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49" name="Google Shape;2549;p146"/>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50" name="Google Shape;2550;p146"/>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551" name="Google Shape;2551;p146"/>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552" name="Google Shape;2552;p14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553" name="Google Shape;2553;p146"/>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54" name="Google Shape;2554;p146"/>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55" name="Google Shape;2555;p146"/>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556" name="Google Shape;2556;p146"/>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2557" name="Google Shape;2557;p146"/>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58" name="Google Shape;2558;p146"/>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59" name="Google Shape;2559;p146"/>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Guided Generation</a:t>
            </a:r>
            <a:endParaRPr b="1" sz="6400">
              <a:solidFill>
                <a:srgbClr val="FF0000"/>
              </a:solidFill>
            </a:endParaRPr>
          </a:p>
        </p:txBody>
      </p:sp>
      <p:sp>
        <p:nvSpPr>
          <p:cNvPr id="2560" name="Google Shape;2560;p146"/>
          <p:cNvSpPr/>
          <p:nvPr/>
        </p:nvSpPr>
        <p:spPr>
          <a:xfrm>
            <a:off x="17338525" y="12303325"/>
            <a:ext cx="7799400" cy="23349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5D1682"/>
                </a:solidFill>
              </a:rPr>
              <a:t>Grammar</a:t>
            </a:r>
            <a:endParaRPr b="1" sz="6400">
              <a:solidFill>
                <a:srgbClr val="5D1682"/>
              </a:solidFill>
            </a:endParaRPr>
          </a:p>
          <a:p>
            <a:pPr indent="0" lvl="0" marL="0" rtl="0" algn="ctr">
              <a:spcBef>
                <a:spcPts val="0"/>
              </a:spcBef>
              <a:spcAft>
                <a:spcPts val="0"/>
              </a:spcAft>
              <a:buNone/>
            </a:pPr>
            <a:r>
              <a:rPr b="1" lang="en-US" sz="6400">
                <a:solidFill>
                  <a:srgbClr val="5D1682"/>
                </a:solidFill>
              </a:rPr>
              <a:t>/Schema</a:t>
            </a:r>
            <a:endParaRPr b="1" sz="6400">
              <a:solidFill>
                <a:srgbClr val="5D1682"/>
              </a:solidFill>
            </a:endParaRPr>
          </a:p>
        </p:txBody>
      </p:sp>
      <p:sp>
        <p:nvSpPr>
          <p:cNvPr id="2561" name="Google Shape;2561;p146"/>
          <p:cNvSpPr/>
          <p:nvPr/>
        </p:nvSpPr>
        <p:spPr>
          <a:xfrm>
            <a:off x="8352366" y="1645463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62" name="Google Shape;2562;p146"/>
          <p:cNvSpPr/>
          <p:nvPr/>
        </p:nvSpPr>
        <p:spPr>
          <a:xfrm>
            <a:off x="11956900" y="1640045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63" name="Google Shape;2563;p146"/>
          <p:cNvSpPr/>
          <p:nvPr/>
        </p:nvSpPr>
        <p:spPr>
          <a:xfrm>
            <a:off x="15752725" y="16584150"/>
            <a:ext cx="3741600" cy="2092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Choice</a:t>
            </a:r>
            <a:endParaRPr b="1" sz="6400">
              <a:solidFill>
                <a:srgbClr val="5D1682"/>
              </a:solidFill>
            </a:endParaRPr>
          </a:p>
        </p:txBody>
      </p:sp>
      <p:sp>
        <p:nvSpPr>
          <p:cNvPr id="2564" name="Google Shape;2564;p146"/>
          <p:cNvSpPr/>
          <p:nvPr/>
        </p:nvSpPr>
        <p:spPr>
          <a:xfrm>
            <a:off x="27138578" y="16454625"/>
            <a:ext cx="62661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Tooling</a:t>
            </a:r>
            <a:endParaRPr b="1" sz="6400">
              <a:solidFill>
                <a:srgbClr val="FF0000"/>
              </a:solidFill>
            </a:endParaRPr>
          </a:p>
        </p:txBody>
      </p:sp>
      <p:sp>
        <p:nvSpPr>
          <p:cNvPr id="2565" name="Google Shape;2565;p146"/>
          <p:cNvSpPr/>
          <p:nvPr/>
        </p:nvSpPr>
        <p:spPr>
          <a:xfrm>
            <a:off x="21940075" y="16454625"/>
            <a:ext cx="45174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Tool</a:t>
            </a:r>
            <a:endParaRPr b="1" sz="6400">
              <a:solidFill>
                <a:srgbClr val="9900FF"/>
              </a:solidFill>
            </a:endParaRPr>
          </a:p>
        </p:txBody>
      </p:sp>
      <p:sp>
        <p:nvSpPr>
          <p:cNvPr id="2566" name="Google Shape;2566;p146"/>
          <p:cNvSpPr/>
          <p:nvPr/>
        </p:nvSpPr>
        <p:spPr>
          <a:xfrm>
            <a:off x="18882900" y="17781100"/>
            <a:ext cx="3926400" cy="1996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Schema</a:t>
            </a:r>
            <a:endParaRPr b="1" sz="6400">
              <a:solidFill>
                <a:srgbClr val="5D1682"/>
              </a:solidFill>
            </a:endParaRPr>
          </a:p>
        </p:txBody>
      </p:sp>
      <p:cxnSp>
        <p:nvCxnSpPr>
          <p:cNvPr id="2567" name="Google Shape;2567;p146"/>
          <p:cNvCxnSpPr>
            <a:stCxn id="2550" idx="3"/>
            <a:endCxn id="2548"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68" name="Google Shape;2568;p146"/>
          <p:cNvCxnSpPr>
            <a:stCxn id="2551" idx="1"/>
            <a:endCxn id="2549"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69" name="Google Shape;2569;p146"/>
          <p:cNvCxnSpPr>
            <a:stCxn id="2550" idx="3"/>
            <a:endCxn id="2553"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70" name="Google Shape;2570;p146"/>
          <p:cNvCxnSpPr>
            <a:stCxn id="2556" idx="1"/>
            <a:endCxn id="2554"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71" name="Google Shape;2571;p146"/>
          <p:cNvCxnSpPr>
            <a:stCxn id="2555" idx="1"/>
            <a:endCxn id="2556"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72" name="Google Shape;2572;p146"/>
          <p:cNvCxnSpPr>
            <a:stCxn id="2550" idx="3"/>
            <a:endCxn id="2557"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73" name="Google Shape;2573;p146"/>
          <p:cNvCxnSpPr>
            <a:stCxn id="2560" idx="1"/>
            <a:endCxn id="2558" idx="3"/>
          </p:cNvCxnSpPr>
          <p:nvPr/>
        </p:nvCxnSpPr>
        <p:spPr>
          <a:xfrm rot="10800000">
            <a:off x="15125725" y="13464775"/>
            <a:ext cx="2212800" cy="6000"/>
          </a:xfrm>
          <a:prstGeom prst="bentConnector3">
            <a:avLst>
              <a:gd fmla="val 49998" name="adj1"/>
            </a:avLst>
          </a:prstGeom>
          <a:noFill/>
          <a:ln cap="flat" cmpd="sng" w="152400">
            <a:solidFill>
              <a:srgbClr val="666666"/>
            </a:solidFill>
            <a:prstDash val="solid"/>
            <a:round/>
            <a:headEnd len="med" w="med" type="none"/>
            <a:tailEnd len="med" w="med" type="none"/>
          </a:ln>
        </p:spPr>
      </p:cxnSp>
      <p:cxnSp>
        <p:nvCxnSpPr>
          <p:cNvPr id="2574" name="Google Shape;2574;p146"/>
          <p:cNvCxnSpPr>
            <a:stCxn id="2559" idx="1"/>
            <a:endCxn id="2560" idx="3"/>
          </p:cNvCxnSpPr>
          <p:nvPr/>
        </p:nvCxnSpPr>
        <p:spPr>
          <a:xfrm flipH="1">
            <a:off x="25137800" y="13464725"/>
            <a:ext cx="2000700" cy="6000"/>
          </a:xfrm>
          <a:prstGeom prst="bentConnector3">
            <a:avLst>
              <a:gd fmla="val 49997" name="adj1"/>
            </a:avLst>
          </a:prstGeom>
          <a:noFill/>
          <a:ln cap="flat" cmpd="sng" w="152400">
            <a:solidFill>
              <a:srgbClr val="666666"/>
            </a:solidFill>
            <a:prstDash val="solid"/>
            <a:round/>
            <a:headEnd len="med" w="med" type="none"/>
            <a:tailEnd len="med" w="med" type="none"/>
          </a:ln>
        </p:spPr>
      </p:cxnSp>
      <p:cxnSp>
        <p:nvCxnSpPr>
          <p:cNvPr id="2575" name="Google Shape;2575;p146"/>
          <p:cNvCxnSpPr>
            <a:stCxn id="2550" idx="3"/>
            <a:endCxn id="2561" idx="1"/>
          </p:cNvCxnSpPr>
          <p:nvPr/>
        </p:nvCxnSpPr>
        <p:spPr>
          <a:xfrm>
            <a:off x="5991966" y="11083808"/>
            <a:ext cx="2360400" cy="65883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76" name="Google Shape;2576;p146"/>
          <p:cNvCxnSpPr>
            <a:stCxn id="2563" idx="1"/>
            <a:endCxn id="2562" idx="3"/>
          </p:cNvCxnSpPr>
          <p:nvPr/>
        </p:nvCxnSpPr>
        <p:spPr>
          <a:xfrm rot="10800000">
            <a:off x="15125725" y="17618100"/>
            <a:ext cx="627000" cy="12300"/>
          </a:xfrm>
          <a:prstGeom prst="bentConnector3">
            <a:avLst>
              <a:gd fmla="val 49994" name="adj1"/>
            </a:avLst>
          </a:prstGeom>
          <a:noFill/>
          <a:ln cap="flat" cmpd="sng" w="152400">
            <a:solidFill>
              <a:srgbClr val="666666"/>
            </a:solidFill>
            <a:prstDash val="solid"/>
            <a:round/>
            <a:headEnd len="med" w="med" type="none"/>
            <a:tailEnd len="med" w="med" type="none"/>
          </a:ln>
        </p:spPr>
      </p:cxnSp>
      <p:cxnSp>
        <p:nvCxnSpPr>
          <p:cNvPr id="2577" name="Google Shape;2577;p146"/>
          <p:cNvCxnSpPr>
            <a:stCxn id="2564" idx="1"/>
            <a:endCxn id="2565" idx="3"/>
          </p:cNvCxnSpPr>
          <p:nvPr/>
        </p:nvCxnSpPr>
        <p:spPr>
          <a:xfrm flipH="1">
            <a:off x="26457578" y="17672175"/>
            <a:ext cx="681000" cy="600"/>
          </a:xfrm>
          <a:prstGeom prst="bentConnector3">
            <a:avLst>
              <a:gd fmla="val 50008" name="adj1"/>
            </a:avLst>
          </a:prstGeom>
          <a:noFill/>
          <a:ln cap="flat" cmpd="sng" w="152400">
            <a:solidFill>
              <a:srgbClr val="666666"/>
            </a:solidFill>
            <a:prstDash val="solid"/>
            <a:round/>
            <a:headEnd len="med" w="med" type="none"/>
            <a:tailEnd len="med" w="med" type="none"/>
          </a:ln>
        </p:spPr>
      </p:cxnSp>
      <p:sp>
        <p:nvSpPr>
          <p:cNvPr id="2578" name="Google Shape;2578;p14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Chat Applications</a:t>
            </a:r>
            <a:endParaRPr sz="8400"/>
          </a:p>
        </p:txBody>
      </p:sp>
      <p:sp>
        <p:nvSpPr>
          <p:cNvPr id="493" name="Google Shape;493;p48"/>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Full Applications Build with LLMs</a:t>
            </a:r>
            <a:endParaRPr sz="5400"/>
          </a:p>
        </p:txBody>
      </p:sp>
      <p:sp>
        <p:nvSpPr>
          <p:cNvPr id="494" name="Google Shape;494;p48"/>
          <p:cNvSpPr txBox="1"/>
          <p:nvPr/>
        </p:nvSpPr>
        <p:spPr>
          <a:xfrm>
            <a:off x="196975" y="19896825"/>
            <a:ext cx="1411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solidFill>
                  <a:schemeClr val="hlink"/>
                </a:solidFill>
                <a:hlinkClick r:id="rId3"/>
              </a:rPr>
              <a:t>Production-Ready APIs That Run Anywhere | NVIDIA</a:t>
            </a:r>
            <a:endParaRPr sz="1800"/>
          </a:p>
        </p:txBody>
      </p:sp>
      <p:pic>
        <p:nvPicPr>
          <p:cNvPr id="495" name="Google Shape;495;p48"/>
          <p:cNvPicPr preferRelativeResize="0"/>
          <p:nvPr/>
        </p:nvPicPr>
        <p:blipFill rotWithShape="1">
          <a:blip r:embed="rId4">
            <a:alphaModFix/>
          </a:blip>
          <a:srcRect b="0" l="0" r="2477" t="0"/>
          <a:stretch/>
        </p:blipFill>
        <p:spPr>
          <a:xfrm>
            <a:off x="0" y="5285325"/>
            <a:ext cx="36576000" cy="1214178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14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Final Objective</a:t>
            </a:r>
            <a:endParaRPr sz="8400"/>
          </a:p>
        </p:txBody>
      </p:sp>
      <p:sp>
        <p:nvSpPr>
          <p:cNvPr id="2585" name="Google Shape;2585;p14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Knowledge Base + Running State Chain</a:t>
            </a:r>
            <a:endParaRPr/>
          </a:p>
          <a:p>
            <a:pPr indent="0" lvl="0" marL="0" rtl="0" algn="l">
              <a:spcBef>
                <a:spcPts val="0"/>
              </a:spcBef>
              <a:spcAft>
                <a:spcPts val="0"/>
              </a:spcAft>
              <a:buNone/>
            </a:pPr>
            <a:r>
              <a:t/>
            </a:r>
            <a:endParaRPr b="1" sz="5400"/>
          </a:p>
        </p:txBody>
      </p:sp>
      <p:pic>
        <p:nvPicPr>
          <p:cNvPr id="2586" name="Google Shape;2586;p147"/>
          <p:cNvPicPr preferRelativeResize="0"/>
          <p:nvPr/>
        </p:nvPicPr>
        <p:blipFill>
          <a:blip r:embed="rId3">
            <a:alphaModFix/>
          </a:blip>
          <a:stretch>
            <a:fillRect/>
          </a:stretch>
        </p:blipFill>
        <p:spPr>
          <a:xfrm>
            <a:off x="1513650" y="13293274"/>
            <a:ext cx="33548700" cy="6220950"/>
          </a:xfrm>
          <a:prstGeom prst="rect">
            <a:avLst/>
          </a:prstGeom>
          <a:noFill/>
          <a:ln>
            <a:noFill/>
          </a:ln>
        </p:spPr>
      </p:pic>
      <p:sp>
        <p:nvSpPr>
          <p:cNvPr id="2587" name="Google Shape;2587;p147"/>
          <p:cNvSpPr/>
          <p:nvPr/>
        </p:nvSpPr>
        <p:spPr>
          <a:xfrm>
            <a:off x="21480575" y="4531400"/>
            <a:ext cx="10089900" cy="7345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“first_name” : “</a:t>
            </a:r>
            <a:r>
              <a:rPr b="1" lang="en-US" sz="4400">
                <a:solidFill>
                  <a:schemeClr val="dk2"/>
                </a:solidFill>
                <a:latin typeface="Roboto Mono"/>
                <a:ea typeface="Roboto Mono"/>
                <a:cs typeface="Roboto Mono"/>
                <a:sym typeface="Roboto Mono"/>
              </a:rPr>
              <a:t>Jane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chemeClr val="dk2"/>
                </a:solidFill>
                <a:latin typeface="Roboto Mono"/>
                <a:ea typeface="Roboto Mono"/>
                <a:cs typeface="Roboto Mono"/>
                <a:sym typeface="Roboto Mono"/>
              </a:rPr>
              <a:t>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p:txBody>
      </p:sp>
      <p:sp>
        <p:nvSpPr>
          <p:cNvPr id="2588" name="Google Shape;2588;p147"/>
          <p:cNvSpPr/>
          <p:nvPr/>
        </p:nvSpPr>
        <p:spPr>
          <a:xfrm>
            <a:off x="4122325" y="4531400"/>
            <a:ext cx="11737500" cy="7345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“first_name”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6"/>
                </a:solidFill>
                <a:latin typeface="Roboto Mono"/>
                <a:ea typeface="Roboto Mono"/>
                <a:cs typeface="Roboto Mono"/>
                <a:sym typeface="Roboto Mono"/>
              </a:rPr>
              <a:t>Update given new info:</a:t>
            </a:r>
            <a:endParaRPr b="1" sz="4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“Sure, my name is </a:t>
            </a:r>
            <a:r>
              <a:rPr b="1" lang="en-US" sz="4400">
                <a:solidFill>
                  <a:schemeClr val="dk2"/>
                </a:solidFill>
                <a:latin typeface="Roboto Mono"/>
                <a:ea typeface="Roboto Mono"/>
                <a:cs typeface="Roboto Mono"/>
                <a:sym typeface="Roboto Mono"/>
              </a:rPr>
              <a:t>Jane 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p:txBody>
      </p:sp>
      <p:sp>
        <p:nvSpPr>
          <p:cNvPr id="2589" name="Google Shape;2589;p147"/>
          <p:cNvSpPr/>
          <p:nvPr/>
        </p:nvSpPr>
        <p:spPr>
          <a:xfrm>
            <a:off x="16632300" y="7199000"/>
            <a:ext cx="40758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0" name="Google Shape;2590;p147"/>
          <p:cNvSpPr/>
          <p:nvPr/>
        </p:nvSpPr>
        <p:spPr>
          <a:xfrm>
            <a:off x="17300399" y="9209000"/>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91" name="Google Shape;2591;p14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14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598" name="Google Shape;2598;p148"/>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599" name="Google Shape;2599;p148"/>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600" name="Google Shape;2600;p148"/>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601" name="Google Shape;2601;p148"/>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602" name="Google Shape;2602;p148"/>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603" name="Google Shape;2603;p148"/>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604" name="Google Shape;2604;p148"/>
          <p:cNvCxnSpPr>
            <a:stCxn id="2603"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605" name="Google Shape;2605;p148"/>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606" name="Google Shape;2606;p148"/>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07" name="Google Shape;2607;p148"/>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608" name="Google Shape;2608;p148"/>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609" name="Google Shape;2609;p148"/>
          <p:cNvCxnSpPr>
            <a:stCxn id="2608" idx="1"/>
            <a:endCxn id="2605"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sp>
        <p:nvSpPr>
          <p:cNvPr id="2610" name="Google Shape;2610;p148"/>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611" name="Google Shape;2611;p148"/>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612" name="Google Shape;2612;p148"/>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613" name="Google Shape;2613;p14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14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620" name="Google Shape;2620;p149"/>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21" name="Google Shape;2621;p149"/>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622" name="Google Shape;2622;p149"/>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623" name="Google Shape;2623;p149"/>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624" name="Google Shape;2624;p149"/>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625" name="Google Shape;2625;p149"/>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626" name="Google Shape;2626;p149"/>
          <p:cNvCxnSpPr>
            <a:stCxn id="2625"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627" name="Google Shape;2627;p149"/>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628" name="Google Shape;2628;p149"/>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29" name="Google Shape;2629;p149"/>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630" name="Google Shape;2630;p149"/>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631" name="Google Shape;2631;p149"/>
          <p:cNvCxnSpPr>
            <a:stCxn id="2630" idx="1"/>
            <a:endCxn id="2627"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sp>
        <p:nvSpPr>
          <p:cNvPr id="2632" name="Google Shape;2632;p149"/>
          <p:cNvSpPr/>
          <p:nvPr/>
        </p:nvSpPr>
        <p:spPr>
          <a:xfrm flipH="1" rot="5160405">
            <a:off x="6116170" y="4712600"/>
            <a:ext cx="818076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33" name="Google Shape;2633;p149"/>
          <p:cNvSpPr/>
          <p:nvPr/>
        </p:nvSpPr>
        <p:spPr>
          <a:xfrm rot="5160373">
            <a:off x="15840077" y="6067350"/>
            <a:ext cx="834767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34" name="Google Shape;2634;p149"/>
          <p:cNvSpPr/>
          <p:nvPr/>
        </p:nvSpPr>
        <p:spPr>
          <a:xfrm flipH="1" rot="5160442">
            <a:off x="24913452" y="5395550"/>
            <a:ext cx="8074296" cy="83400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35" name="Google Shape;2635;p149"/>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636" name="Google Shape;2636;p149"/>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637" name="Google Shape;2637;p149"/>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638" name="Google Shape;2638;p14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15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645" name="Google Shape;2645;p150"/>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46" name="Google Shape;2646;p150"/>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647" name="Google Shape;2647;p150"/>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648" name="Google Shape;2648;p150"/>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649" name="Google Shape;2649;p150"/>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650" name="Google Shape;2650;p150"/>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651" name="Google Shape;2651;p150"/>
          <p:cNvCxnSpPr>
            <a:stCxn id="2650"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652" name="Google Shape;2652;p150"/>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653" name="Google Shape;2653;p150"/>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54" name="Google Shape;2654;p150"/>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655" name="Google Shape;2655;p150"/>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656" name="Google Shape;2656;p150"/>
          <p:cNvCxnSpPr>
            <a:stCxn id="2655" idx="1"/>
            <a:endCxn id="2652"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2657" name="Google Shape;2657;p150"/>
          <p:cNvCxnSpPr>
            <a:stCxn id="2648" idx="1"/>
            <a:endCxn id="2653" idx="3"/>
          </p:cNvCxnSpPr>
          <p:nvPr/>
        </p:nvCxnSpPr>
        <p:spPr>
          <a:xfrm>
            <a:off x="1552550" y="10315100"/>
            <a:ext cx="31518000" cy="181800"/>
          </a:xfrm>
          <a:prstGeom prst="curvedConnector5">
            <a:avLst>
              <a:gd fmla="val -756" name="adj1"/>
              <a:gd fmla="val 4267794" name="adj2"/>
              <a:gd fmla="val 100756" name="adj3"/>
            </a:avLst>
          </a:prstGeom>
          <a:noFill/>
          <a:ln cap="flat" cmpd="sng" w="114300">
            <a:solidFill>
              <a:schemeClr val="dk2"/>
            </a:solidFill>
            <a:prstDash val="solid"/>
            <a:round/>
            <a:headEnd len="med" w="med" type="stealth"/>
            <a:tailEnd len="med" w="med" type="none"/>
          </a:ln>
        </p:spPr>
      </p:cxnSp>
      <p:sp>
        <p:nvSpPr>
          <p:cNvPr id="2658" name="Google Shape;2658;p150"/>
          <p:cNvSpPr/>
          <p:nvPr/>
        </p:nvSpPr>
        <p:spPr>
          <a:xfrm>
            <a:off x="6945825"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History</a:t>
            </a:r>
            <a:endParaRPr b="1" sz="6400">
              <a:solidFill>
                <a:schemeClr val="accent4"/>
              </a:solidFill>
            </a:endParaRPr>
          </a:p>
        </p:txBody>
      </p:sp>
      <p:sp>
        <p:nvSpPr>
          <p:cNvPr id="2659" name="Google Shape;2659;p150"/>
          <p:cNvSpPr/>
          <p:nvPr/>
        </p:nvSpPr>
        <p:spPr>
          <a:xfrm>
            <a:off x="22421650"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User</a:t>
            </a:r>
            <a:endParaRPr b="1" sz="6400">
              <a:solidFill>
                <a:schemeClr val="accent4"/>
              </a:solidFill>
            </a:endParaRPr>
          </a:p>
        </p:txBody>
      </p:sp>
      <p:sp>
        <p:nvSpPr>
          <p:cNvPr id="2660" name="Google Shape;2660;p150"/>
          <p:cNvSpPr/>
          <p:nvPr/>
        </p:nvSpPr>
        <p:spPr>
          <a:xfrm flipH="1" rot="5160405">
            <a:off x="6116170" y="4712600"/>
            <a:ext cx="818076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61" name="Google Shape;2661;p150"/>
          <p:cNvSpPr/>
          <p:nvPr/>
        </p:nvSpPr>
        <p:spPr>
          <a:xfrm rot="5160373">
            <a:off x="15840077" y="6067350"/>
            <a:ext cx="834767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62" name="Google Shape;2662;p150"/>
          <p:cNvSpPr/>
          <p:nvPr/>
        </p:nvSpPr>
        <p:spPr>
          <a:xfrm flipH="1" rot="5160442">
            <a:off x="24913452" y="5395550"/>
            <a:ext cx="8074296" cy="83400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63" name="Google Shape;2663;p150"/>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664" name="Google Shape;2664;p150"/>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665" name="Google Shape;2665;p150"/>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666" name="Google Shape;2666;p15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sp>
        <p:nvSpPr>
          <p:cNvPr id="2672" name="Google Shape;2672;p151"/>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2673" name="Google Shape;2673;p151"/>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5: Working with Documents</a:t>
            </a:r>
            <a:endParaRPr sz="54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15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680" name="Google Shape;2680;p152"/>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81" name="Google Shape;2681;p152"/>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82" name="Google Shape;2682;p152"/>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683" name="Google Shape;2683;p152"/>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684" name="Google Shape;2684;p15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685" name="Google Shape;2685;p152"/>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86" name="Google Shape;2686;p152"/>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87" name="Google Shape;2687;p152"/>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688" name="Google Shape;2688;p152"/>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2689" name="Google Shape;2689;p152"/>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90" name="Google Shape;2690;p152"/>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91" name="Google Shape;2691;p152"/>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Guided Generation</a:t>
            </a:r>
            <a:endParaRPr b="1" sz="6400">
              <a:solidFill>
                <a:srgbClr val="FF0000"/>
              </a:solidFill>
            </a:endParaRPr>
          </a:p>
        </p:txBody>
      </p:sp>
      <p:sp>
        <p:nvSpPr>
          <p:cNvPr id="2692" name="Google Shape;2692;p152"/>
          <p:cNvSpPr/>
          <p:nvPr/>
        </p:nvSpPr>
        <p:spPr>
          <a:xfrm>
            <a:off x="17338525" y="12303325"/>
            <a:ext cx="7799400" cy="23349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5D1682"/>
                </a:solidFill>
              </a:rPr>
              <a:t>Grammar</a:t>
            </a:r>
            <a:endParaRPr b="1" sz="6400">
              <a:solidFill>
                <a:srgbClr val="5D1682"/>
              </a:solidFill>
            </a:endParaRPr>
          </a:p>
          <a:p>
            <a:pPr indent="0" lvl="0" marL="0" rtl="0" algn="ctr">
              <a:spcBef>
                <a:spcPts val="0"/>
              </a:spcBef>
              <a:spcAft>
                <a:spcPts val="0"/>
              </a:spcAft>
              <a:buNone/>
            </a:pPr>
            <a:r>
              <a:rPr b="1" lang="en-US" sz="6400">
                <a:solidFill>
                  <a:srgbClr val="5D1682"/>
                </a:solidFill>
              </a:rPr>
              <a:t>/Schema</a:t>
            </a:r>
            <a:endParaRPr b="1" sz="6400">
              <a:solidFill>
                <a:srgbClr val="5D1682"/>
              </a:solidFill>
            </a:endParaRPr>
          </a:p>
        </p:txBody>
      </p:sp>
      <p:sp>
        <p:nvSpPr>
          <p:cNvPr id="2693" name="Google Shape;2693;p152"/>
          <p:cNvSpPr/>
          <p:nvPr/>
        </p:nvSpPr>
        <p:spPr>
          <a:xfrm>
            <a:off x="8352366" y="1645463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94" name="Google Shape;2694;p152"/>
          <p:cNvSpPr/>
          <p:nvPr/>
        </p:nvSpPr>
        <p:spPr>
          <a:xfrm>
            <a:off x="11956900" y="1640045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95" name="Google Shape;2695;p152"/>
          <p:cNvSpPr/>
          <p:nvPr/>
        </p:nvSpPr>
        <p:spPr>
          <a:xfrm>
            <a:off x="15752725" y="16584150"/>
            <a:ext cx="3741600" cy="2092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Choice</a:t>
            </a:r>
            <a:endParaRPr b="1" sz="6400">
              <a:solidFill>
                <a:srgbClr val="5D1682"/>
              </a:solidFill>
            </a:endParaRPr>
          </a:p>
        </p:txBody>
      </p:sp>
      <p:sp>
        <p:nvSpPr>
          <p:cNvPr id="2696" name="Google Shape;2696;p152"/>
          <p:cNvSpPr/>
          <p:nvPr/>
        </p:nvSpPr>
        <p:spPr>
          <a:xfrm>
            <a:off x="27138578" y="16454625"/>
            <a:ext cx="62661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Tooling</a:t>
            </a:r>
            <a:endParaRPr b="1" sz="6400">
              <a:solidFill>
                <a:srgbClr val="FF0000"/>
              </a:solidFill>
            </a:endParaRPr>
          </a:p>
        </p:txBody>
      </p:sp>
      <p:sp>
        <p:nvSpPr>
          <p:cNvPr id="2697" name="Google Shape;2697;p152"/>
          <p:cNvSpPr/>
          <p:nvPr/>
        </p:nvSpPr>
        <p:spPr>
          <a:xfrm>
            <a:off x="21940075" y="16454625"/>
            <a:ext cx="45174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Tool</a:t>
            </a:r>
            <a:endParaRPr b="1" sz="6400">
              <a:solidFill>
                <a:srgbClr val="9900FF"/>
              </a:solidFill>
            </a:endParaRPr>
          </a:p>
        </p:txBody>
      </p:sp>
      <p:sp>
        <p:nvSpPr>
          <p:cNvPr id="2698" name="Google Shape;2698;p152"/>
          <p:cNvSpPr/>
          <p:nvPr/>
        </p:nvSpPr>
        <p:spPr>
          <a:xfrm>
            <a:off x="18882900" y="17781100"/>
            <a:ext cx="3926400" cy="1996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Schema</a:t>
            </a:r>
            <a:endParaRPr b="1" sz="6400">
              <a:solidFill>
                <a:srgbClr val="5D1682"/>
              </a:solidFill>
            </a:endParaRPr>
          </a:p>
        </p:txBody>
      </p:sp>
      <p:cxnSp>
        <p:nvCxnSpPr>
          <p:cNvPr id="2699" name="Google Shape;2699;p152"/>
          <p:cNvCxnSpPr>
            <a:stCxn id="2682" idx="3"/>
            <a:endCxn id="2680"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0" name="Google Shape;2700;p152"/>
          <p:cNvCxnSpPr>
            <a:stCxn id="2683" idx="1"/>
            <a:endCxn id="2681"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701" name="Google Shape;2701;p152"/>
          <p:cNvCxnSpPr>
            <a:stCxn id="2682" idx="3"/>
            <a:endCxn id="2685"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2" name="Google Shape;2702;p152"/>
          <p:cNvCxnSpPr>
            <a:stCxn id="2688" idx="1"/>
            <a:endCxn id="2686"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703" name="Google Shape;2703;p152"/>
          <p:cNvCxnSpPr>
            <a:stCxn id="2687" idx="1"/>
            <a:endCxn id="2688"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704" name="Google Shape;2704;p152"/>
          <p:cNvCxnSpPr>
            <a:stCxn id="2682" idx="3"/>
            <a:endCxn id="2689"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5" name="Google Shape;2705;p152"/>
          <p:cNvCxnSpPr>
            <a:stCxn id="2692" idx="1"/>
            <a:endCxn id="2690" idx="3"/>
          </p:cNvCxnSpPr>
          <p:nvPr/>
        </p:nvCxnSpPr>
        <p:spPr>
          <a:xfrm rot="10800000">
            <a:off x="15125725" y="13464775"/>
            <a:ext cx="2212800" cy="6000"/>
          </a:xfrm>
          <a:prstGeom prst="bentConnector3">
            <a:avLst>
              <a:gd fmla="val 49998" name="adj1"/>
            </a:avLst>
          </a:prstGeom>
          <a:noFill/>
          <a:ln cap="flat" cmpd="sng" w="152400">
            <a:solidFill>
              <a:srgbClr val="666666"/>
            </a:solidFill>
            <a:prstDash val="solid"/>
            <a:round/>
            <a:headEnd len="med" w="med" type="none"/>
            <a:tailEnd len="med" w="med" type="none"/>
          </a:ln>
        </p:spPr>
      </p:cxnSp>
      <p:cxnSp>
        <p:nvCxnSpPr>
          <p:cNvPr id="2706" name="Google Shape;2706;p152"/>
          <p:cNvCxnSpPr>
            <a:stCxn id="2691" idx="1"/>
            <a:endCxn id="2692" idx="3"/>
          </p:cNvCxnSpPr>
          <p:nvPr/>
        </p:nvCxnSpPr>
        <p:spPr>
          <a:xfrm flipH="1">
            <a:off x="25137800" y="13464725"/>
            <a:ext cx="2000700" cy="6000"/>
          </a:xfrm>
          <a:prstGeom prst="bentConnector3">
            <a:avLst>
              <a:gd fmla="val 49997" name="adj1"/>
            </a:avLst>
          </a:prstGeom>
          <a:noFill/>
          <a:ln cap="flat" cmpd="sng" w="152400">
            <a:solidFill>
              <a:srgbClr val="666666"/>
            </a:solidFill>
            <a:prstDash val="solid"/>
            <a:round/>
            <a:headEnd len="med" w="med" type="none"/>
            <a:tailEnd len="med" w="med" type="none"/>
          </a:ln>
        </p:spPr>
      </p:cxnSp>
      <p:cxnSp>
        <p:nvCxnSpPr>
          <p:cNvPr id="2707" name="Google Shape;2707;p152"/>
          <p:cNvCxnSpPr>
            <a:stCxn id="2682" idx="3"/>
            <a:endCxn id="2693" idx="1"/>
          </p:cNvCxnSpPr>
          <p:nvPr/>
        </p:nvCxnSpPr>
        <p:spPr>
          <a:xfrm>
            <a:off x="5991966" y="11083808"/>
            <a:ext cx="2360400" cy="65883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8" name="Google Shape;2708;p152"/>
          <p:cNvCxnSpPr>
            <a:stCxn id="2695" idx="1"/>
            <a:endCxn id="2694" idx="3"/>
          </p:cNvCxnSpPr>
          <p:nvPr/>
        </p:nvCxnSpPr>
        <p:spPr>
          <a:xfrm rot="10800000">
            <a:off x="15125725" y="17618100"/>
            <a:ext cx="627000" cy="12300"/>
          </a:xfrm>
          <a:prstGeom prst="bentConnector3">
            <a:avLst>
              <a:gd fmla="val 49994" name="adj1"/>
            </a:avLst>
          </a:prstGeom>
          <a:noFill/>
          <a:ln cap="flat" cmpd="sng" w="152400">
            <a:solidFill>
              <a:srgbClr val="666666"/>
            </a:solidFill>
            <a:prstDash val="solid"/>
            <a:round/>
            <a:headEnd len="med" w="med" type="none"/>
            <a:tailEnd len="med" w="med" type="none"/>
          </a:ln>
        </p:spPr>
      </p:cxnSp>
      <p:cxnSp>
        <p:nvCxnSpPr>
          <p:cNvPr id="2709" name="Google Shape;2709;p152"/>
          <p:cNvCxnSpPr>
            <a:stCxn id="2696" idx="1"/>
            <a:endCxn id="2697" idx="3"/>
          </p:cNvCxnSpPr>
          <p:nvPr/>
        </p:nvCxnSpPr>
        <p:spPr>
          <a:xfrm flipH="1">
            <a:off x="26457578" y="17672175"/>
            <a:ext cx="681000" cy="600"/>
          </a:xfrm>
          <a:prstGeom prst="bentConnector3">
            <a:avLst>
              <a:gd fmla="val 50008" name="adj1"/>
            </a:avLst>
          </a:prstGeom>
          <a:noFill/>
          <a:ln cap="flat" cmpd="sng" w="152400">
            <a:solidFill>
              <a:srgbClr val="666666"/>
            </a:solidFill>
            <a:prstDash val="solid"/>
            <a:round/>
            <a:headEnd len="med" w="med" type="none"/>
            <a:tailEnd len="med" w="med" type="none"/>
          </a:ln>
        </p:spPr>
      </p:cxnSp>
      <p:sp>
        <p:nvSpPr>
          <p:cNvPr id="2710" name="Google Shape;2710;p15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15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cxnSp>
        <p:nvCxnSpPr>
          <p:cNvPr id="2717" name="Google Shape;2717;p153"/>
          <p:cNvCxnSpPr>
            <a:endCxn id="2718" idx="1"/>
          </p:cNvCxnSpPr>
          <p:nvPr/>
        </p:nvCxnSpPr>
        <p:spPr>
          <a:xfrm>
            <a:off x="11584507" y="11218814"/>
            <a:ext cx="4704900" cy="33000"/>
          </a:xfrm>
          <a:prstGeom prst="curvedConnector3">
            <a:avLst>
              <a:gd fmla="val 50000" name="adj1"/>
            </a:avLst>
          </a:prstGeom>
          <a:noFill/>
          <a:ln cap="flat" cmpd="sng" w="114300">
            <a:solidFill>
              <a:schemeClr val="dk2"/>
            </a:solidFill>
            <a:prstDash val="solid"/>
            <a:round/>
            <a:headEnd len="med" w="med" type="none"/>
            <a:tailEnd len="med" w="med" type="stealth"/>
          </a:ln>
        </p:spPr>
      </p:cxnSp>
      <p:grpSp>
        <p:nvGrpSpPr>
          <p:cNvPr id="2719" name="Google Shape;2719;p153"/>
          <p:cNvGrpSpPr/>
          <p:nvPr/>
        </p:nvGrpSpPr>
        <p:grpSpPr>
          <a:xfrm>
            <a:off x="16289407" y="8287115"/>
            <a:ext cx="8534353" cy="4391911"/>
            <a:chOff x="12310991" y="8786083"/>
            <a:chExt cx="7453583" cy="3746725"/>
          </a:xfrm>
        </p:grpSpPr>
        <p:sp>
          <p:nvSpPr>
            <p:cNvPr id="2720" name="Google Shape;2720;p153"/>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721" name="Google Shape;2721;p153"/>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2718" name="Google Shape;2718;p153"/>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722" name="Google Shape;2722;p153"/>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723" name="Google Shape;2723;p153"/>
          <p:cNvCxnSpPr>
            <a:stCxn id="2722" idx="1"/>
            <a:endCxn id="2720"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pic>
        <p:nvPicPr>
          <p:cNvPr id="2724" name="Google Shape;2724;p153"/>
          <p:cNvPicPr preferRelativeResize="0"/>
          <p:nvPr/>
        </p:nvPicPr>
        <p:blipFill rotWithShape="1">
          <a:blip r:embed="rId4">
            <a:alphaModFix/>
          </a:blip>
          <a:srcRect b="0" l="0" r="27246" t="0"/>
          <a:stretch/>
        </p:blipFill>
        <p:spPr>
          <a:xfrm>
            <a:off x="816950" y="5275625"/>
            <a:ext cx="7239252" cy="12061101"/>
          </a:xfrm>
          <a:prstGeom prst="rect">
            <a:avLst/>
          </a:prstGeom>
          <a:noFill/>
          <a:ln>
            <a:noFill/>
          </a:ln>
        </p:spPr>
      </p:pic>
      <p:pic>
        <p:nvPicPr>
          <p:cNvPr id="2725" name="Google Shape;2725;p153"/>
          <p:cNvPicPr preferRelativeResize="0"/>
          <p:nvPr/>
        </p:nvPicPr>
        <p:blipFill rotWithShape="1">
          <a:blip r:embed="rId5">
            <a:alphaModFix/>
          </a:blip>
          <a:srcRect b="0" l="0" r="27246" t="0"/>
          <a:stretch/>
        </p:blipFill>
        <p:spPr>
          <a:xfrm>
            <a:off x="7965179" y="5294733"/>
            <a:ext cx="7239250" cy="12118188"/>
          </a:xfrm>
          <a:prstGeom prst="rect">
            <a:avLst/>
          </a:prstGeom>
          <a:noFill/>
          <a:ln>
            <a:noFill/>
          </a:ln>
        </p:spPr>
      </p:pic>
      <p:sp>
        <p:nvSpPr>
          <p:cNvPr id="2726" name="Google Shape;2726;p153"/>
          <p:cNvSpPr txBox="1"/>
          <p:nvPr/>
        </p:nvSpPr>
        <p:spPr>
          <a:xfrm>
            <a:off x="986675" y="18856450"/>
            <a:ext cx="723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6"/>
              </a:rPr>
              <a:t>https://developer.nvidia.com/blog/</a:t>
            </a:r>
            <a:endParaRPr sz="3200"/>
          </a:p>
        </p:txBody>
      </p:sp>
      <p:sp>
        <p:nvSpPr>
          <p:cNvPr id="2727" name="Google Shape;2727;p15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5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734" name="Google Shape;2734;p154"/>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735" name="Google Shape;2735;p154"/>
          <p:cNvPicPr preferRelativeResize="0"/>
          <p:nvPr/>
        </p:nvPicPr>
        <p:blipFill>
          <a:blip r:embed="rId3">
            <a:alphaModFix/>
          </a:blip>
          <a:stretch>
            <a:fillRect/>
          </a:stretch>
        </p:blipFill>
        <p:spPr>
          <a:xfrm>
            <a:off x="7547362" y="4574705"/>
            <a:ext cx="3578972" cy="2348700"/>
          </a:xfrm>
          <a:prstGeom prst="rect">
            <a:avLst/>
          </a:prstGeom>
          <a:noFill/>
          <a:ln>
            <a:noFill/>
          </a:ln>
        </p:spPr>
      </p:pic>
      <p:cxnSp>
        <p:nvCxnSpPr>
          <p:cNvPr id="2736" name="Google Shape;2736;p154"/>
          <p:cNvCxnSpPr>
            <a:stCxn id="2737" idx="1"/>
            <a:endCxn id="2735" idx="2"/>
          </p:cNvCxnSpPr>
          <p:nvPr/>
        </p:nvCxnSpPr>
        <p:spPr>
          <a:xfrm rot="10800000">
            <a:off x="9336907" y="6923414"/>
            <a:ext cx="6952500" cy="4328400"/>
          </a:xfrm>
          <a:prstGeom prst="curvedConnector2">
            <a:avLst/>
          </a:prstGeom>
          <a:noFill/>
          <a:ln cap="flat" cmpd="sng" w="114300">
            <a:solidFill>
              <a:schemeClr val="dk2"/>
            </a:solidFill>
            <a:prstDash val="solid"/>
            <a:round/>
            <a:headEnd len="med" w="med" type="stealth"/>
            <a:tailEnd len="med" w="med" type="none"/>
          </a:ln>
        </p:spPr>
      </p:cxnSp>
      <p:grpSp>
        <p:nvGrpSpPr>
          <p:cNvPr id="2738" name="Google Shape;2738;p154"/>
          <p:cNvGrpSpPr/>
          <p:nvPr/>
        </p:nvGrpSpPr>
        <p:grpSpPr>
          <a:xfrm>
            <a:off x="16289407" y="8287115"/>
            <a:ext cx="8534353" cy="4391911"/>
            <a:chOff x="12310991" y="8786083"/>
            <a:chExt cx="7453583" cy="3746725"/>
          </a:xfrm>
        </p:grpSpPr>
        <p:sp>
          <p:nvSpPr>
            <p:cNvPr id="2739" name="Google Shape;2739;p154"/>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740" name="Google Shape;2740;p154"/>
            <p:cNvPicPr preferRelativeResize="0"/>
            <p:nvPr/>
          </p:nvPicPr>
          <p:blipFill>
            <a:blip r:embed="rId4">
              <a:alphaModFix/>
            </a:blip>
            <a:stretch>
              <a:fillRect/>
            </a:stretch>
          </p:blipFill>
          <p:spPr>
            <a:xfrm>
              <a:off x="16791587" y="8786083"/>
              <a:ext cx="2019587" cy="1935275"/>
            </a:xfrm>
            <a:prstGeom prst="rect">
              <a:avLst/>
            </a:prstGeom>
            <a:noFill/>
            <a:ln>
              <a:noFill/>
            </a:ln>
          </p:spPr>
        </p:pic>
        <p:sp>
          <p:nvSpPr>
            <p:cNvPr id="2737" name="Google Shape;2737;p154"/>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741" name="Google Shape;2741;p154"/>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742" name="Google Shape;2742;p154"/>
          <p:cNvCxnSpPr>
            <a:stCxn id="2741" idx="1"/>
            <a:endCxn id="2739"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2743" name="Google Shape;2743;p15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15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750" name="Google Shape;2750;p155"/>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751" name="Google Shape;2751;p155"/>
          <p:cNvPicPr preferRelativeResize="0"/>
          <p:nvPr/>
        </p:nvPicPr>
        <p:blipFill>
          <a:blip r:embed="rId3">
            <a:alphaModFix/>
          </a:blip>
          <a:stretch>
            <a:fillRect/>
          </a:stretch>
        </p:blipFill>
        <p:spPr>
          <a:xfrm>
            <a:off x="7547362" y="4574705"/>
            <a:ext cx="3578972" cy="2348700"/>
          </a:xfrm>
          <a:prstGeom prst="rect">
            <a:avLst/>
          </a:prstGeom>
          <a:noFill/>
          <a:ln>
            <a:noFill/>
          </a:ln>
        </p:spPr>
      </p:pic>
      <p:grpSp>
        <p:nvGrpSpPr>
          <p:cNvPr id="2752" name="Google Shape;2752;p155"/>
          <p:cNvGrpSpPr/>
          <p:nvPr/>
        </p:nvGrpSpPr>
        <p:grpSpPr>
          <a:xfrm>
            <a:off x="2514607" y="14146713"/>
            <a:ext cx="4790424" cy="3984920"/>
            <a:chOff x="12224254" y="15854049"/>
            <a:chExt cx="3578950" cy="2960564"/>
          </a:xfrm>
        </p:grpSpPr>
        <p:grpSp>
          <p:nvGrpSpPr>
            <p:cNvPr id="2753" name="Google Shape;2753;p155"/>
            <p:cNvGrpSpPr/>
            <p:nvPr/>
          </p:nvGrpSpPr>
          <p:grpSpPr>
            <a:xfrm>
              <a:off x="12224254" y="15854049"/>
              <a:ext cx="3578950" cy="2960564"/>
              <a:chOff x="6201589" y="5938524"/>
              <a:chExt cx="10240200" cy="6362700"/>
            </a:xfrm>
          </p:grpSpPr>
          <p:sp>
            <p:nvSpPr>
              <p:cNvPr id="2754" name="Google Shape;2754;p155"/>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755" name="Google Shape;2755;p155"/>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2756" name="Google Shape;2756;p155"/>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57" name="Google Shape;2757;p155"/>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58" name="Google Shape;2758;p155"/>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59" name="Google Shape;2759;p155"/>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60" name="Google Shape;2760;p155"/>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61" name="Google Shape;2761;p155"/>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62" name="Google Shape;2762;p155"/>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63" name="Google Shape;2763;p155"/>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2764" name="Google Shape;2764;p155"/>
          <p:cNvSpPr/>
          <p:nvPr/>
        </p:nvSpPr>
        <p:spPr>
          <a:xfrm>
            <a:off x="1709575" y="13759350"/>
            <a:ext cx="3371400" cy="208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Local files</a:t>
            </a:r>
            <a:endParaRPr b="1" sz="5400">
              <a:solidFill>
                <a:schemeClr val="dk1"/>
              </a:solidFill>
            </a:endParaRPr>
          </a:p>
        </p:txBody>
      </p:sp>
      <p:cxnSp>
        <p:nvCxnSpPr>
          <p:cNvPr id="2765" name="Google Shape;2765;p155"/>
          <p:cNvCxnSpPr>
            <a:stCxn id="2764" idx="0"/>
            <a:endCxn id="2766" idx="1"/>
          </p:cNvCxnSpPr>
          <p:nvPr/>
        </p:nvCxnSpPr>
        <p:spPr>
          <a:xfrm rot="-5400000">
            <a:off x="8588575" y="6058650"/>
            <a:ext cx="2507400" cy="12894000"/>
          </a:xfrm>
          <a:prstGeom prst="curvedConnector2">
            <a:avLst/>
          </a:prstGeom>
          <a:noFill/>
          <a:ln cap="flat" cmpd="sng" w="114300">
            <a:solidFill>
              <a:schemeClr val="dk2"/>
            </a:solidFill>
            <a:prstDash val="solid"/>
            <a:round/>
            <a:headEnd len="med" w="med" type="none"/>
            <a:tailEnd len="med" w="med" type="stealth"/>
          </a:ln>
        </p:spPr>
      </p:cxnSp>
      <p:cxnSp>
        <p:nvCxnSpPr>
          <p:cNvPr id="2767" name="Google Shape;2767;p155"/>
          <p:cNvCxnSpPr>
            <a:stCxn id="2766" idx="1"/>
            <a:endCxn id="2751" idx="2"/>
          </p:cNvCxnSpPr>
          <p:nvPr/>
        </p:nvCxnSpPr>
        <p:spPr>
          <a:xfrm rot="10800000">
            <a:off x="9336907" y="6923414"/>
            <a:ext cx="6952500" cy="4328400"/>
          </a:xfrm>
          <a:prstGeom prst="curvedConnector2">
            <a:avLst/>
          </a:prstGeom>
          <a:noFill/>
          <a:ln cap="flat" cmpd="sng" w="114300">
            <a:solidFill>
              <a:schemeClr val="dk2"/>
            </a:solidFill>
            <a:prstDash val="solid"/>
            <a:round/>
            <a:headEnd len="med" w="med" type="stealth"/>
            <a:tailEnd len="med" w="med" type="none"/>
          </a:ln>
        </p:spPr>
      </p:cxnSp>
      <p:grpSp>
        <p:nvGrpSpPr>
          <p:cNvPr id="2768" name="Google Shape;2768;p155"/>
          <p:cNvGrpSpPr/>
          <p:nvPr/>
        </p:nvGrpSpPr>
        <p:grpSpPr>
          <a:xfrm>
            <a:off x="16289407" y="8287115"/>
            <a:ext cx="8534353" cy="4391911"/>
            <a:chOff x="12310991" y="8786083"/>
            <a:chExt cx="7453583" cy="3746725"/>
          </a:xfrm>
        </p:grpSpPr>
        <p:sp>
          <p:nvSpPr>
            <p:cNvPr id="2769" name="Google Shape;2769;p155"/>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770" name="Google Shape;2770;p155"/>
            <p:cNvPicPr preferRelativeResize="0"/>
            <p:nvPr/>
          </p:nvPicPr>
          <p:blipFill>
            <a:blip r:embed="rId4">
              <a:alphaModFix/>
            </a:blip>
            <a:stretch>
              <a:fillRect/>
            </a:stretch>
          </p:blipFill>
          <p:spPr>
            <a:xfrm>
              <a:off x="16791587" y="8786083"/>
              <a:ext cx="2019587" cy="1935275"/>
            </a:xfrm>
            <a:prstGeom prst="rect">
              <a:avLst/>
            </a:prstGeom>
            <a:noFill/>
            <a:ln>
              <a:noFill/>
            </a:ln>
          </p:spPr>
        </p:pic>
        <p:sp>
          <p:nvSpPr>
            <p:cNvPr id="2766" name="Google Shape;2766;p155"/>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771" name="Google Shape;2771;p155"/>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772" name="Google Shape;2772;p155"/>
          <p:cNvCxnSpPr>
            <a:stCxn id="2771" idx="1"/>
            <a:endCxn id="2769"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2773" name="Google Shape;2773;p15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15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780" name="Google Shape;2780;p156"/>
          <p:cNvSpPr txBox="1"/>
          <p:nvPr/>
        </p:nvSpPr>
        <p:spPr>
          <a:xfrm>
            <a:off x="803950" y="19075725"/>
            <a:ext cx="1706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3"/>
              </a:rPr>
              <a:t>https://js.langchain.com/docs/use_cases/question_answering/</a:t>
            </a:r>
            <a:endParaRPr sz="3300"/>
          </a:p>
        </p:txBody>
      </p:sp>
      <p:sp>
        <p:nvSpPr>
          <p:cNvPr id="2781" name="Google Shape;2781;p156"/>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782" name="Google Shape;2782;p156"/>
          <p:cNvPicPr preferRelativeResize="0"/>
          <p:nvPr/>
        </p:nvPicPr>
        <p:blipFill>
          <a:blip r:embed="rId4">
            <a:alphaModFix/>
          </a:blip>
          <a:stretch>
            <a:fillRect/>
          </a:stretch>
        </p:blipFill>
        <p:spPr>
          <a:xfrm>
            <a:off x="7547362" y="4574705"/>
            <a:ext cx="3578972" cy="2348700"/>
          </a:xfrm>
          <a:prstGeom prst="rect">
            <a:avLst/>
          </a:prstGeom>
          <a:noFill/>
          <a:ln>
            <a:noFill/>
          </a:ln>
        </p:spPr>
      </p:pic>
      <p:grpSp>
        <p:nvGrpSpPr>
          <p:cNvPr id="2783" name="Google Shape;2783;p156"/>
          <p:cNvGrpSpPr/>
          <p:nvPr/>
        </p:nvGrpSpPr>
        <p:grpSpPr>
          <a:xfrm>
            <a:off x="2514607" y="14146713"/>
            <a:ext cx="4790424" cy="3984920"/>
            <a:chOff x="12224254" y="15854049"/>
            <a:chExt cx="3578950" cy="2960564"/>
          </a:xfrm>
        </p:grpSpPr>
        <p:grpSp>
          <p:nvGrpSpPr>
            <p:cNvPr id="2784" name="Google Shape;2784;p156"/>
            <p:cNvGrpSpPr/>
            <p:nvPr/>
          </p:nvGrpSpPr>
          <p:grpSpPr>
            <a:xfrm>
              <a:off x="12224254" y="15854049"/>
              <a:ext cx="3578950" cy="2960564"/>
              <a:chOff x="6201589" y="5938524"/>
              <a:chExt cx="10240200" cy="6362700"/>
            </a:xfrm>
          </p:grpSpPr>
          <p:sp>
            <p:nvSpPr>
              <p:cNvPr id="2785" name="Google Shape;2785;p156"/>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786" name="Google Shape;2786;p156"/>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2787" name="Google Shape;2787;p156"/>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88" name="Google Shape;2788;p156"/>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89" name="Google Shape;2789;p156"/>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90" name="Google Shape;2790;p156"/>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91" name="Google Shape;2791;p156"/>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92" name="Google Shape;2792;p156"/>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93" name="Google Shape;2793;p156"/>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94" name="Google Shape;2794;p156"/>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2795" name="Google Shape;2795;p156"/>
          <p:cNvSpPr/>
          <p:nvPr/>
        </p:nvSpPr>
        <p:spPr>
          <a:xfrm>
            <a:off x="1709575" y="13759350"/>
            <a:ext cx="3371400" cy="208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Local files</a:t>
            </a:r>
            <a:endParaRPr b="1" sz="5400">
              <a:solidFill>
                <a:schemeClr val="dk1"/>
              </a:solidFill>
            </a:endParaRPr>
          </a:p>
        </p:txBody>
      </p:sp>
      <p:cxnSp>
        <p:nvCxnSpPr>
          <p:cNvPr id="2796" name="Google Shape;2796;p156"/>
          <p:cNvCxnSpPr>
            <a:stCxn id="2795" idx="0"/>
            <a:endCxn id="2797" idx="1"/>
          </p:cNvCxnSpPr>
          <p:nvPr/>
        </p:nvCxnSpPr>
        <p:spPr>
          <a:xfrm rot="-5400000">
            <a:off x="8588575" y="6058650"/>
            <a:ext cx="2507400" cy="12894000"/>
          </a:xfrm>
          <a:prstGeom prst="curvedConnector2">
            <a:avLst/>
          </a:prstGeom>
          <a:noFill/>
          <a:ln cap="flat" cmpd="sng" w="114300">
            <a:solidFill>
              <a:schemeClr val="dk2"/>
            </a:solidFill>
            <a:prstDash val="solid"/>
            <a:round/>
            <a:headEnd len="med" w="med" type="none"/>
            <a:tailEnd len="med" w="med" type="stealth"/>
          </a:ln>
        </p:spPr>
      </p:cxnSp>
      <p:cxnSp>
        <p:nvCxnSpPr>
          <p:cNvPr id="2798" name="Google Shape;2798;p156"/>
          <p:cNvCxnSpPr>
            <a:stCxn id="2797" idx="1"/>
            <a:endCxn id="2782" idx="2"/>
          </p:cNvCxnSpPr>
          <p:nvPr/>
        </p:nvCxnSpPr>
        <p:spPr>
          <a:xfrm rot="10800000">
            <a:off x="9336907" y="6923414"/>
            <a:ext cx="6952500" cy="4328400"/>
          </a:xfrm>
          <a:prstGeom prst="curvedConnector2">
            <a:avLst/>
          </a:prstGeom>
          <a:noFill/>
          <a:ln cap="flat" cmpd="sng" w="114300">
            <a:solidFill>
              <a:schemeClr val="dk2"/>
            </a:solidFill>
            <a:prstDash val="solid"/>
            <a:round/>
            <a:headEnd len="med" w="med" type="stealth"/>
            <a:tailEnd len="med" w="med" type="none"/>
          </a:ln>
        </p:spPr>
      </p:cxnSp>
      <p:grpSp>
        <p:nvGrpSpPr>
          <p:cNvPr id="2799" name="Google Shape;2799;p156"/>
          <p:cNvGrpSpPr/>
          <p:nvPr/>
        </p:nvGrpSpPr>
        <p:grpSpPr>
          <a:xfrm>
            <a:off x="16289407" y="8287115"/>
            <a:ext cx="8534353" cy="4391911"/>
            <a:chOff x="12310991" y="8786083"/>
            <a:chExt cx="7453583" cy="3746725"/>
          </a:xfrm>
        </p:grpSpPr>
        <p:sp>
          <p:nvSpPr>
            <p:cNvPr id="2800" name="Google Shape;2800;p156"/>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01" name="Google Shape;2801;p156"/>
            <p:cNvPicPr preferRelativeResize="0"/>
            <p:nvPr/>
          </p:nvPicPr>
          <p:blipFill>
            <a:blip r:embed="rId5">
              <a:alphaModFix/>
            </a:blip>
            <a:stretch>
              <a:fillRect/>
            </a:stretch>
          </p:blipFill>
          <p:spPr>
            <a:xfrm>
              <a:off x="16791587" y="8786083"/>
              <a:ext cx="2019587" cy="1935275"/>
            </a:xfrm>
            <a:prstGeom prst="rect">
              <a:avLst/>
            </a:prstGeom>
            <a:noFill/>
            <a:ln>
              <a:noFill/>
            </a:ln>
          </p:spPr>
        </p:pic>
        <p:sp>
          <p:nvSpPr>
            <p:cNvPr id="2797" name="Google Shape;2797;p156"/>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802" name="Google Shape;2802;p156"/>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803" name="Google Shape;2803;p156"/>
          <p:cNvCxnSpPr>
            <a:stCxn id="2802" idx="1"/>
            <a:endCxn id="2800"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pic>
        <p:nvPicPr>
          <p:cNvPr id="2804" name="Google Shape;2804;p156"/>
          <p:cNvPicPr preferRelativeResize="0"/>
          <p:nvPr/>
        </p:nvPicPr>
        <p:blipFill rotWithShape="1">
          <a:blip r:embed="rId6">
            <a:alphaModFix/>
          </a:blip>
          <a:srcRect b="1076" l="4534" r="0" t="16142"/>
          <a:stretch/>
        </p:blipFill>
        <p:spPr>
          <a:xfrm>
            <a:off x="4672738" y="7251686"/>
            <a:ext cx="10339074" cy="6566750"/>
          </a:xfrm>
          <a:prstGeom prst="rect">
            <a:avLst/>
          </a:prstGeom>
          <a:noFill/>
          <a:ln>
            <a:noFill/>
          </a:ln>
        </p:spPr>
      </p:pic>
      <p:sp>
        <p:nvSpPr>
          <p:cNvPr id="2805" name="Google Shape;2805;p15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txBox="1"/>
          <p:nvPr>
            <p:ph type="title"/>
          </p:nvPr>
        </p:nvSpPr>
        <p:spPr>
          <a:xfrm>
            <a:off x="2596896" y="302065"/>
            <a:ext cx="14639400" cy="336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NVIDIA Sans"/>
              <a:buNone/>
            </a:pPr>
            <a:r>
              <a:rPr lang="en-US" sz="8400"/>
              <a:t>Prerequisites</a:t>
            </a:r>
            <a:endParaRPr sz="8400"/>
          </a:p>
        </p:txBody>
      </p:sp>
      <p:sp>
        <p:nvSpPr>
          <p:cNvPr id="501" name="Google Shape;501;p49"/>
          <p:cNvSpPr txBox="1"/>
          <p:nvPr>
            <p:ph idx="1" type="body"/>
          </p:nvPr>
        </p:nvSpPr>
        <p:spPr>
          <a:xfrm>
            <a:off x="2596900" y="6988195"/>
            <a:ext cx="14639400" cy="3901800"/>
          </a:xfrm>
          <a:prstGeom prst="rect">
            <a:avLst/>
          </a:prstGeom>
          <a:noFill/>
          <a:ln>
            <a:noFill/>
          </a:ln>
        </p:spPr>
        <p:txBody>
          <a:bodyPr anchorCtr="0" anchor="t" bIns="45700" lIns="91425" spcFirstLastPara="1" rIns="91425" wrap="square" tIns="45700">
            <a:noAutofit/>
          </a:bodyPr>
          <a:lstStyle/>
          <a:p>
            <a:pPr indent="-520700" lvl="0" marL="457200" rtl="0" algn="l">
              <a:lnSpc>
                <a:spcPct val="90000"/>
              </a:lnSpc>
              <a:spcBef>
                <a:spcPts val="3000"/>
              </a:spcBef>
              <a:spcAft>
                <a:spcPts val="0"/>
              </a:spcAft>
              <a:buSzPts val="5400"/>
              <a:buChar char="•"/>
            </a:pPr>
            <a:r>
              <a:rPr b="1" lang="en-US" sz="5400"/>
              <a:t>Prior LLM/LangChain Exposure</a:t>
            </a:r>
            <a:endParaRPr b="1" sz="5400"/>
          </a:p>
          <a:p>
            <a:pPr indent="-520700" lvl="0" marL="457200" rtl="0" algn="l">
              <a:lnSpc>
                <a:spcPct val="90000"/>
              </a:lnSpc>
              <a:spcBef>
                <a:spcPts val="3000"/>
              </a:spcBef>
              <a:spcAft>
                <a:spcPts val="0"/>
              </a:spcAft>
              <a:buSzPts val="5400"/>
              <a:buChar char="•"/>
            </a:pPr>
            <a:r>
              <a:rPr b="1" lang="en-US" sz="5400"/>
              <a:t>Intermediate Python Experience</a:t>
            </a:r>
            <a:endParaRPr b="1" sz="5400"/>
          </a:p>
          <a:p>
            <a:pPr indent="-520700" lvl="0" marL="457200" rtl="0" algn="l">
              <a:lnSpc>
                <a:spcPct val="90000"/>
              </a:lnSpc>
              <a:spcBef>
                <a:spcPts val="3000"/>
              </a:spcBef>
              <a:spcAft>
                <a:spcPts val="0"/>
              </a:spcAft>
              <a:buSzPts val="5400"/>
              <a:buChar char="•"/>
            </a:pPr>
            <a:r>
              <a:rPr b="1" lang="en-US" sz="5400"/>
              <a:t>Exposure to Web Engineering</a:t>
            </a:r>
            <a:endParaRPr b="1" sz="5400"/>
          </a:p>
        </p:txBody>
      </p:sp>
      <p:sp>
        <p:nvSpPr>
          <p:cNvPr id="502" name="Google Shape;502;p49"/>
          <p:cNvSpPr txBox="1"/>
          <p:nvPr>
            <p:ph idx="3" type="body"/>
          </p:nvPr>
        </p:nvSpPr>
        <p:spPr>
          <a:xfrm>
            <a:off x="2596896" y="3731768"/>
            <a:ext cx="14639400" cy="140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NVIDIA Sans"/>
              <a:buNone/>
            </a:pPr>
            <a:r>
              <a:rPr b="1" lang="en-US" sz="5400"/>
              <a:t>RAG Agents in Production</a:t>
            </a:r>
            <a:endParaRPr b="1" sz="5400"/>
          </a:p>
        </p:txBody>
      </p:sp>
      <p:pic>
        <p:nvPicPr>
          <p:cNvPr id="503" name="Google Shape;503;p49"/>
          <p:cNvPicPr preferRelativeResize="0"/>
          <p:nvPr/>
        </p:nvPicPr>
        <p:blipFill>
          <a:blip r:embed="rId3">
            <a:alphaModFix/>
          </a:blip>
          <a:stretch>
            <a:fillRect/>
          </a:stretch>
        </p:blipFill>
        <p:spPr>
          <a:xfrm>
            <a:off x="11385962" y="13274276"/>
            <a:ext cx="6902910" cy="6902975"/>
          </a:xfrm>
          <a:prstGeom prst="rect">
            <a:avLst/>
          </a:prstGeom>
          <a:noFill/>
          <a:ln>
            <a:noFill/>
          </a:ln>
        </p:spPr>
      </p:pic>
      <p:pic>
        <p:nvPicPr>
          <p:cNvPr id="504" name="Google Shape;504;p49"/>
          <p:cNvPicPr preferRelativeResize="0"/>
          <p:nvPr/>
        </p:nvPicPr>
        <p:blipFill>
          <a:blip r:embed="rId4">
            <a:alphaModFix/>
          </a:blip>
          <a:stretch>
            <a:fillRect/>
          </a:stretch>
        </p:blipFill>
        <p:spPr>
          <a:xfrm>
            <a:off x="4309177" y="10314254"/>
            <a:ext cx="11214828" cy="6470600"/>
          </a:xfrm>
          <a:prstGeom prst="rect">
            <a:avLst/>
          </a:prstGeom>
          <a:noFill/>
          <a:ln>
            <a:noFill/>
          </a:ln>
        </p:spPr>
      </p:pic>
      <p:pic>
        <p:nvPicPr>
          <p:cNvPr id="505" name="Google Shape;505;p49"/>
          <p:cNvPicPr preferRelativeResize="0"/>
          <p:nvPr/>
        </p:nvPicPr>
        <p:blipFill rotWithShape="1">
          <a:blip r:embed="rId5">
            <a:alphaModFix/>
          </a:blip>
          <a:srcRect b="36431" l="20057" r="21637" t="18811"/>
          <a:stretch/>
        </p:blipFill>
        <p:spPr>
          <a:xfrm>
            <a:off x="1946313" y="15314609"/>
            <a:ext cx="7896450" cy="3273265"/>
          </a:xfrm>
          <a:prstGeom prst="rect">
            <a:avLst/>
          </a:prstGeom>
          <a:noFill/>
          <a:ln>
            <a:noFill/>
          </a:ln>
        </p:spPr>
      </p:pic>
      <p:pic>
        <p:nvPicPr>
          <p:cNvPr id="506" name="Google Shape;506;p49"/>
          <p:cNvPicPr preferRelativeResize="0"/>
          <p:nvPr/>
        </p:nvPicPr>
        <p:blipFill rotWithShape="1">
          <a:blip r:embed="rId6">
            <a:alphaModFix/>
          </a:blip>
          <a:srcRect b="51354" l="0" r="0" t="0"/>
          <a:stretch/>
        </p:blipFill>
        <p:spPr>
          <a:xfrm>
            <a:off x="20683625" y="0"/>
            <a:ext cx="15892370" cy="6902964"/>
          </a:xfrm>
          <a:prstGeom prst="rect">
            <a:avLst/>
          </a:prstGeom>
          <a:noFill/>
          <a:ln>
            <a:noFill/>
          </a:ln>
        </p:spPr>
      </p:pic>
      <p:pic>
        <p:nvPicPr>
          <p:cNvPr id="507" name="Google Shape;507;p49"/>
          <p:cNvPicPr preferRelativeResize="0"/>
          <p:nvPr/>
        </p:nvPicPr>
        <p:blipFill>
          <a:blip r:embed="rId7">
            <a:alphaModFix/>
          </a:blip>
          <a:stretch>
            <a:fillRect/>
          </a:stretch>
        </p:blipFill>
        <p:spPr>
          <a:xfrm>
            <a:off x="20683625" y="7208242"/>
            <a:ext cx="15892371" cy="6530250"/>
          </a:xfrm>
          <a:prstGeom prst="rect">
            <a:avLst/>
          </a:prstGeom>
          <a:noFill/>
          <a:ln>
            <a:noFill/>
          </a:ln>
        </p:spPr>
      </p:pic>
      <p:pic>
        <p:nvPicPr>
          <p:cNvPr id="508" name="Google Shape;508;p49"/>
          <p:cNvPicPr preferRelativeResize="0"/>
          <p:nvPr/>
        </p:nvPicPr>
        <p:blipFill rotWithShape="1">
          <a:blip r:embed="rId8">
            <a:alphaModFix/>
          </a:blip>
          <a:srcRect b="0" l="21990" r="0" t="44472"/>
          <a:stretch/>
        </p:blipFill>
        <p:spPr>
          <a:xfrm>
            <a:off x="20683625" y="14043762"/>
            <a:ext cx="15892377" cy="653023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15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812" name="Google Shape;2812;p157"/>
          <p:cNvSpPr txBox="1"/>
          <p:nvPr/>
        </p:nvSpPr>
        <p:spPr>
          <a:xfrm>
            <a:off x="803950" y="19075725"/>
            <a:ext cx="1706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3"/>
              </a:rPr>
              <a:t>https://js.langchain.com/docs/use_cases/question_answering/</a:t>
            </a:r>
            <a:endParaRPr sz="3300"/>
          </a:p>
        </p:txBody>
      </p:sp>
      <p:sp>
        <p:nvSpPr>
          <p:cNvPr id="2813" name="Google Shape;2813;p157"/>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814" name="Google Shape;2814;p157"/>
          <p:cNvPicPr preferRelativeResize="0"/>
          <p:nvPr/>
        </p:nvPicPr>
        <p:blipFill>
          <a:blip r:embed="rId4">
            <a:alphaModFix/>
          </a:blip>
          <a:stretch>
            <a:fillRect/>
          </a:stretch>
        </p:blipFill>
        <p:spPr>
          <a:xfrm>
            <a:off x="7547362" y="4574705"/>
            <a:ext cx="3578972" cy="2348700"/>
          </a:xfrm>
          <a:prstGeom prst="rect">
            <a:avLst/>
          </a:prstGeom>
          <a:noFill/>
          <a:ln>
            <a:noFill/>
          </a:ln>
        </p:spPr>
      </p:pic>
      <p:grpSp>
        <p:nvGrpSpPr>
          <p:cNvPr id="2815" name="Google Shape;2815;p157"/>
          <p:cNvGrpSpPr/>
          <p:nvPr/>
        </p:nvGrpSpPr>
        <p:grpSpPr>
          <a:xfrm>
            <a:off x="2514607" y="14146713"/>
            <a:ext cx="4790424" cy="3984920"/>
            <a:chOff x="12224254" y="15854049"/>
            <a:chExt cx="3578950" cy="2960564"/>
          </a:xfrm>
        </p:grpSpPr>
        <p:grpSp>
          <p:nvGrpSpPr>
            <p:cNvPr id="2816" name="Google Shape;2816;p157"/>
            <p:cNvGrpSpPr/>
            <p:nvPr/>
          </p:nvGrpSpPr>
          <p:grpSpPr>
            <a:xfrm>
              <a:off x="12224254" y="15854049"/>
              <a:ext cx="3578950" cy="2960564"/>
              <a:chOff x="6201589" y="5938524"/>
              <a:chExt cx="10240200" cy="6362700"/>
            </a:xfrm>
          </p:grpSpPr>
          <p:sp>
            <p:nvSpPr>
              <p:cNvPr id="2817" name="Google Shape;2817;p157"/>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818" name="Google Shape;2818;p157"/>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2819" name="Google Shape;2819;p157"/>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0" name="Google Shape;2820;p157"/>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1" name="Google Shape;2821;p157"/>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2" name="Google Shape;2822;p157"/>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3" name="Google Shape;2823;p157"/>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4" name="Google Shape;2824;p157"/>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825" name="Google Shape;2825;p157"/>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826" name="Google Shape;2826;p157"/>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2827" name="Google Shape;2827;p157"/>
          <p:cNvSpPr/>
          <p:nvPr/>
        </p:nvSpPr>
        <p:spPr>
          <a:xfrm>
            <a:off x="1709575" y="13759350"/>
            <a:ext cx="3371400" cy="208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Local files</a:t>
            </a:r>
            <a:endParaRPr b="1" sz="5400">
              <a:solidFill>
                <a:schemeClr val="dk1"/>
              </a:solidFill>
            </a:endParaRPr>
          </a:p>
        </p:txBody>
      </p:sp>
      <p:cxnSp>
        <p:nvCxnSpPr>
          <p:cNvPr id="2828" name="Google Shape;2828;p157"/>
          <p:cNvCxnSpPr>
            <a:stCxn id="2827" idx="0"/>
            <a:endCxn id="2829" idx="1"/>
          </p:cNvCxnSpPr>
          <p:nvPr/>
        </p:nvCxnSpPr>
        <p:spPr>
          <a:xfrm rot="-5400000">
            <a:off x="8596675" y="6066750"/>
            <a:ext cx="2491200" cy="12894000"/>
          </a:xfrm>
          <a:prstGeom prst="curvedConnector2">
            <a:avLst/>
          </a:prstGeom>
          <a:noFill/>
          <a:ln cap="flat" cmpd="sng" w="114300">
            <a:solidFill>
              <a:schemeClr val="dk2"/>
            </a:solidFill>
            <a:prstDash val="solid"/>
            <a:round/>
            <a:headEnd len="med" w="med" type="none"/>
            <a:tailEnd len="med" w="med" type="stealth"/>
          </a:ln>
        </p:spPr>
      </p:cxnSp>
      <p:cxnSp>
        <p:nvCxnSpPr>
          <p:cNvPr id="2830" name="Google Shape;2830;p157"/>
          <p:cNvCxnSpPr>
            <a:stCxn id="2829" idx="1"/>
            <a:endCxn id="2814" idx="2"/>
          </p:cNvCxnSpPr>
          <p:nvPr/>
        </p:nvCxnSpPr>
        <p:spPr>
          <a:xfrm rot="10800000">
            <a:off x="9336900" y="6923471"/>
            <a:ext cx="6952500" cy="4344600"/>
          </a:xfrm>
          <a:prstGeom prst="curvedConnector2">
            <a:avLst/>
          </a:prstGeom>
          <a:noFill/>
          <a:ln cap="flat" cmpd="sng" w="114300">
            <a:solidFill>
              <a:schemeClr val="dk2"/>
            </a:solidFill>
            <a:prstDash val="solid"/>
            <a:round/>
            <a:headEnd len="med" w="med" type="stealth"/>
            <a:tailEnd len="med" w="med" type="none"/>
          </a:ln>
        </p:spPr>
      </p:cxnSp>
      <p:grpSp>
        <p:nvGrpSpPr>
          <p:cNvPr id="2831" name="Google Shape;2831;p157"/>
          <p:cNvGrpSpPr/>
          <p:nvPr/>
        </p:nvGrpSpPr>
        <p:grpSpPr>
          <a:xfrm>
            <a:off x="16289400" y="5906838"/>
            <a:ext cx="8534360" cy="10722465"/>
            <a:chOff x="12310986" y="6820483"/>
            <a:chExt cx="7453589" cy="9147300"/>
          </a:xfrm>
        </p:grpSpPr>
        <p:sp>
          <p:nvSpPr>
            <p:cNvPr id="2832" name="Google Shape;2832;p157"/>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33" name="Google Shape;2833;p157"/>
            <p:cNvPicPr preferRelativeResize="0"/>
            <p:nvPr/>
          </p:nvPicPr>
          <p:blipFill>
            <a:blip r:embed="rId5">
              <a:alphaModFix/>
            </a:blip>
            <a:stretch>
              <a:fillRect/>
            </a:stretch>
          </p:blipFill>
          <p:spPr>
            <a:xfrm>
              <a:off x="16791587" y="8851089"/>
              <a:ext cx="2019587" cy="1935275"/>
            </a:xfrm>
            <a:prstGeom prst="rect">
              <a:avLst/>
            </a:prstGeom>
            <a:noFill/>
            <a:ln>
              <a:noFill/>
            </a:ln>
          </p:spPr>
        </p:pic>
        <p:sp>
          <p:nvSpPr>
            <p:cNvPr id="2829" name="Google Shape;2829;p157"/>
            <p:cNvSpPr/>
            <p:nvPr/>
          </p:nvSpPr>
          <p:spPr>
            <a:xfrm>
              <a:off x="12310986" y="6820483"/>
              <a:ext cx="3926400" cy="91473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Question</a:t>
              </a:r>
              <a:endParaRPr b="1" sz="6400">
                <a:solidFill>
                  <a:srgbClr val="FF9900"/>
                </a:solidFill>
              </a:endParaRPr>
            </a:p>
          </p:txBody>
        </p:sp>
      </p:grpSp>
      <p:sp>
        <p:nvSpPr>
          <p:cNvPr id="2834" name="Google Shape;2834;p157"/>
          <p:cNvSpPr/>
          <p:nvPr/>
        </p:nvSpPr>
        <p:spPr>
          <a:xfrm>
            <a:off x="26552775" y="84656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I forgot the instructions, but I can still say things</a:t>
            </a:r>
            <a:endParaRPr b="1" sz="6400">
              <a:solidFill>
                <a:srgbClr val="FF0000"/>
              </a:solidFill>
            </a:endParaRPr>
          </a:p>
        </p:txBody>
      </p:sp>
      <p:cxnSp>
        <p:nvCxnSpPr>
          <p:cNvPr id="2835" name="Google Shape;2835;p157"/>
          <p:cNvCxnSpPr>
            <a:stCxn id="2834" idx="1"/>
            <a:endCxn id="2832" idx="3"/>
          </p:cNvCxnSpPr>
          <p:nvPr/>
        </p:nvCxnSpPr>
        <p:spPr>
          <a:xfrm rot="10800000">
            <a:off x="24823875" y="11251875"/>
            <a:ext cx="1728900" cy="16200"/>
          </a:xfrm>
          <a:prstGeom prst="curvedConnector3">
            <a:avLst>
              <a:gd fmla="val 50003" name="adj1"/>
            </a:avLst>
          </a:prstGeom>
          <a:noFill/>
          <a:ln cap="flat" cmpd="sng" w="114300">
            <a:solidFill>
              <a:schemeClr val="dk2"/>
            </a:solidFill>
            <a:prstDash val="solid"/>
            <a:round/>
            <a:headEnd len="med" w="med" type="stealth"/>
            <a:tailEnd len="med" w="med" type="none"/>
          </a:ln>
        </p:spPr>
      </p:cxnSp>
      <p:pic>
        <p:nvPicPr>
          <p:cNvPr id="2836" name="Google Shape;2836;p157"/>
          <p:cNvPicPr preferRelativeResize="0"/>
          <p:nvPr/>
        </p:nvPicPr>
        <p:blipFill>
          <a:blip r:embed="rId6">
            <a:alphaModFix/>
          </a:blip>
          <a:stretch>
            <a:fillRect/>
          </a:stretch>
        </p:blipFill>
        <p:spPr>
          <a:xfrm>
            <a:off x="17313526" y="11344350"/>
            <a:ext cx="2418875" cy="3021251"/>
          </a:xfrm>
          <a:prstGeom prst="rect">
            <a:avLst/>
          </a:prstGeom>
          <a:noFill/>
          <a:ln>
            <a:noFill/>
          </a:ln>
        </p:spPr>
      </p:pic>
      <p:sp>
        <p:nvSpPr>
          <p:cNvPr id="2837" name="Google Shape;2837;p157"/>
          <p:cNvSpPr txBox="1"/>
          <p:nvPr/>
        </p:nvSpPr>
        <p:spPr>
          <a:xfrm>
            <a:off x="803950" y="1972222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u="sng">
                <a:solidFill>
                  <a:schemeClr val="hlink"/>
                </a:solidFill>
                <a:hlinkClick r:id="rId7"/>
              </a:rPr>
              <a:t>https://d2l.ai/</a:t>
            </a:r>
            <a:endParaRPr sz="2600"/>
          </a:p>
        </p:txBody>
      </p:sp>
      <p:pic>
        <p:nvPicPr>
          <p:cNvPr id="2838" name="Google Shape;2838;p157"/>
          <p:cNvPicPr preferRelativeResize="0"/>
          <p:nvPr/>
        </p:nvPicPr>
        <p:blipFill rotWithShape="1">
          <a:blip r:embed="rId8">
            <a:alphaModFix/>
          </a:blip>
          <a:srcRect b="1076" l="4534" r="0" t="16142"/>
          <a:stretch/>
        </p:blipFill>
        <p:spPr>
          <a:xfrm>
            <a:off x="4672738" y="7251686"/>
            <a:ext cx="10339074" cy="6566750"/>
          </a:xfrm>
          <a:prstGeom prst="rect">
            <a:avLst/>
          </a:prstGeom>
          <a:noFill/>
          <a:ln>
            <a:noFill/>
          </a:ln>
        </p:spPr>
      </p:pic>
      <p:sp>
        <p:nvSpPr>
          <p:cNvPr id="2839" name="Google Shape;2839;p15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15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Chunking </a:t>
            </a:r>
            <a:endParaRPr sz="8400"/>
          </a:p>
        </p:txBody>
      </p:sp>
      <p:pic>
        <p:nvPicPr>
          <p:cNvPr id="2846" name="Google Shape;2846;p158"/>
          <p:cNvPicPr preferRelativeResize="0"/>
          <p:nvPr/>
        </p:nvPicPr>
        <p:blipFill>
          <a:blip r:embed="rId3">
            <a:alphaModFix/>
          </a:blip>
          <a:stretch>
            <a:fillRect/>
          </a:stretch>
        </p:blipFill>
        <p:spPr>
          <a:xfrm>
            <a:off x="5358925" y="3200400"/>
            <a:ext cx="12454275" cy="16032650"/>
          </a:xfrm>
          <a:prstGeom prst="rect">
            <a:avLst/>
          </a:prstGeom>
          <a:noFill/>
          <a:ln>
            <a:noFill/>
          </a:ln>
        </p:spPr>
      </p:pic>
      <p:sp>
        <p:nvSpPr>
          <p:cNvPr id="2847" name="Google Shape;2847;p158"/>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https://arxiv.org/pdf/2307.09288.pdf</a:t>
            </a:r>
            <a:endParaRPr sz="3200"/>
          </a:p>
        </p:txBody>
      </p:sp>
      <p:sp>
        <p:nvSpPr>
          <p:cNvPr id="2848" name="Google Shape;2848;p158"/>
          <p:cNvSpPr/>
          <p:nvPr/>
        </p:nvSpPr>
        <p:spPr>
          <a:xfrm>
            <a:off x="6768625" y="434340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9" name="Google Shape;2849;p158"/>
          <p:cNvSpPr/>
          <p:nvPr/>
        </p:nvSpPr>
        <p:spPr>
          <a:xfrm>
            <a:off x="6768625" y="9410700"/>
            <a:ext cx="10287000" cy="45339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50" name="Google Shape;2850;p158"/>
          <p:cNvPicPr preferRelativeResize="0"/>
          <p:nvPr/>
        </p:nvPicPr>
        <p:blipFill>
          <a:blip r:embed="rId5">
            <a:alphaModFix/>
          </a:blip>
          <a:stretch>
            <a:fillRect/>
          </a:stretch>
        </p:blipFill>
        <p:spPr>
          <a:xfrm>
            <a:off x="19055900" y="3224575"/>
            <a:ext cx="12454276" cy="15984310"/>
          </a:xfrm>
          <a:prstGeom prst="rect">
            <a:avLst/>
          </a:prstGeom>
          <a:noFill/>
          <a:ln>
            <a:noFill/>
          </a:ln>
        </p:spPr>
      </p:pic>
      <p:sp>
        <p:nvSpPr>
          <p:cNvPr id="2851" name="Google Shape;2851;p158"/>
          <p:cNvSpPr/>
          <p:nvPr/>
        </p:nvSpPr>
        <p:spPr>
          <a:xfrm>
            <a:off x="20139545" y="4343400"/>
            <a:ext cx="5769900" cy="64008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2" name="Google Shape;2852;p158"/>
          <p:cNvSpPr/>
          <p:nvPr/>
        </p:nvSpPr>
        <p:spPr>
          <a:xfrm>
            <a:off x="25909449" y="4343400"/>
            <a:ext cx="4267200" cy="64008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3" name="Google Shape;2853;p158"/>
          <p:cNvSpPr/>
          <p:nvPr/>
        </p:nvSpPr>
        <p:spPr>
          <a:xfrm>
            <a:off x="20139550" y="10744200"/>
            <a:ext cx="10037100" cy="32004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4" name="Google Shape;2854;p158"/>
          <p:cNvSpPr/>
          <p:nvPr/>
        </p:nvSpPr>
        <p:spPr>
          <a:xfrm>
            <a:off x="20139550" y="13944600"/>
            <a:ext cx="10037100" cy="27432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5" name="Google Shape;2855;p158"/>
          <p:cNvSpPr/>
          <p:nvPr/>
        </p:nvSpPr>
        <p:spPr>
          <a:xfrm>
            <a:off x="20139550" y="16687800"/>
            <a:ext cx="10037100" cy="12192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6" name="Google Shape;2856;p158"/>
          <p:cNvSpPr/>
          <p:nvPr/>
        </p:nvSpPr>
        <p:spPr>
          <a:xfrm>
            <a:off x="6768625" y="16306800"/>
            <a:ext cx="7239000" cy="21717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7" name="Google Shape;2857;p15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sp>
        <p:nvSpPr>
          <p:cNvPr id="2863" name="Google Shape;2863;p15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Stuffing </a:t>
            </a:r>
            <a:endParaRPr sz="8400"/>
          </a:p>
        </p:txBody>
      </p:sp>
      <p:pic>
        <p:nvPicPr>
          <p:cNvPr id="2864" name="Google Shape;2864;p159"/>
          <p:cNvPicPr preferRelativeResize="0"/>
          <p:nvPr/>
        </p:nvPicPr>
        <p:blipFill rotWithShape="1">
          <a:blip r:embed="rId3">
            <a:alphaModFix/>
          </a:blip>
          <a:srcRect b="61261" l="11316" r="6079" t="7133"/>
          <a:stretch/>
        </p:blipFill>
        <p:spPr>
          <a:xfrm>
            <a:off x="3068525" y="4017350"/>
            <a:ext cx="10287001" cy="5067301"/>
          </a:xfrm>
          <a:prstGeom prst="rect">
            <a:avLst/>
          </a:prstGeom>
          <a:noFill/>
          <a:ln>
            <a:noFill/>
          </a:ln>
        </p:spPr>
      </p:pic>
      <p:sp>
        <p:nvSpPr>
          <p:cNvPr id="2865" name="Google Shape;2865;p159"/>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https://arxiv.org/pdf/2307.09288.pdf</a:t>
            </a:r>
            <a:endParaRPr sz="3200"/>
          </a:p>
        </p:txBody>
      </p:sp>
      <p:sp>
        <p:nvSpPr>
          <p:cNvPr id="2866" name="Google Shape;2866;p159"/>
          <p:cNvSpPr/>
          <p:nvPr/>
        </p:nvSpPr>
        <p:spPr>
          <a:xfrm>
            <a:off x="3068525" y="401735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67" name="Google Shape;2867;p159"/>
          <p:cNvPicPr preferRelativeResize="0"/>
          <p:nvPr/>
        </p:nvPicPr>
        <p:blipFill rotWithShape="1">
          <a:blip r:embed="rId5">
            <a:alphaModFix/>
          </a:blip>
          <a:srcRect b="53783" l="11716" r="45677" t="10024"/>
          <a:stretch/>
        </p:blipFill>
        <p:spPr>
          <a:xfrm>
            <a:off x="2514600" y="10587388"/>
            <a:ext cx="5306176" cy="5785351"/>
          </a:xfrm>
          <a:prstGeom prst="rect">
            <a:avLst/>
          </a:prstGeom>
          <a:noFill/>
          <a:ln cap="flat" cmpd="sng" w="152400">
            <a:solidFill>
              <a:srgbClr val="B6D7A8"/>
            </a:solidFill>
            <a:prstDash val="solid"/>
            <a:round/>
            <a:headEnd len="sm" w="sm" type="none"/>
            <a:tailEnd len="sm" w="sm" type="none"/>
          </a:ln>
        </p:spPr>
      </p:pic>
      <p:pic>
        <p:nvPicPr>
          <p:cNvPr id="2868" name="Google Shape;2868;p159"/>
          <p:cNvPicPr preferRelativeResize="0"/>
          <p:nvPr/>
        </p:nvPicPr>
        <p:blipFill rotWithShape="1">
          <a:blip r:embed="rId5">
            <a:alphaModFix/>
          </a:blip>
          <a:srcRect b="32052" l="10538" r="11803" t="46689"/>
          <a:stretch/>
        </p:blipFill>
        <p:spPr>
          <a:xfrm>
            <a:off x="2171700" y="8827375"/>
            <a:ext cx="9671527" cy="3398225"/>
          </a:xfrm>
          <a:prstGeom prst="rect">
            <a:avLst/>
          </a:prstGeom>
          <a:noFill/>
          <a:ln cap="flat" cmpd="sng" w="152400">
            <a:solidFill>
              <a:srgbClr val="B6D7A8"/>
            </a:solidFill>
            <a:prstDash val="solid"/>
            <a:round/>
            <a:headEnd len="sm" w="sm" type="none"/>
            <a:tailEnd len="sm" w="sm" type="none"/>
          </a:ln>
        </p:spPr>
      </p:pic>
      <p:pic>
        <p:nvPicPr>
          <p:cNvPr id="2869" name="Google Shape;2869;p159"/>
          <p:cNvPicPr preferRelativeResize="0"/>
          <p:nvPr/>
        </p:nvPicPr>
        <p:blipFill rotWithShape="1">
          <a:blip r:embed="rId5">
            <a:alphaModFix/>
          </a:blip>
          <a:srcRect b="14299" l="10542" r="10130" t="58025"/>
          <a:stretch/>
        </p:blipFill>
        <p:spPr>
          <a:xfrm>
            <a:off x="7889625" y="10968075"/>
            <a:ext cx="9879649" cy="4424001"/>
          </a:xfrm>
          <a:prstGeom prst="rect">
            <a:avLst/>
          </a:prstGeom>
          <a:noFill/>
          <a:ln cap="flat" cmpd="sng" w="152400">
            <a:solidFill>
              <a:srgbClr val="B6D7A8"/>
            </a:solidFill>
            <a:prstDash val="solid"/>
            <a:round/>
            <a:headEnd len="sm" w="sm" type="none"/>
            <a:tailEnd len="sm" w="sm" type="none"/>
          </a:ln>
        </p:spPr>
      </p:pic>
      <p:pic>
        <p:nvPicPr>
          <p:cNvPr id="2870" name="Google Shape;2870;p159"/>
          <p:cNvPicPr preferRelativeResize="0"/>
          <p:nvPr/>
        </p:nvPicPr>
        <p:blipFill rotWithShape="1">
          <a:blip r:embed="rId5">
            <a:alphaModFix/>
          </a:blip>
          <a:srcRect b="51905" l="54429" r="9201" t="10023"/>
          <a:stretch/>
        </p:blipFill>
        <p:spPr>
          <a:xfrm>
            <a:off x="12712225" y="4501550"/>
            <a:ext cx="4529500" cy="6085848"/>
          </a:xfrm>
          <a:prstGeom prst="rect">
            <a:avLst/>
          </a:prstGeom>
          <a:noFill/>
          <a:ln cap="flat" cmpd="sng" w="152400">
            <a:solidFill>
              <a:srgbClr val="B6D7A8"/>
            </a:solidFill>
            <a:prstDash val="solid"/>
            <a:round/>
            <a:headEnd len="sm" w="sm" type="none"/>
            <a:tailEnd len="sm" w="sm" type="none"/>
          </a:ln>
        </p:spPr>
      </p:pic>
      <p:grpSp>
        <p:nvGrpSpPr>
          <p:cNvPr id="2871" name="Google Shape;2871;p159"/>
          <p:cNvGrpSpPr/>
          <p:nvPr/>
        </p:nvGrpSpPr>
        <p:grpSpPr>
          <a:xfrm>
            <a:off x="8082974" y="8531473"/>
            <a:ext cx="7536094" cy="2514697"/>
            <a:chOff x="-578692" y="16019243"/>
            <a:chExt cx="9944701" cy="2747102"/>
          </a:xfrm>
        </p:grpSpPr>
        <p:pic>
          <p:nvPicPr>
            <p:cNvPr id="2872" name="Google Shape;2872;p159"/>
            <p:cNvPicPr preferRelativeResize="0"/>
            <p:nvPr/>
          </p:nvPicPr>
          <p:blipFill rotWithShape="1">
            <a:blip r:embed="rId3">
              <a:alphaModFix/>
            </a:blip>
            <a:srcRect b="38190" l="12286" r="16690" t="46413"/>
            <a:stretch/>
          </p:blipFill>
          <p:spPr>
            <a:xfrm>
              <a:off x="-578692" y="16019243"/>
              <a:ext cx="9843045" cy="2746994"/>
            </a:xfrm>
            <a:prstGeom prst="rect">
              <a:avLst/>
            </a:prstGeom>
            <a:noFill/>
            <a:ln>
              <a:noFill/>
            </a:ln>
          </p:spPr>
        </p:pic>
        <p:sp>
          <p:nvSpPr>
            <p:cNvPr id="2873" name="Google Shape;2873;p159"/>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874" name="Google Shape;2874;p159"/>
          <p:cNvGrpSpPr/>
          <p:nvPr/>
        </p:nvGrpSpPr>
        <p:grpSpPr>
          <a:xfrm>
            <a:off x="17241725" y="4925763"/>
            <a:ext cx="8534360" cy="10722465"/>
            <a:chOff x="12310986" y="6820483"/>
            <a:chExt cx="7453589" cy="9147300"/>
          </a:xfrm>
        </p:grpSpPr>
        <p:sp>
          <p:nvSpPr>
            <p:cNvPr id="2875" name="Google Shape;2875;p15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76" name="Google Shape;2876;p159"/>
            <p:cNvPicPr preferRelativeResize="0"/>
            <p:nvPr/>
          </p:nvPicPr>
          <p:blipFill>
            <a:blip r:embed="rId6">
              <a:alphaModFix/>
            </a:blip>
            <a:stretch>
              <a:fillRect/>
            </a:stretch>
          </p:blipFill>
          <p:spPr>
            <a:xfrm>
              <a:off x="16791587" y="8851089"/>
              <a:ext cx="2019587" cy="1935275"/>
            </a:xfrm>
            <a:prstGeom prst="rect">
              <a:avLst/>
            </a:prstGeom>
            <a:noFill/>
            <a:ln>
              <a:noFill/>
            </a:ln>
          </p:spPr>
        </p:pic>
        <p:sp>
          <p:nvSpPr>
            <p:cNvPr id="2877" name="Google Shape;2877;p159"/>
            <p:cNvSpPr/>
            <p:nvPr/>
          </p:nvSpPr>
          <p:spPr>
            <a:xfrm>
              <a:off x="12310986" y="6820483"/>
              <a:ext cx="3926400" cy="91473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(DOCS 1-4)</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 Them Please</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b="1" sz="6400">
                <a:solidFill>
                  <a:srgbClr val="FF9900"/>
                </a:solidFill>
              </a:endParaRPr>
            </a:p>
          </p:txBody>
        </p:sp>
      </p:grpSp>
      <p:sp>
        <p:nvSpPr>
          <p:cNvPr id="2878" name="Google Shape;2878;p159"/>
          <p:cNvSpPr/>
          <p:nvPr/>
        </p:nvSpPr>
        <p:spPr>
          <a:xfrm>
            <a:off x="27505100" y="7560750"/>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Oh yes, the intro tells me everything! You see…</a:t>
            </a:r>
            <a:endParaRPr b="1" sz="6400">
              <a:solidFill>
                <a:srgbClr val="FF0000"/>
              </a:solidFill>
            </a:endParaRPr>
          </a:p>
        </p:txBody>
      </p:sp>
      <p:cxnSp>
        <p:nvCxnSpPr>
          <p:cNvPr id="2879" name="Google Shape;2879;p159"/>
          <p:cNvCxnSpPr/>
          <p:nvPr/>
        </p:nvCxnSpPr>
        <p:spPr>
          <a:xfrm rot="10800000">
            <a:off x="25776075" y="10278900"/>
            <a:ext cx="1728900" cy="162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2880" name="Google Shape;2880;p15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16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Map Reduce Chain</a:t>
            </a:r>
            <a:endParaRPr sz="8400"/>
          </a:p>
        </p:txBody>
      </p:sp>
      <p:sp>
        <p:nvSpPr>
          <p:cNvPr id="2887" name="Google Shape;2887;p160"/>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2888" name="Google Shape;2888;p160"/>
          <p:cNvGrpSpPr/>
          <p:nvPr/>
        </p:nvGrpSpPr>
        <p:grpSpPr>
          <a:xfrm>
            <a:off x="14285950" y="7867677"/>
            <a:ext cx="8534360" cy="4563519"/>
            <a:chOff x="12310986" y="8851089"/>
            <a:chExt cx="7453589" cy="3893123"/>
          </a:xfrm>
        </p:grpSpPr>
        <p:sp>
          <p:nvSpPr>
            <p:cNvPr id="2889" name="Google Shape;2889;p160"/>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90" name="Google Shape;2890;p160"/>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891" name="Google Shape;2891;p160"/>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pic>
        <p:nvPicPr>
          <p:cNvPr id="2892" name="Google Shape;2892;p160"/>
          <p:cNvPicPr preferRelativeResize="0"/>
          <p:nvPr/>
        </p:nvPicPr>
        <p:blipFill rotWithShape="1">
          <a:blip r:embed="rId5">
            <a:alphaModFix/>
          </a:blip>
          <a:srcRect b="61261" l="11316" r="6079" t="7133"/>
          <a:stretch/>
        </p:blipFill>
        <p:spPr>
          <a:xfrm>
            <a:off x="3080175" y="3772838"/>
            <a:ext cx="9863501" cy="5067301"/>
          </a:xfrm>
          <a:prstGeom prst="rect">
            <a:avLst/>
          </a:prstGeom>
          <a:noFill/>
          <a:ln>
            <a:noFill/>
          </a:ln>
        </p:spPr>
      </p:pic>
      <p:sp>
        <p:nvSpPr>
          <p:cNvPr id="2893" name="Google Shape;2893;p160"/>
          <p:cNvSpPr/>
          <p:nvPr/>
        </p:nvSpPr>
        <p:spPr>
          <a:xfrm>
            <a:off x="3080175" y="3772838"/>
            <a:ext cx="96072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94" name="Google Shape;2894;p160"/>
          <p:cNvGrpSpPr/>
          <p:nvPr/>
        </p:nvGrpSpPr>
        <p:grpSpPr>
          <a:xfrm>
            <a:off x="4115724" y="9640011"/>
            <a:ext cx="7536094" cy="2514697"/>
            <a:chOff x="-578692" y="16019243"/>
            <a:chExt cx="9944701" cy="2747102"/>
          </a:xfrm>
        </p:grpSpPr>
        <p:pic>
          <p:nvPicPr>
            <p:cNvPr id="2895" name="Google Shape;2895;p160"/>
            <p:cNvPicPr preferRelativeResize="0"/>
            <p:nvPr/>
          </p:nvPicPr>
          <p:blipFill rotWithShape="1">
            <a:blip r:embed="rId5">
              <a:alphaModFix/>
            </a:blip>
            <a:srcRect b="38190" l="12286" r="16690" t="46413"/>
            <a:stretch/>
          </p:blipFill>
          <p:spPr>
            <a:xfrm>
              <a:off x="-578692" y="16019243"/>
              <a:ext cx="9843045" cy="2746994"/>
            </a:xfrm>
            <a:prstGeom prst="rect">
              <a:avLst/>
            </a:prstGeom>
            <a:noFill/>
            <a:ln>
              <a:noFill/>
            </a:ln>
          </p:spPr>
        </p:pic>
        <p:sp>
          <p:nvSpPr>
            <p:cNvPr id="2896" name="Google Shape;2896;p160"/>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897" name="Google Shape;2897;p160"/>
          <p:cNvPicPr preferRelativeResize="0"/>
          <p:nvPr/>
        </p:nvPicPr>
        <p:blipFill rotWithShape="1">
          <a:blip r:embed="rId6">
            <a:alphaModFix/>
          </a:blip>
          <a:srcRect b="32052" l="10538" r="11803" t="46689"/>
          <a:stretch/>
        </p:blipFill>
        <p:spPr>
          <a:xfrm>
            <a:off x="3048000" y="12954587"/>
            <a:ext cx="9671527" cy="3398225"/>
          </a:xfrm>
          <a:prstGeom prst="rect">
            <a:avLst/>
          </a:prstGeom>
          <a:noFill/>
          <a:ln cap="flat" cmpd="sng" w="152400">
            <a:solidFill>
              <a:srgbClr val="B6D7A8"/>
            </a:solidFill>
            <a:prstDash val="solid"/>
            <a:round/>
            <a:headEnd len="sm" w="sm" type="none"/>
            <a:tailEnd len="sm" w="sm" type="none"/>
          </a:ln>
        </p:spPr>
      </p:pic>
      <p:sp>
        <p:nvSpPr>
          <p:cNvPr id="2898" name="Google Shape;2898;p160"/>
          <p:cNvSpPr txBox="1"/>
          <p:nvPr/>
        </p:nvSpPr>
        <p:spPr>
          <a:xfrm>
            <a:off x="6383775" y="16796413"/>
            <a:ext cx="3000000" cy="1348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8400">
                <a:solidFill>
                  <a:schemeClr val="lt1"/>
                </a:solidFill>
                <a:latin typeface="NVIDIA Sans"/>
                <a:ea typeface="NVIDIA Sans"/>
                <a:cs typeface="NVIDIA Sans"/>
                <a:sym typeface="NVIDIA Sans"/>
              </a:rPr>
              <a:t> ⠇</a:t>
            </a:r>
            <a:endParaRPr/>
          </a:p>
        </p:txBody>
      </p:sp>
      <p:sp>
        <p:nvSpPr>
          <p:cNvPr id="2899" name="Google Shape;2899;p160"/>
          <p:cNvSpPr/>
          <p:nvPr/>
        </p:nvSpPr>
        <p:spPr>
          <a:xfrm>
            <a:off x="25571074" y="4810038"/>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Smaller Chunk</a:t>
            </a:r>
            <a:endParaRPr b="1" sz="6400">
              <a:solidFill>
                <a:srgbClr val="9900FF"/>
              </a:solidFill>
            </a:endParaRPr>
          </a:p>
        </p:txBody>
      </p:sp>
      <p:sp>
        <p:nvSpPr>
          <p:cNvPr id="2900" name="Google Shape;2900;p160"/>
          <p:cNvSpPr/>
          <p:nvPr/>
        </p:nvSpPr>
        <p:spPr>
          <a:xfrm>
            <a:off x="25454549" y="9601938"/>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Smaller Chunk</a:t>
            </a:r>
            <a:endParaRPr b="1" sz="6400">
              <a:solidFill>
                <a:srgbClr val="9900FF"/>
              </a:solidFill>
            </a:endParaRPr>
          </a:p>
        </p:txBody>
      </p:sp>
      <p:sp>
        <p:nvSpPr>
          <p:cNvPr id="2901" name="Google Shape;2901;p160"/>
          <p:cNvSpPr/>
          <p:nvPr/>
        </p:nvSpPr>
        <p:spPr>
          <a:xfrm>
            <a:off x="25571074" y="13436150"/>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Smaller Chunk</a:t>
            </a:r>
            <a:endParaRPr b="1" sz="6400">
              <a:solidFill>
                <a:srgbClr val="9900FF"/>
              </a:solidFill>
            </a:endParaRPr>
          </a:p>
        </p:txBody>
      </p:sp>
      <p:cxnSp>
        <p:nvCxnSpPr>
          <p:cNvPr id="2902" name="Google Shape;2902;p160"/>
          <p:cNvCxnSpPr>
            <a:stCxn id="2891" idx="1"/>
            <a:endCxn id="2897" idx="3"/>
          </p:cNvCxnSpPr>
          <p:nvPr/>
        </p:nvCxnSpPr>
        <p:spPr>
          <a:xfrm flipH="1">
            <a:off x="12719650" y="10918179"/>
            <a:ext cx="1566300" cy="37356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2903" name="Google Shape;2903;p160"/>
          <p:cNvCxnSpPr>
            <a:stCxn id="2891" idx="1"/>
            <a:endCxn id="2893" idx="3"/>
          </p:cNvCxnSpPr>
          <p:nvPr/>
        </p:nvCxnSpPr>
        <p:spPr>
          <a:xfrm rot="10800000">
            <a:off x="12687250" y="6306579"/>
            <a:ext cx="1598700" cy="46116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2904" name="Google Shape;2904;p160"/>
          <p:cNvCxnSpPr>
            <a:stCxn id="2891" idx="1"/>
            <a:endCxn id="2896" idx="3"/>
          </p:cNvCxnSpPr>
          <p:nvPr/>
        </p:nvCxnSpPr>
        <p:spPr>
          <a:xfrm rot="10800000">
            <a:off x="11651950" y="10897479"/>
            <a:ext cx="2634000" cy="20700"/>
          </a:xfrm>
          <a:prstGeom prst="curvedConnector3">
            <a:avLst>
              <a:gd fmla="val 50002" name="adj1"/>
            </a:avLst>
          </a:prstGeom>
          <a:noFill/>
          <a:ln cap="flat" cmpd="sng" w="114300">
            <a:solidFill>
              <a:schemeClr val="dk2"/>
            </a:solidFill>
            <a:prstDash val="solid"/>
            <a:round/>
            <a:headEnd len="med" w="med" type="stealth"/>
            <a:tailEnd len="med" w="med" type="none"/>
          </a:ln>
        </p:spPr>
      </p:cxnSp>
      <p:cxnSp>
        <p:nvCxnSpPr>
          <p:cNvPr id="2905" name="Google Shape;2905;p160"/>
          <p:cNvCxnSpPr>
            <a:stCxn id="2900" idx="1"/>
            <a:endCxn id="2889" idx="3"/>
          </p:cNvCxnSpPr>
          <p:nvPr/>
        </p:nvCxnSpPr>
        <p:spPr>
          <a:xfrm flipH="1">
            <a:off x="22820249" y="10819488"/>
            <a:ext cx="2634300" cy="129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2906" name="Google Shape;2906;p160"/>
          <p:cNvCxnSpPr>
            <a:stCxn id="2899" idx="1"/>
            <a:endCxn id="2889" idx="3"/>
          </p:cNvCxnSpPr>
          <p:nvPr/>
        </p:nvCxnSpPr>
        <p:spPr>
          <a:xfrm flipH="1">
            <a:off x="22820374" y="6027588"/>
            <a:ext cx="2750700" cy="48048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2907" name="Google Shape;2907;p160"/>
          <p:cNvCxnSpPr>
            <a:stCxn id="2901" idx="1"/>
            <a:endCxn id="2889" idx="3"/>
          </p:cNvCxnSpPr>
          <p:nvPr/>
        </p:nvCxnSpPr>
        <p:spPr>
          <a:xfrm rot="10800000">
            <a:off x="22820374" y="10832300"/>
            <a:ext cx="2750700" cy="38214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08" name="Google Shape;2908;p16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16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2915" name="Google Shape;2915;p161"/>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2916" name="Google Shape;2916;p161"/>
          <p:cNvGrpSpPr/>
          <p:nvPr/>
        </p:nvGrpSpPr>
        <p:grpSpPr>
          <a:xfrm>
            <a:off x="14274300" y="7929040"/>
            <a:ext cx="8534360" cy="4563519"/>
            <a:chOff x="12310986" y="8851089"/>
            <a:chExt cx="7453589" cy="3893123"/>
          </a:xfrm>
        </p:grpSpPr>
        <p:sp>
          <p:nvSpPr>
            <p:cNvPr id="2917" name="Google Shape;2917;p161"/>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18" name="Google Shape;2918;p161"/>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19" name="Google Shape;2919;p161"/>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2920" name="Google Shape;2920;p161"/>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2921" name="Google Shape;2921;p161"/>
          <p:cNvCxnSpPr>
            <a:stCxn id="2920" idx="1"/>
            <a:endCxn id="2917"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2922" name="Google Shape;2922;p161"/>
          <p:cNvCxnSpPr>
            <a:stCxn id="2919" idx="1"/>
            <a:endCxn id="2920"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2923" name="Google Shape;2923;p161"/>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2924" name="Google Shape;2924;p161"/>
          <p:cNvCxnSpPr>
            <a:stCxn id="2919" idx="1"/>
            <a:endCxn id="2923"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25" name="Google Shape;2925;p161"/>
          <p:cNvSpPr/>
          <p:nvPr/>
        </p:nvSpPr>
        <p:spPr>
          <a:xfrm>
            <a:off x="24349199" y="4876250"/>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 10 Chunks</a:t>
            </a:r>
            <a:endParaRPr b="1" sz="6400">
              <a:solidFill>
                <a:srgbClr val="9900FF"/>
              </a:solidFill>
            </a:endParaRPr>
          </a:p>
        </p:txBody>
      </p:sp>
      <p:sp>
        <p:nvSpPr>
          <p:cNvPr id="2926" name="Google Shape;2926;p161"/>
          <p:cNvSpPr/>
          <p:nvPr/>
        </p:nvSpPr>
        <p:spPr>
          <a:xfrm>
            <a:off x="24349199" y="152863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Main Ideas</a:t>
            </a:r>
            <a:endParaRPr b="1" sz="6400">
              <a:solidFill>
                <a:srgbClr val="9900FF"/>
              </a:solidFill>
            </a:endParaRPr>
          </a:p>
        </p:txBody>
      </p:sp>
      <p:sp>
        <p:nvSpPr>
          <p:cNvPr id="2927" name="Google Shape;2927;p16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sp>
        <p:nvSpPr>
          <p:cNvPr id="2933" name="Google Shape;2933;p16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Knowledge Graph Construction</a:t>
            </a:r>
            <a:endParaRPr sz="8400"/>
          </a:p>
        </p:txBody>
      </p:sp>
      <p:sp>
        <p:nvSpPr>
          <p:cNvPr id="2934" name="Google Shape;2934;p162"/>
          <p:cNvSpPr txBox="1"/>
          <p:nvPr/>
        </p:nvSpPr>
        <p:spPr>
          <a:xfrm>
            <a:off x="2171700" y="19402850"/>
            <a:ext cx="200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https://blog.langchain.dev/using-a-knowledge-graph-to-implement-a-devops-rag-application/</a:t>
            </a:r>
            <a:endParaRPr sz="3600"/>
          </a:p>
        </p:txBody>
      </p:sp>
      <p:grpSp>
        <p:nvGrpSpPr>
          <p:cNvPr id="2935" name="Google Shape;2935;p162"/>
          <p:cNvGrpSpPr/>
          <p:nvPr/>
        </p:nvGrpSpPr>
        <p:grpSpPr>
          <a:xfrm>
            <a:off x="14274300" y="7929040"/>
            <a:ext cx="8534360" cy="4563519"/>
            <a:chOff x="12310986" y="8851089"/>
            <a:chExt cx="7453589" cy="3893123"/>
          </a:xfrm>
        </p:grpSpPr>
        <p:sp>
          <p:nvSpPr>
            <p:cNvPr id="2936" name="Google Shape;2936;p162"/>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37" name="Google Shape;2937;p162"/>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38" name="Google Shape;2938;p16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Chapter Logic</a:t>
              </a:r>
              <a:endParaRPr b="1" sz="6400">
                <a:solidFill>
                  <a:srgbClr val="FF9900"/>
                </a:solidFill>
              </a:endParaRPr>
            </a:p>
          </p:txBody>
        </p:sp>
      </p:grpSp>
      <p:sp>
        <p:nvSpPr>
          <p:cNvPr id="2939" name="Google Shape;2939;p162"/>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Chapters</a:t>
            </a:r>
            <a:endParaRPr b="1" sz="6400">
              <a:solidFill>
                <a:srgbClr val="9900FF"/>
              </a:solidFill>
            </a:endParaRPr>
          </a:p>
        </p:txBody>
      </p:sp>
      <p:cxnSp>
        <p:nvCxnSpPr>
          <p:cNvPr id="2940" name="Google Shape;2940;p162"/>
          <p:cNvCxnSpPr>
            <a:stCxn id="2939" idx="1"/>
            <a:endCxn id="2936"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41" name="Google Shape;2941;p162"/>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2942" name="Google Shape;2942;p162"/>
          <p:cNvCxnSpPr>
            <a:stCxn id="2938" idx="1"/>
            <a:endCxn id="2941"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43" name="Google Shape;2943;p162"/>
          <p:cNvSpPr/>
          <p:nvPr/>
        </p:nvSpPr>
        <p:spPr>
          <a:xfrm>
            <a:off x="23995650" y="5100688"/>
            <a:ext cx="6034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Abstractions</a:t>
            </a:r>
            <a:endParaRPr b="1" sz="6400">
              <a:solidFill>
                <a:srgbClr val="9900FF"/>
              </a:solidFill>
            </a:endParaRPr>
          </a:p>
        </p:txBody>
      </p:sp>
      <p:sp>
        <p:nvSpPr>
          <p:cNvPr id="2944" name="Google Shape;2944;p162"/>
          <p:cNvSpPr/>
          <p:nvPr/>
        </p:nvSpPr>
        <p:spPr>
          <a:xfrm>
            <a:off x="29700600" y="28628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 Main Ideas</a:t>
            </a:r>
            <a:endParaRPr b="1" sz="6400">
              <a:solidFill>
                <a:srgbClr val="9900FF"/>
              </a:solidFill>
            </a:endParaRPr>
          </a:p>
        </p:txBody>
      </p:sp>
      <p:sp>
        <p:nvSpPr>
          <p:cNvPr id="2945" name="Google Shape;2945;p162"/>
          <p:cNvSpPr/>
          <p:nvPr/>
        </p:nvSpPr>
        <p:spPr>
          <a:xfrm>
            <a:off x="23166900" y="14847200"/>
            <a:ext cx="6533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Names</a:t>
            </a:r>
            <a:endParaRPr b="1" sz="6400">
              <a:solidFill>
                <a:srgbClr val="9900FF"/>
              </a:solidFill>
            </a:endParaRPr>
          </a:p>
        </p:txBody>
      </p:sp>
      <p:sp>
        <p:nvSpPr>
          <p:cNvPr id="2946" name="Google Shape;2946;p162"/>
          <p:cNvSpPr/>
          <p:nvPr/>
        </p:nvSpPr>
        <p:spPr>
          <a:xfrm>
            <a:off x="29700600" y="169276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Identity Key Points</a:t>
            </a:r>
            <a:endParaRPr b="1" sz="6400">
              <a:solidFill>
                <a:srgbClr val="9900FF"/>
              </a:solidFill>
            </a:endParaRPr>
          </a:p>
        </p:txBody>
      </p:sp>
      <p:grpSp>
        <p:nvGrpSpPr>
          <p:cNvPr id="2947" name="Google Shape;2947;p162"/>
          <p:cNvGrpSpPr/>
          <p:nvPr/>
        </p:nvGrpSpPr>
        <p:grpSpPr>
          <a:xfrm>
            <a:off x="14020825" y="3365540"/>
            <a:ext cx="8534360" cy="4563519"/>
            <a:chOff x="12310986" y="8851089"/>
            <a:chExt cx="7453589" cy="3893123"/>
          </a:xfrm>
        </p:grpSpPr>
        <p:sp>
          <p:nvSpPr>
            <p:cNvPr id="2948" name="Google Shape;2948;p162"/>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49" name="Google Shape;2949;p162"/>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50" name="Google Shape;2950;p16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Constructs</a:t>
              </a:r>
              <a:endParaRPr b="1" sz="6400">
                <a:solidFill>
                  <a:srgbClr val="FF9900"/>
                </a:solidFill>
              </a:endParaRPr>
            </a:p>
          </p:txBody>
        </p:sp>
      </p:grpSp>
      <p:grpSp>
        <p:nvGrpSpPr>
          <p:cNvPr id="2951" name="Google Shape;2951;p162"/>
          <p:cNvGrpSpPr/>
          <p:nvPr/>
        </p:nvGrpSpPr>
        <p:grpSpPr>
          <a:xfrm>
            <a:off x="13100425" y="12909440"/>
            <a:ext cx="8534360" cy="4563519"/>
            <a:chOff x="12310986" y="8851089"/>
            <a:chExt cx="7453589" cy="3893123"/>
          </a:xfrm>
        </p:grpSpPr>
        <p:sp>
          <p:nvSpPr>
            <p:cNvPr id="2952" name="Google Shape;2952;p162"/>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53" name="Google Shape;2953;p162"/>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54" name="Google Shape;2954;p16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Character Information</a:t>
              </a:r>
              <a:endParaRPr b="1" sz="6400">
                <a:solidFill>
                  <a:srgbClr val="FF9900"/>
                </a:solidFill>
              </a:endParaRPr>
            </a:p>
          </p:txBody>
        </p:sp>
      </p:grpSp>
      <p:cxnSp>
        <p:nvCxnSpPr>
          <p:cNvPr id="2955" name="Google Shape;2955;p162"/>
          <p:cNvCxnSpPr>
            <a:stCxn id="2950" idx="1"/>
            <a:endCxn id="2941" idx="3"/>
          </p:cNvCxnSpPr>
          <p:nvPr/>
        </p:nvCxnSpPr>
        <p:spPr>
          <a:xfrm flipH="1">
            <a:off x="10837525" y="6416042"/>
            <a:ext cx="3183300" cy="4542600"/>
          </a:xfrm>
          <a:prstGeom prst="curvedConnector3">
            <a:avLst>
              <a:gd fmla="val 50002" name="adj1"/>
            </a:avLst>
          </a:prstGeom>
          <a:noFill/>
          <a:ln cap="flat" cmpd="sng" w="114300">
            <a:solidFill>
              <a:schemeClr val="dk2"/>
            </a:solidFill>
            <a:prstDash val="solid"/>
            <a:round/>
            <a:headEnd len="med" w="med" type="stealth"/>
            <a:tailEnd len="med" w="med" type="none"/>
          </a:ln>
        </p:spPr>
      </p:cxnSp>
      <p:cxnSp>
        <p:nvCxnSpPr>
          <p:cNvPr id="2956" name="Google Shape;2956;p162"/>
          <p:cNvCxnSpPr>
            <a:stCxn id="2954" idx="1"/>
            <a:endCxn id="2941" idx="3"/>
          </p:cNvCxnSpPr>
          <p:nvPr/>
        </p:nvCxnSpPr>
        <p:spPr>
          <a:xfrm rot="10800000">
            <a:off x="10837525" y="10958642"/>
            <a:ext cx="2262900" cy="5001300"/>
          </a:xfrm>
          <a:prstGeom prst="curvedConnector3">
            <a:avLst>
              <a:gd fmla="val 50003" name="adj1"/>
            </a:avLst>
          </a:prstGeom>
          <a:noFill/>
          <a:ln cap="flat" cmpd="sng" w="114300">
            <a:solidFill>
              <a:schemeClr val="dk2"/>
            </a:solidFill>
            <a:prstDash val="solid"/>
            <a:round/>
            <a:headEnd len="med" w="med" type="stealth"/>
            <a:tailEnd len="med" w="med" type="none"/>
          </a:ln>
        </p:spPr>
      </p:cxnSp>
      <p:cxnSp>
        <p:nvCxnSpPr>
          <p:cNvPr id="2957" name="Google Shape;2957;p162"/>
          <p:cNvCxnSpPr>
            <a:stCxn id="2943" idx="1"/>
            <a:endCxn id="2948" idx="3"/>
          </p:cNvCxnSpPr>
          <p:nvPr/>
        </p:nvCxnSpPr>
        <p:spPr>
          <a:xfrm flipH="1">
            <a:off x="22555050" y="6318238"/>
            <a:ext cx="1440600" cy="12000"/>
          </a:xfrm>
          <a:prstGeom prst="curvedConnector3">
            <a:avLst>
              <a:gd fmla="val 49995" name="adj1"/>
            </a:avLst>
          </a:prstGeom>
          <a:noFill/>
          <a:ln cap="flat" cmpd="sng" w="114300">
            <a:solidFill>
              <a:schemeClr val="dk2"/>
            </a:solidFill>
            <a:prstDash val="solid"/>
            <a:round/>
            <a:headEnd len="med" w="med" type="stealth"/>
            <a:tailEnd len="med" w="med" type="none"/>
          </a:ln>
        </p:spPr>
      </p:cxnSp>
      <p:cxnSp>
        <p:nvCxnSpPr>
          <p:cNvPr id="2958" name="Google Shape;2958;p162"/>
          <p:cNvCxnSpPr>
            <a:stCxn id="2945" idx="1"/>
            <a:endCxn id="2952" idx="3"/>
          </p:cNvCxnSpPr>
          <p:nvPr/>
        </p:nvCxnSpPr>
        <p:spPr>
          <a:xfrm rot="10800000">
            <a:off x="21634800" y="15874250"/>
            <a:ext cx="1532100" cy="1905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59" name="Google Shape;2959;p162"/>
          <p:cNvSpPr/>
          <p:nvPr/>
        </p:nvSpPr>
        <p:spPr>
          <a:xfrm>
            <a:off x="29325150" y="11667288"/>
            <a:ext cx="6533700" cy="2960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Per-Chapter Main Ideas</a:t>
            </a:r>
            <a:endParaRPr b="1" sz="6400">
              <a:solidFill>
                <a:srgbClr val="9900FF"/>
              </a:solidFill>
            </a:endParaRPr>
          </a:p>
        </p:txBody>
      </p:sp>
      <p:sp>
        <p:nvSpPr>
          <p:cNvPr id="2960" name="Google Shape;2960;p16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16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Knowledge Graph Traversal</a:t>
            </a:r>
            <a:endParaRPr sz="8400"/>
          </a:p>
        </p:txBody>
      </p:sp>
      <p:sp>
        <p:nvSpPr>
          <p:cNvPr id="2967" name="Google Shape;2967;p163"/>
          <p:cNvSpPr txBox="1"/>
          <p:nvPr/>
        </p:nvSpPr>
        <p:spPr>
          <a:xfrm>
            <a:off x="2171700" y="19402850"/>
            <a:ext cx="200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https://blog.langchain.dev/using-a-knowledge-graph-to-implement-a-devops-rag-application/</a:t>
            </a:r>
            <a:endParaRPr sz="3600"/>
          </a:p>
        </p:txBody>
      </p:sp>
      <p:grpSp>
        <p:nvGrpSpPr>
          <p:cNvPr id="2968" name="Google Shape;2968;p163"/>
          <p:cNvGrpSpPr/>
          <p:nvPr/>
        </p:nvGrpSpPr>
        <p:grpSpPr>
          <a:xfrm>
            <a:off x="13666250" y="4036490"/>
            <a:ext cx="8534360" cy="4563519"/>
            <a:chOff x="12310986" y="8851089"/>
            <a:chExt cx="7453589" cy="3893123"/>
          </a:xfrm>
        </p:grpSpPr>
        <p:sp>
          <p:nvSpPr>
            <p:cNvPr id="2969" name="Google Shape;2969;p163"/>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70" name="Google Shape;2970;p163"/>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71" name="Google Shape;2971;p16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Find Info</a:t>
              </a:r>
              <a:endParaRPr b="1" sz="6400">
                <a:solidFill>
                  <a:srgbClr val="FF9900"/>
                </a:solidFill>
              </a:endParaRPr>
            </a:p>
          </p:txBody>
        </p:sp>
      </p:grpSp>
      <p:sp>
        <p:nvSpPr>
          <p:cNvPr id="2972" name="Google Shape;2972;p163"/>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Chapters</a:t>
            </a:r>
            <a:endParaRPr b="1" sz="6400">
              <a:solidFill>
                <a:srgbClr val="9900FF"/>
              </a:solidFill>
            </a:endParaRPr>
          </a:p>
        </p:txBody>
      </p:sp>
      <p:cxnSp>
        <p:nvCxnSpPr>
          <p:cNvPr id="2973" name="Google Shape;2973;p163"/>
          <p:cNvCxnSpPr>
            <a:stCxn id="2972" idx="1"/>
            <a:endCxn id="2969" idx="3"/>
          </p:cNvCxnSpPr>
          <p:nvPr/>
        </p:nvCxnSpPr>
        <p:spPr>
          <a:xfrm rot="10800000">
            <a:off x="22200599" y="7001075"/>
            <a:ext cx="2148600" cy="38895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974" name="Google Shape;2974;p163"/>
          <p:cNvSpPr/>
          <p:nvPr/>
        </p:nvSpPr>
        <p:spPr>
          <a:xfrm>
            <a:off x="23995650" y="5100688"/>
            <a:ext cx="6034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Abstractions</a:t>
            </a:r>
            <a:endParaRPr b="1" sz="6400">
              <a:solidFill>
                <a:srgbClr val="9900FF"/>
              </a:solidFill>
            </a:endParaRPr>
          </a:p>
        </p:txBody>
      </p:sp>
      <p:sp>
        <p:nvSpPr>
          <p:cNvPr id="2975" name="Google Shape;2975;p163"/>
          <p:cNvSpPr/>
          <p:nvPr/>
        </p:nvSpPr>
        <p:spPr>
          <a:xfrm>
            <a:off x="29700600" y="28628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 Main Ideas</a:t>
            </a:r>
            <a:endParaRPr b="1" sz="6400">
              <a:solidFill>
                <a:srgbClr val="9900FF"/>
              </a:solidFill>
            </a:endParaRPr>
          </a:p>
        </p:txBody>
      </p:sp>
      <p:sp>
        <p:nvSpPr>
          <p:cNvPr id="2976" name="Google Shape;2976;p163"/>
          <p:cNvSpPr/>
          <p:nvPr/>
        </p:nvSpPr>
        <p:spPr>
          <a:xfrm>
            <a:off x="29325150" y="11667288"/>
            <a:ext cx="6533700" cy="2960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Per-Chapter Main Ideas</a:t>
            </a:r>
            <a:endParaRPr b="1" sz="6400">
              <a:solidFill>
                <a:srgbClr val="9900FF"/>
              </a:solidFill>
            </a:endParaRPr>
          </a:p>
        </p:txBody>
      </p:sp>
      <p:sp>
        <p:nvSpPr>
          <p:cNvPr id="2977" name="Google Shape;2977;p163"/>
          <p:cNvSpPr/>
          <p:nvPr/>
        </p:nvSpPr>
        <p:spPr>
          <a:xfrm>
            <a:off x="23166900" y="14847200"/>
            <a:ext cx="6533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Names</a:t>
            </a:r>
            <a:endParaRPr b="1" sz="6400">
              <a:solidFill>
                <a:srgbClr val="9900FF"/>
              </a:solidFill>
            </a:endParaRPr>
          </a:p>
        </p:txBody>
      </p:sp>
      <p:sp>
        <p:nvSpPr>
          <p:cNvPr id="2978" name="Google Shape;2978;p163"/>
          <p:cNvSpPr/>
          <p:nvPr/>
        </p:nvSpPr>
        <p:spPr>
          <a:xfrm>
            <a:off x="29700600" y="169276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Identity Key Points</a:t>
            </a:r>
            <a:endParaRPr b="1" sz="6400">
              <a:solidFill>
                <a:srgbClr val="9900FF"/>
              </a:solidFill>
            </a:endParaRPr>
          </a:p>
        </p:txBody>
      </p:sp>
      <p:cxnSp>
        <p:nvCxnSpPr>
          <p:cNvPr id="2979" name="Google Shape;2979;p163"/>
          <p:cNvCxnSpPr>
            <a:stCxn id="2976" idx="0"/>
            <a:endCxn id="2972" idx="3"/>
          </p:cNvCxnSpPr>
          <p:nvPr/>
        </p:nvCxnSpPr>
        <p:spPr>
          <a:xfrm flipH="1" rot="5400000">
            <a:off x="30464850" y="9540138"/>
            <a:ext cx="776700" cy="3477600"/>
          </a:xfrm>
          <a:prstGeom prst="curvedConnector2">
            <a:avLst/>
          </a:prstGeom>
          <a:noFill/>
          <a:ln cap="flat" cmpd="sng" w="114300">
            <a:solidFill>
              <a:schemeClr val="dk2"/>
            </a:solidFill>
            <a:prstDash val="solid"/>
            <a:round/>
            <a:headEnd len="med" w="med" type="stealth"/>
            <a:tailEnd len="med" w="med" type="none"/>
          </a:ln>
        </p:spPr>
      </p:cxnSp>
      <p:cxnSp>
        <p:nvCxnSpPr>
          <p:cNvPr id="2980" name="Google Shape;2980;p163"/>
          <p:cNvCxnSpPr>
            <a:endCxn id="2976" idx="1"/>
          </p:cNvCxnSpPr>
          <p:nvPr/>
        </p:nvCxnSpPr>
        <p:spPr>
          <a:xfrm>
            <a:off x="8535750" y="11026938"/>
            <a:ext cx="20789400" cy="2120400"/>
          </a:xfrm>
          <a:prstGeom prst="curvedConnector3">
            <a:avLst>
              <a:gd fmla="val 50000" name="adj1"/>
            </a:avLst>
          </a:prstGeom>
          <a:noFill/>
          <a:ln cap="flat" cmpd="sng" w="114300">
            <a:solidFill>
              <a:schemeClr val="dk2"/>
            </a:solidFill>
            <a:prstDash val="solid"/>
            <a:round/>
            <a:headEnd len="med" w="med" type="stealth"/>
            <a:tailEnd len="med" w="med" type="none"/>
          </a:ln>
        </p:spPr>
      </p:cxnSp>
      <p:grpSp>
        <p:nvGrpSpPr>
          <p:cNvPr id="2981" name="Google Shape;2981;p163"/>
          <p:cNvGrpSpPr/>
          <p:nvPr/>
        </p:nvGrpSpPr>
        <p:grpSpPr>
          <a:xfrm>
            <a:off x="3740900" y="12951565"/>
            <a:ext cx="8534360" cy="4563519"/>
            <a:chOff x="12310986" y="8851089"/>
            <a:chExt cx="7453589" cy="3893123"/>
          </a:xfrm>
        </p:grpSpPr>
        <p:sp>
          <p:nvSpPr>
            <p:cNvPr id="2982" name="Google Shape;2982;p163"/>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83" name="Google Shape;2983;p163"/>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84" name="Google Shape;2984;p16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 Info</a:t>
              </a:r>
              <a:endParaRPr b="1" sz="6400">
                <a:solidFill>
                  <a:srgbClr val="FF9900"/>
                </a:solidFill>
              </a:endParaRPr>
            </a:p>
          </p:txBody>
        </p:sp>
      </p:grpSp>
      <p:cxnSp>
        <p:nvCxnSpPr>
          <p:cNvPr id="2985" name="Google Shape;2985;p163"/>
          <p:cNvCxnSpPr>
            <a:stCxn id="2984" idx="1"/>
          </p:cNvCxnSpPr>
          <p:nvPr/>
        </p:nvCxnSpPr>
        <p:spPr>
          <a:xfrm flipH="1" rot="10800000">
            <a:off x="3740900" y="11027167"/>
            <a:ext cx="4770000" cy="4974900"/>
          </a:xfrm>
          <a:prstGeom prst="curvedConnector4">
            <a:avLst>
              <a:gd fmla="val -4992" name="adj1"/>
              <a:gd fmla="val 94848" name="adj2"/>
            </a:avLst>
          </a:prstGeom>
          <a:noFill/>
          <a:ln cap="flat" cmpd="sng" w="114300">
            <a:solidFill>
              <a:schemeClr val="dk2"/>
            </a:solidFill>
            <a:prstDash val="solid"/>
            <a:round/>
            <a:headEnd len="med" w="med" type="stealth"/>
            <a:tailEnd len="med" w="med" type="none"/>
          </a:ln>
        </p:spPr>
      </p:cxnSp>
      <p:sp>
        <p:nvSpPr>
          <p:cNvPr id="2986" name="Google Shape;2986;p163"/>
          <p:cNvSpPr/>
          <p:nvPr/>
        </p:nvSpPr>
        <p:spPr>
          <a:xfrm>
            <a:off x="12631450" y="15030375"/>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From the chapter on Birds, I can tell you…</a:t>
            </a:r>
            <a:endParaRPr b="1" sz="6400">
              <a:solidFill>
                <a:srgbClr val="FF0000"/>
              </a:solidFill>
            </a:endParaRPr>
          </a:p>
        </p:txBody>
      </p:sp>
      <p:sp>
        <p:nvSpPr>
          <p:cNvPr id="2987" name="Google Shape;2987;p163"/>
          <p:cNvSpPr/>
          <p:nvPr/>
        </p:nvSpPr>
        <p:spPr>
          <a:xfrm>
            <a:off x="2965775" y="5328075"/>
            <a:ext cx="8213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Flying work according to your book?</a:t>
            </a:r>
            <a:endParaRPr b="1" sz="6400">
              <a:solidFill>
                <a:srgbClr val="0071C5"/>
              </a:solidFill>
            </a:endParaRPr>
          </a:p>
        </p:txBody>
      </p:sp>
      <p:cxnSp>
        <p:nvCxnSpPr>
          <p:cNvPr id="2988" name="Google Shape;2988;p163"/>
          <p:cNvCxnSpPr>
            <a:stCxn id="2971" idx="1"/>
            <a:endCxn id="2987" idx="3"/>
          </p:cNvCxnSpPr>
          <p:nvPr/>
        </p:nvCxnSpPr>
        <p:spPr>
          <a:xfrm flipH="1">
            <a:off x="11179550" y="7086992"/>
            <a:ext cx="2486700" cy="19500"/>
          </a:xfrm>
          <a:prstGeom prst="curvedConnector3">
            <a:avLst>
              <a:gd fmla="val 50002" name="adj1"/>
            </a:avLst>
          </a:prstGeom>
          <a:noFill/>
          <a:ln cap="flat" cmpd="sng" w="114300">
            <a:solidFill>
              <a:schemeClr val="dk2"/>
            </a:solidFill>
            <a:prstDash val="solid"/>
            <a:round/>
            <a:headEnd len="med" w="med" type="stealth"/>
            <a:tailEnd len="med" w="med" type="none"/>
          </a:ln>
        </p:spPr>
      </p:cxnSp>
      <p:sp>
        <p:nvSpPr>
          <p:cNvPr id="2989" name="Google Shape;2989;p16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4" name="Shape 2994"/>
        <p:cNvGrpSpPr/>
        <p:nvPr/>
      </p:nvGrpSpPr>
      <p:grpSpPr>
        <a:xfrm>
          <a:off x="0" y="0"/>
          <a:ext cx="0" cy="0"/>
          <a:chOff x="0" y="0"/>
          <a:chExt cx="0" cy="0"/>
        </a:xfrm>
      </p:grpSpPr>
      <p:sp>
        <p:nvSpPr>
          <p:cNvPr id="2995" name="Google Shape;2995;p16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2996" name="Google Shape;2996;p164"/>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2997" name="Google Shape;2997;p164"/>
          <p:cNvGrpSpPr/>
          <p:nvPr/>
        </p:nvGrpSpPr>
        <p:grpSpPr>
          <a:xfrm>
            <a:off x="14274300" y="7929040"/>
            <a:ext cx="8534360" cy="4563519"/>
            <a:chOff x="12310986" y="8851089"/>
            <a:chExt cx="7453589" cy="3893123"/>
          </a:xfrm>
        </p:grpSpPr>
        <p:sp>
          <p:nvSpPr>
            <p:cNvPr id="2998" name="Google Shape;2998;p164"/>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99" name="Google Shape;2999;p164"/>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00" name="Google Shape;3000;p16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3001" name="Google Shape;3001;p164"/>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3002" name="Google Shape;3002;p164"/>
          <p:cNvCxnSpPr>
            <a:stCxn id="3001" idx="1"/>
            <a:endCxn id="2998"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003" name="Google Shape;3003;p164"/>
          <p:cNvCxnSpPr>
            <a:stCxn id="3000" idx="1"/>
            <a:endCxn id="3001"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3004" name="Google Shape;3004;p164"/>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3005" name="Google Shape;3005;p164"/>
          <p:cNvCxnSpPr>
            <a:stCxn id="3000" idx="1"/>
            <a:endCxn id="3004"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006" name="Google Shape;3006;p164"/>
          <p:cNvSpPr/>
          <p:nvPr/>
        </p:nvSpPr>
        <p:spPr>
          <a:xfrm>
            <a:off x="24349199" y="4876250"/>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 10 Chunks</a:t>
            </a:r>
            <a:endParaRPr b="1" sz="6400">
              <a:solidFill>
                <a:srgbClr val="9900FF"/>
              </a:solidFill>
            </a:endParaRPr>
          </a:p>
        </p:txBody>
      </p:sp>
      <p:sp>
        <p:nvSpPr>
          <p:cNvPr id="3007" name="Google Shape;3007;p164"/>
          <p:cNvSpPr/>
          <p:nvPr/>
        </p:nvSpPr>
        <p:spPr>
          <a:xfrm>
            <a:off x="24349199" y="152863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Main Ideas</a:t>
            </a:r>
            <a:endParaRPr b="1" sz="6400">
              <a:solidFill>
                <a:srgbClr val="9900FF"/>
              </a:solidFill>
            </a:endParaRPr>
          </a:p>
        </p:txBody>
      </p:sp>
      <p:sp>
        <p:nvSpPr>
          <p:cNvPr id="3008" name="Google Shape;3008;p16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Your Assignment</a:t>
            </a:r>
            <a:endParaRPr/>
          </a:p>
          <a:p>
            <a:pPr indent="0" lvl="0" marL="0" rtl="0" algn="l">
              <a:spcBef>
                <a:spcPts val="0"/>
              </a:spcBef>
              <a:spcAft>
                <a:spcPts val="0"/>
              </a:spcAft>
              <a:buNone/>
            </a:pPr>
            <a:r>
              <a:t/>
            </a:r>
            <a:endParaRPr b="1" sz="5400"/>
          </a:p>
        </p:txBody>
      </p:sp>
      <p:sp>
        <p:nvSpPr>
          <p:cNvPr id="3009" name="Google Shape;3009;p16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165"/>
          <p:cNvSpPr/>
          <p:nvPr/>
        </p:nvSpPr>
        <p:spPr>
          <a:xfrm>
            <a:off x="1234725" y="5820825"/>
            <a:ext cx="33725700" cy="10794900"/>
          </a:xfrm>
          <a:prstGeom prst="roundRect">
            <a:avLst>
              <a:gd fmla="val 13417"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6"/>
              </a:solidFill>
            </a:endParaRPr>
          </a:p>
        </p:txBody>
      </p:sp>
      <p:sp>
        <p:nvSpPr>
          <p:cNvPr id="3016" name="Google Shape;3016;p16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3017" name="Google Shape;3017;p165"/>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3018" name="Google Shape;3018;p165"/>
          <p:cNvGrpSpPr/>
          <p:nvPr/>
        </p:nvGrpSpPr>
        <p:grpSpPr>
          <a:xfrm>
            <a:off x="14274300" y="7929040"/>
            <a:ext cx="8534360" cy="4563519"/>
            <a:chOff x="12310986" y="8851089"/>
            <a:chExt cx="7453589" cy="3893123"/>
          </a:xfrm>
        </p:grpSpPr>
        <p:sp>
          <p:nvSpPr>
            <p:cNvPr id="3019" name="Google Shape;3019;p165"/>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20" name="Google Shape;3020;p165"/>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21" name="Google Shape;3021;p165"/>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3022" name="Google Shape;3022;p165"/>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3023" name="Google Shape;3023;p165"/>
          <p:cNvCxnSpPr>
            <a:stCxn id="3022" idx="1"/>
            <a:endCxn id="3019"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024" name="Google Shape;3024;p165"/>
          <p:cNvCxnSpPr>
            <a:stCxn id="3021" idx="1"/>
            <a:endCxn id="3022"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3025" name="Google Shape;3025;p165"/>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3026" name="Google Shape;3026;p165"/>
          <p:cNvCxnSpPr>
            <a:stCxn id="3021" idx="1"/>
            <a:endCxn id="3025"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027" name="Google Shape;3027;p165"/>
          <p:cNvSpPr/>
          <p:nvPr/>
        </p:nvSpPr>
        <p:spPr>
          <a:xfrm>
            <a:off x="1884725" y="6199688"/>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RunnableLambda</a:t>
            </a:r>
            <a:endParaRPr b="1" sz="6400">
              <a:solidFill>
                <a:schemeClr val="accent6"/>
              </a:solidFill>
            </a:endParaRPr>
          </a:p>
        </p:txBody>
      </p:sp>
      <p:sp>
        <p:nvSpPr>
          <p:cNvPr id="3028" name="Google Shape;3028;p16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Your Assignment</a:t>
            </a:r>
            <a:endParaRPr/>
          </a:p>
          <a:p>
            <a:pPr indent="0" lvl="0" marL="0" rtl="0" algn="l">
              <a:spcBef>
                <a:spcPts val="0"/>
              </a:spcBef>
              <a:spcAft>
                <a:spcPts val="0"/>
              </a:spcAft>
              <a:buNone/>
            </a:pPr>
            <a:r>
              <a:t/>
            </a:r>
            <a:endParaRPr b="1" sz="5400"/>
          </a:p>
        </p:txBody>
      </p:sp>
      <p:sp>
        <p:nvSpPr>
          <p:cNvPr id="3029" name="Google Shape;3029;p16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16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Optional Tangent: LangGraph</a:t>
            </a:r>
            <a:endParaRPr sz="8400"/>
          </a:p>
        </p:txBody>
      </p:sp>
      <p:pic>
        <p:nvPicPr>
          <p:cNvPr id="3036" name="Google Shape;3036;p166"/>
          <p:cNvPicPr preferRelativeResize="0"/>
          <p:nvPr/>
        </p:nvPicPr>
        <p:blipFill rotWithShape="1">
          <a:blip r:embed="rId3">
            <a:alphaModFix/>
          </a:blip>
          <a:srcRect b="0" l="0" r="0" t="8767"/>
          <a:stretch/>
        </p:blipFill>
        <p:spPr>
          <a:xfrm>
            <a:off x="0" y="4185470"/>
            <a:ext cx="23953675" cy="15778931"/>
          </a:xfrm>
          <a:prstGeom prst="rect">
            <a:avLst/>
          </a:prstGeom>
          <a:noFill/>
          <a:ln>
            <a:noFill/>
          </a:ln>
        </p:spPr>
      </p:pic>
      <p:sp>
        <p:nvSpPr>
          <p:cNvPr id="3037" name="Google Shape;3037;p166"/>
          <p:cNvSpPr txBox="1"/>
          <p:nvPr/>
        </p:nvSpPr>
        <p:spPr>
          <a:xfrm>
            <a:off x="24106075" y="18644850"/>
            <a:ext cx="1277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https://python.langchain.com/docs/langgraph/</a:t>
            </a:r>
            <a:endParaRPr sz="3600"/>
          </a:p>
          <a:p>
            <a:pPr indent="0" lvl="0" marL="0" rtl="0" algn="l">
              <a:spcBef>
                <a:spcPts val="0"/>
              </a:spcBef>
              <a:spcAft>
                <a:spcPts val="0"/>
              </a:spcAft>
              <a:buNone/>
            </a:pPr>
            <a:r>
              <a:rPr lang="en-US" sz="3600" u="sng">
                <a:solidFill>
                  <a:schemeClr val="hlink"/>
                </a:solidFill>
                <a:hlinkClick r:id="rId5"/>
              </a:rPr>
              <a:t>https://blog.langchain.dev/langgraph-multi-agent-workflows/</a:t>
            </a:r>
            <a:endParaRPr sz="3600"/>
          </a:p>
        </p:txBody>
      </p:sp>
      <p:pic>
        <p:nvPicPr>
          <p:cNvPr id="3038" name="Google Shape;3038;p166"/>
          <p:cNvPicPr preferRelativeResize="0"/>
          <p:nvPr/>
        </p:nvPicPr>
        <p:blipFill>
          <a:blip r:embed="rId6">
            <a:alphaModFix/>
          </a:blip>
          <a:stretch>
            <a:fillRect/>
          </a:stretch>
        </p:blipFill>
        <p:spPr>
          <a:xfrm>
            <a:off x="14710825" y="3513775"/>
            <a:ext cx="21865176" cy="14778300"/>
          </a:xfrm>
          <a:prstGeom prst="rect">
            <a:avLst/>
          </a:prstGeom>
          <a:noFill/>
          <a:ln>
            <a:noFill/>
          </a:ln>
        </p:spPr>
      </p:pic>
      <p:sp>
        <p:nvSpPr>
          <p:cNvPr id="3039" name="Google Shape;3039;p16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0"/>
          <p:cNvSpPr txBox="1"/>
          <p:nvPr>
            <p:ph type="title"/>
          </p:nvPr>
        </p:nvSpPr>
        <p:spPr>
          <a:xfrm>
            <a:off x="2596896" y="302065"/>
            <a:ext cx="14639400" cy="336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NVIDIA Sans"/>
              <a:buNone/>
            </a:pPr>
            <a:r>
              <a:rPr lang="en-US" sz="8400"/>
              <a:t>Course Objectives</a:t>
            </a:r>
            <a:endParaRPr sz="8400"/>
          </a:p>
        </p:txBody>
      </p:sp>
      <p:sp>
        <p:nvSpPr>
          <p:cNvPr id="514" name="Google Shape;514;p50"/>
          <p:cNvSpPr txBox="1"/>
          <p:nvPr>
            <p:ph idx="1" type="body"/>
          </p:nvPr>
        </p:nvSpPr>
        <p:spPr>
          <a:xfrm>
            <a:off x="2596896" y="6988192"/>
            <a:ext cx="14639400" cy="11345400"/>
          </a:xfrm>
          <a:prstGeom prst="rect">
            <a:avLst/>
          </a:prstGeom>
          <a:noFill/>
          <a:ln>
            <a:noFill/>
          </a:ln>
        </p:spPr>
        <p:txBody>
          <a:bodyPr anchorCtr="0" anchor="t" bIns="45700" lIns="91425" spcFirstLastPara="1" rIns="91425" wrap="square" tIns="45700">
            <a:noAutofit/>
          </a:bodyPr>
          <a:lstStyle/>
          <a:p>
            <a:pPr indent="-520700" lvl="0" marL="457200" rtl="0" algn="l">
              <a:lnSpc>
                <a:spcPct val="90000"/>
              </a:lnSpc>
              <a:spcBef>
                <a:spcPts val="3000"/>
              </a:spcBef>
              <a:spcAft>
                <a:spcPts val="0"/>
              </a:spcAft>
              <a:buClr>
                <a:schemeClr val="dk2"/>
              </a:buClr>
              <a:buSzPts val="5400"/>
              <a:buChar char="•"/>
            </a:pPr>
            <a:r>
              <a:rPr b="1" lang="en-US" sz="5400"/>
              <a:t>Environment</a:t>
            </a:r>
            <a:endParaRPr b="1"/>
          </a:p>
          <a:p>
            <a:pPr indent="-520700" lvl="0" marL="457200" rtl="0" algn="l">
              <a:lnSpc>
                <a:spcPct val="90000"/>
              </a:lnSpc>
              <a:spcBef>
                <a:spcPts val="3000"/>
              </a:spcBef>
              <a:spcAft>
                <a:spcPts val="0"/>
              </a:spcAft>
              <a:buSzPts val="5400"/>
              <a:buChar char="•"/>
            </a:pPr>
            <a:r>
              <a:rPr b="1" lang="en-US" sz="5400"/>
              <a:t>LLM Services</a:t>
            </a:r>
            <a:endParaRPr b="1" sz="5400"/>
          </a:p>
          <a:p>
            <a:pPr indent="-520700" lvl="0" marL="457200" rtl="0" algn="l">
              <a:lnSpc>
                <a:spcPct val="90000"/>
              </a:lnSpc>
              <a:spcBef>
                <a:spcPts val="3000"/>
              </a:spcBef>
              <a:spcAft>
                <a:spcPts val="0"/>
              </a:spcAft>
              <a:buSzPts val="5400"/>
              <a:buChar char="•"/>
            </a:pPr>
            <a:r>
              <a:rPr b="1" lang="en-US" sz="5400"/>
              <a:t>Intro to LangChain (LCEL)</a:t>
            </a:r>
            <a:endParaRPr b="1" sz="5400"/>
          </a:p>
          <a:p>
            <a:pPr indent="-520700" lvl="0" marL="457200" rtl="0" algn="l">
              <a:lnSpc>
                <a:spcPct val="90000"/>
              </a:lnSpc>
              <a:spcBef>
                <a:spcPts val="3000"/>
              </a:spcBef>
              <a:spcAft>
                <a:spcPts val="0"/>
              </a:spcAft>
              <a:buSzPts val="5400"/>
              <a:buChar char="•"/>
            </a:pPr>
            <a:r>
              <a:rPr b="1" lang="en-US" sz="5400"/>
              <a:t>Running State Chains</a:t>
            </a:r>
            <a:endParaRPr b="1" sz="5400"/>
          </a:p>
          <a:p>
            <a:pPr indent="-520700" lvl="0" marL="457200" rtl="0" algn="l">
              <a:lnSpc>
                <a:spcPct val="90000"/>
              </a:lnSpc>
              <a:spcBef>
                <a:spcPts val="3000"/>
              </a:spcBef>
              <a:spcAft>
                <a:spcPts val="0"/>
              </a:spcAft>
              <a:buSzPts val="5400"/>
              <a:buChar char="•"/>
            </a:pPr>
            <a:r>
              <a:rPr b="1" lang="en-US" sz="5400"/>
              <a:t>Document Loading</a:t>
            </a:r>
            <a:endParaRPr b="1" sz="5400"/>
          </a:p>
          <a:p>
            <a:pPr indent="-520700" lvl="0" marL="457200" rtl="0" algn="l">
              <a:lnSpc>
                <a:spcPct val="90000"/>
              </a:lnSpc>
              <a:spcBef>
                <a:spcPts val="3000"/>
              </a:spcBef>
              <a:spcAft>
                <a:spcPts val="0"/>
              </a:spcAft>
              <a:buSzPts val="5400"/>
              <a:buChar char="•"/>
            </a:pPr>
            <a:r>
              <a:rPr b="1" lang="en-US" sz="5400"/>
              <a:t>Embeddings</a:t>
            </a:r>
            <a:endParaRPr b="1" sz="5400"/>
          </a:p>
          <a:p>
            <a:pPr indent="-520700" lvl="0" marL="457200" rtl="0" algn="l">
              <a:lnSpc>
                <a:spcPct val="90000"/>
              </a:lnSpc>
              <a:spcBef>
                <a:spcPts val="3000"/>
              </a:spcBef>
              <a:spcAft>
                <a:spcPts val="0"/>
              </a:spcAft>
              <a:buSzPts val="5400"/>
              <a:buChar char="•"/>
            </a:pPr>
            <a:r>
              <a:rPr b="1" lang="en-US" sz="5400"/>
              <a:t>Document Retrieval</a:t>
            </a:r>
            <a:endParaRPr b="1" sz="5400"/>
          </a:p>
          <a:p>
            <a:pPr indent="-520700" lvl="0" marL="457200" rtl="0" algn="l">
              <a:lnSpc>
                <a:spcPct val="90000"/>
              </a:lnSpc>
              <a:spcBef>
                <a:spcPts val="3000"/>
              </a:spcBef>
              <a:spcAft>
                <a:spcPts val="0"/>
              </a:spcAft>
              <a:buSzPts val="5400"/>
              <a:buChar char="•"/>
            </a:pPr>
            <a:r>
              <a:rPr b="1" lang="en-US" sz="5400"/>
              <a:t>RAG Evaluation</a:t>
            </a:r>
            <a:endParaRPr b="1" sz="5400"/>
          </a:p>
        </p:txBody>
      </p:sp>
      <p:sp>
        <p:nvSpPr>
          <p:cNvPr id="515" name="Google Shape;515;p50"/>
          <p:cNvSpPr txBox="1"/>
          <p:nvPr>
            <p:ph idx="3" type="body"/>
          </p:nvPr>
        </p:nvSpPr>
        <p:spPr>
          <a:xfrm>
            <a:off x="2596896" y="3731768"/>
            <a:ext cx="14639400" cy="140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NVIDIA Sans"/>
              <a:buNone/>
            </a:pPr>
            <a:r>
              <a:rPr b="1" lang="en-US" sz="5400"/>
              <a:t>RAG Agents in Production</a:t>
            </a:r>
            <a:endParaRPr b="1" sz="5400"/>
          </a:p>
        </p:txBody>
      </p:sp>
      <p:pic>
        <p:nvPicPr>
          <p:cNvPr id="516" name="Google Shape;516;p50"/>
          <p:cNvPicPr preferRelativeResize="0"/>
          <p:nvPr/>
        </p:nvPicPr>
        <p:blipFill rotWithShape="1">
          <a:blip r:embed="rId3">
            <a:alphaModFix/>
          </a:blip>
          <a:srcRect b="0" l="6367" r="0" t="0"/>
          <a:stretch/>
        </p:blipFill>
        <p:spPr>
          <a:xfrm flipH="1">
            <a:off x="17906325" y="0"/>
            <a:ext cx="18669673" cy="20574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sp>
        <p:nvSpPr>
          <p:cNvPr id="3045" name="Google Shape;3045;p167"/>
          <p:cNvSpPr/>
          <p:nvPr/>
        </p:nvSpPr>
        <p:spPr>
          <a:xfrm>
            <a:off x="1234725" y="5820825"/>
            <a:ext cx="33725700" cy="10794900"/>
          </a:xfrm>
          <a:prstGeom prst="roundRect">
            <a:avLst>
              <a:gd fmla="val 13417"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6"/>
              </a:solidFill>
            </a:endParaRPr>
          </a:p>
        </p:txBody>
      </p:sp>
      <p:sp>
        <p:nvSpPr>
          <p:cNvPr id="3046" name="Google Shape;3046;p16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3047" name="Google Shape;3047;p167"/>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3048" name="Google Shape;3048;p167"/>
          <p:cNvGrpSpPr/>
          <p:nvPr/>
        </p:nvGrpSpPr>
        <p:grpSpPr>
          <a:xfrm>
            <a:off x="14274300" y="7929040"/>
            <a:ext cx="8534360" cy="4563519"/>
            <a:chOff x="12310986" y="8851089"/>
            <a:chExt cx="7453589" cy="3893123"/>
          </a:xfrm>
        </p:grpSpPr>
        <p:sp>
          <p:nvSpPr>
            <p:cNvPr id="3049" name="Google Shape;3049;p167"/>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50" name="Google Shape;3050;p167"/>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51" name="Google Shape;3051;p16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3052" name="Google Shape;3052;p167"/>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3053" name="Google Shape;3053;p167"/>
          <p:cNvCxnSpPr>
            <a:stCxn id="3052" idx="1"/>
            <a:endCxn id="3049"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054" name="Google Shape;3054;p167"/>
          <p:cNvCxnSpPr>
            <a:stCxn id="3051" idx="1"/>
            <a:endCxn id="3052"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3055" name="Google Shape;3055;p167"/>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3056" name="Google Shape;3056;p167"/>
          <p:cNvCxnSpPr>
            <a:stCxn id="3051" idx="1"/>
            <a:endCxn id="3055"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057" name="Google Shape;3057;p167"/>
          <p:cNvSpPr/>
          <p:nvPr/>
        </p:nvSpPr>
        <p:spPr>
          <a:xfrm>
            <a:off x="1884725" y="6199688"/>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RunnableLambda</a:t>
            </a:r>
            <a:endParaRPr b="1" sz="6400">
              <a:solidFill>
                <a:schemeClr val="accent6"/>
              </a:solidFill>
            </a:endParaRPr>
          </a:p>
        </p:txBody>
      </p:sp>
      <p:sp>
        <p:nvSpPr>
          <p:cNvPr id="3058" name="Google Shape;3058;p16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Your Assignment</a:t>
            </a:r>
            <a:endParaRPr/>
          </a:p>
          <a:p>
            <a:pPr indent="0" lvl="0" marL="0" rtl="0" algn="l">
              <a:spcBef>
                <a:spcPts val="0"/>
              </a:spcBef>
              <a:spcAft>
                <a:spcPts val="0"/>
              </a:spcAft>
              <a:buNone/>
            </a:pPr>
            <a:r>
              <a:t/>
            </a:r>
            <a:endParaRPr b="1" sz="5400"/>
          </a:p>
        </p:txBody>
      </p:sp>
      <p:sp>
        <p:nvSpPr>
          <p:cNvPr id="3059" name="Google Shape;3059;p16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4" name="Shape 3064"/>
        <p:cNvGrpSpPr/>
        <p:nvPr/>
      </p:nvGrpSpPr>
      <p:grpSpPr>
        <a:xfrm>
          <a:off x="0" y="0"/>
          <a:ext cx="0" cy="0"/>
          <a:chOff x="0" y="0"/>
          <a:chExt cx="0" cy="0"/>
        </a:xfrm>
      </p:grpSpPr>
      <p:sp>
        <p:nvSpPr>
          <p:cNvPr id="3065" name="Google Shape;3065;p168"/>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066" name="Google Shape;3066;p168"/>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6: Embedding Model for Retrieval</a:t>
            </a:r>
            <a:endParaRPr sz="54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16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Knowledge Graph Traversal</a:t>
            </a:r>
            <a:endParaRPr sz="8400"/>
          </a:p>
        </p:txBody>
      </p:sp>
      <p:sp>
        <p:nvSpPr>
          <p:cNvPr id="3073" name="Google Shape;3073;p169"/>
          <p:cNvSpPr txBox="1"/>
          <p:nvPr/>
        </p:nvSpPr>
        <p:spPr>
          <a:xfrm>
            <a:off x="2171700" y="19402850"/>
            <a:ext cx="200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https://blog.langchain.dev/using-a-knowledge-graph-to-implement-a-devops-rag-application/</a:t>
            </a:r>
            <a:endParaRPr sz="3600"/>
          </a:p>
        </p:txBody>
      </p:sp>
      <p:grpSp>
        <p:nvGrpSpPr>
          <p:cNvPr id="3074" name="Google Shape;3074;p169"/>
          <p:cNvGrpSpPr/>
          <p:nvPr/>
        </p:nvGrpSpPr>
        <p:grpSpPr>
          <a:xfrm>
            <a:off x="13666250" y="4036490"/>
            <a:ext cx="8534360" cy="4563519"/>
            <a:chOff x="12310986" y="8851089"/>
            <a:chExt cx="7453589" cy="3893123"/>
          </a:xfrm>
        </p:grpSpPr>
        <p:sp>
          <p:nvSpPr>
            <p:cNvPr id="3075" name="Google Shape;3075;p16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76" name="Google Shape;3076;p169"/>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77" name="Google Shape;3077;p16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Find Info</a:t>
              </a:r>
              <a:endParaRPr b="1" sz="6400">
                <a:solidFill>
                  <a:srgbClr val="FF9900"/>
                </a:solidFill>
              </a:endParaRPr>
            </a:p>
          </p:txBody>
        </p:sp>
      </p:grpSp>
      <p:sp>
        <p:nvSpPr>
          <p:cNvPr id="3078" name="Google Shape;3078;p169"/>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Chapters</a:t>
            </a:r>
            <a:endParaRPr b="1" sz="6400">
              <a:solidFill>
                <a:srgbClr val="9900FF"/>
              </a:solidFill>
            </a:endParaRPr>
          </a:p>
        </p:txBody>
      </p:sp>
      <p:cxnSp>
        <p:nvCxnSpPr>
          <p:cNvPr id="3079" name="Google Shape;3079;p169"/>
          <p:cNvCxnSpPr>
            <a:stCxn id="3078" idx="1"/>
            <a:endCxn id="3075" idx="3"/>
          </p:cNvCxnSpPr>
          <p:nvPr/>
        </p:nvCxnSpPr>
        <p:spPr>
          <a:xfrm rot="10800000">
            <a:off x="22200599" y="7001075"/>
            <a:ext cx="2148600" cy="38895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080" name="Google Shape;3080;p169"/>
          <p:cNvSpPr/>
          <p:nvPr/>
        </p:nvSpPr>
        <p:spPr>
          <a:xfrm>
            <a:off x="23995650" y="5100688"/>
            <a:ext cx="6034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Abstractions</a:t>
            </a:r>
            <a:endParaRPr b="1" sz="6400">
              <a:solidFill>
                <a:srgbClr val="9900FF"/>
              </a:solidFill>
            </a:endParaRPr>
          </a:p>
        </p:txBody>
      </p:sp>
      <p:sp>
        <p:nvSpPr>
          <p:cNvPr id="3081" name="Google Shape;3081;p169"/>
          <p:cNvSpPr/>
          <p:nvPr/>
        </p:nvSpPr>
        <p:spPr>
          <a:xfrm>
            <a:off x="29700600" y="28628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 Main Ideas</a:t>
            </a:r>
            <a:endParaRPr b="1" sz="6400">
              <a:solidFill>
                <a:srgbClr val="9900FF"/>
              </a:solidFill>
            </a:endParaRPr>
          </a:p>
        </p:txBody>
      </p:sp>
      <p:sp>
        <p:nvSpPr>
          <p:cNvPr id="3082" name="Google Shape;3082;p169"/>
          <p:cNvSpPr/>
          <p:nvPr/>
        </p:nvSpPr>
        <p:spPr>
          <a:xfrm>
            <a:off x="29325150" y="11667288"/>
            <a:ext cx="6533700" cy="2960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Per-Chapter Main Ideas</a:t>
            </a:r>
            <a:endParaRPr b="1" sz="6400">
              <a:solidFill>
                <a:srgbClr val="9900FF"/>
              </a:solidFill>
            </a:endParaRPr>
          </a:p>
        </p:txBody>
      </p:sp>
      <p:sp>
        <p:nvSpPr>
          <p:cNvPr id="3083" name="Google Shape;3083;p169"/>
          <p:cNvSpPr/>
          <p:nvPr/>
        </p:nvSpPr>
        <p:spPr>
          <a:xfrm>
            <a:off x="23166900" y="14847200"/>
            <a:ext cx="6533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Names</a:t>
            </a:r>
            <a:endParaRPr b="1" sz="6400">
              <a:solidFill>
                <a:srgbClr val="9900FF"/>
              </a:solidFill>
            </a:endParaRPr>
          </a:p>
        </p:txBody>
      </p:sp>
      <p:sp>
        <p:nvSpPr>
          <p:cNvPr id="3084" name="Google Shape;3084;p169"/>
          <p:cNvSpPr/>
          <p:nvPr/>
        </p:nvSpPr>
        <p:spPr>
          <a:xfrm>
            <a:off x="29700600" y="169276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Identity Key Points</a:t>
            </a:r>
            <a:endParaRPr b="1" sz="6400">
              <a:solidFill>
                <a:srgbClr val="9900FF"/>
              </a:solidFill>
            </a:endParaRPr>
          </a:p>
        </p:txBody>
      </p:sp>
      <p:cxnSp>
        <p:nvCxnSpPr>
          <p:cNvPr id="3085" name="Google Shape;3085;p169"/>
          <p:cNvCxnSpPr>
            <a:stCxn id="3082" idx="0"/>
            <a:endCxn id="3078" idx="3"/>
          </p:cNvCxnSpPr>
          <p:nvPr/>
        </p:nvCxnSpPr>
        <p:spPr>
          <a:xfrm flipH="1" rot="5400000">
            <a:off x="30464850" y="9540138"/>
            <a:ext cx="776700" cy="3477600"/>
          </a:xfrm>
          <a:prstGeom prst="curvedConnector2">
            <a:avLst/>
          </a:prstGeom>
          <a:noFill/>
          <a:ln cap="flat" cmpd="sng" w="114300">
            <a:solidFill>
              <a:schemeClr val="dk2"/>
            </a:solidFill>
            <a:prstDash val="solid"/>
            <a:round/>
            <a:headEnd len="med" w="med" type="stealth"/>
            <a:tailEnd len="med" w="med" type="none"/>
          </a:ln>
        </p:spPr>
      </p:cxnSp>
      <p:cxnSp>
        <p:nvCxnSpPr>
          <p:cNvPr id="3086" name="Google Shape;3086;p169"/>
          <p:cNvCxnSpPr>
            <a:endCxn id="3082" idx="1"/>
          </p:cNvCxnSpPr>
          <p:nvPr/>
        </p:nvCxnSpPr>
        <p:spPr>
          <a:xfrm>
            <a:off x="8535750" y="11026938"/>
            <a:ext cx="20789400" cy="2120400"/>
          </a:xfrm>
          <a:prstGeom prst="curvedConnector3">
            <a:avLst>
              <a:gd fmla="val 50000" name="adj1"/>
            </a:avLst>
          </a:prstGeom>
          <a:noFill/>
          <a:ln cap="flat" cmpd="sng" w="114300">
            <a:solidFill>
              <a:schemeClr val="dk2"/>
            </a:solidFill>
            <a:prstDash val="solid"/>
            <a:round/>
            <a:headEnd len="med" w="med" type="stealth"/>
            <a:tailEnd len="med" w="med" type="none"/>
          </a:ln>
        </p:spPr>
      </p:cxnSp>
      <p:grpSp>
        <p:nvGrpSpPr>
          <p:cNvPr id="3087" name="Google Shape;3087;p169"/>
          <p:cNvGrpSpPr/>
          <p:nvPr/>
        </p:nvGrpSpPr>
        <p:grpSpPr>
          <a:xfrm>
            <a:off x="3740900" y="12951565"/>
            <a:ext cx="8534360" cy="4563519"/>
            <a:chOff x="12310986" y="8851089"/>
            <a:chExt cx="7453589" cy="3893123"/>
          </a:xfrm>
        </p:grpSpPr>
        <p:sp>
          <p:nvSpPr>
            <p:cNvPr id="3088" name="Google Shape;3088;p16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89" name="Google Shape;3089;p169"/>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90" name="Google Shape;3090;p16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 Info</a:t>
              </a:r>
              <a:endParaRPr b="1" sz="6400">
                <a:solidFill>
                  <a:srgbClr val="FF9900"/>
                </a:solidFill>
              </a:endParaRPr>
            </a:p>
          </p:txBody>
        </p:sp>
      </p:grpSp>
      <p:cxnSp>
        <p:nvCxnSpPr>
          <p:cNvPr id="3091" name="Google Shape;3091;p169"/>
          <p:cNvCxnSpPr>
            <a:stCxn id="3090" idx="1"/>
          </p:cNvCxnSpPr>
          <p:nvPr/>
        </p:nvCxnSpPr>
        <p:spPr>
          <a:xfrm flipH="1" rot="10800000">
            <a:off x="3740900" y="11027167"/>
            <a:ext cx="4770000" cy="4974900"/>
          </a:xfrm>
          <a:prstGeom prst="curvedConnector4">
            <a:avLst>
              <a:gd fmla="val -4992" name="adj1"/>
              <a:gd fmla="val 94848" name="adj2"/>
            </a:avLst>
          </a:prstGeom>
          <a:noFill/>
          <a:ln cap="flat" cmpd="sng" w="114300">
            <a:solidFill>
              <a:schemeClr val="dk2"/>
            </a:solidFill>
            <a:prstDash val="solid"/>
            <a:round/>
            <a:headEnd len="med" w="med" type="stealth"/>
            <a:tailEnd len="med" w="med" type="none"/>
          </a:ln>
        </p:spPr>
      </p:cxnSp>
      <p:sp>
        <p:nvSpPr>
          <p:cNvPr id="3092" name="Google Shape;3092;p169"/>
          <p:cNvSpPr/>
          <p:nvPr/>
        </p:nvSpPr>
        <p:spPr>
          <a:xfrm>
            <a:off x="12631450" y="15030375"/>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From the chapter on Birds, I can tell you…</a:t>
            </a:r>
            <a:endParaRPr b="1" sz="6400">
              <a:solidFill>
                <a:srgbClr val="FF0000"/>
              </a:solidFill>
            </a:endParaRPr>
          </a:p>
        </p:txBody>
      </p:sp>
      <p:sp>
        <p:nvSpPr>
          <p:cNvPr id="3093" name="Google Shape;3093;p169"/>
          <p:cNvSpPr/>
          <p:nvPr/>
        </p:nvSpPr>
        <p:spPr>
          <a:xfrm>
            <a:off x="2965775" y="5328075"/>
            <a:ext cx="8213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Flying work according to your book?</a:t>
            </a:r>
            <a:endParaRPr b="1" sz="6400">
              <a:solidFill>
                <a:srgbClr val="0071C5"/>
              </a:solidFill>
            </a:endParaRPr>
          </a:p>
        </p:txBody>
      </p:sp>
      <p:cxnSp>
        <p:nvCxnSpPr>
          <p:cNvPr id="3094" name="Google Shape;3094;p169"/>
          <p:cNvCxnSpPr>
            <a:stCxn id="3077" idx="1"/>
            <a:endCxn id="3093" idx="3"/>
          </p:cNvCxnSpPr>
          <p:nvPr/>
        </p:nvCxnSpPr>
        <p:spPr>
          <a:xfrm flipH="1">
            <a:off x="11179550" y="7086992"/>
            <a:ext cx="2486700" cy="19500"/>
          </a:xfrm>
          <a:prstGeom prst="curvedConnector3">
            <a:avLst>
              <a:gd fmla="val 50002" name="adj1"/>
            </a:avLst>
          </a:prstGeom>
          <a:noFill/>
          <a:ln cap="flat" cmpd="sng" w="114300">
            <a:solidFill>
              <a:schemeClr val="dk2"/>
            </a:solidFill>
            <a:prstDash val="solid"/>
            <a:round/>
            <a:headEnd len="med" w="med" type="stealth"/>
            <a:tailEnd len="med" w="med" type="none"/>
          </a:ln>
        </p:spPr>
      </p:cxnSp>
      <p:sp>
        <p:nvSpPr>
          <p:cNvPr id="3095" name="Google Shape;3095;p16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sp>
        <p:nvSpPr>
          <p:cNvPr id="3101" name="Google Shape;3101;p17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3102" name="Google Shape;3102;p170"/>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03" name="Google Shape;3103;p170"/>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04" name="Google Shape;3104;p170"/>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3105" name="Google Shape;3105;p170"/>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3106" name="Google Shape;3106;p17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3107" name="Google Shape;3107;p170"/>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08" name="Google Shape;3108;p170"/>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09" name="Google Shape;3109;p170"/>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3110" name="Google Shape;3110;p170"/>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3111" name="Google Shape;3111;p170"/>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12" name="Google Shape;3112;p170"/>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13" name="Google Shape;3113;p170"/>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14" name="Google Shape;3114;p170"/>
          <p:cNvCxnSpPr>
            <a:stCxn id="3104" idx="3"/>
            <a:endCxn id="3102"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15" name="Google Shape;3115;p170"/>
          <p:cNvCxnSpPr>
            <a:stCxn id="3105" idx="1"/>
            <a:endCxn id="3103"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16" name="Google Shape;3116;p170"/>
          <p:cNvCxnSpPr>
            <a:stCxn id="3104" idx="3"/>
            <a:endCxn id="3107"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17" name="Google Shape;3117;p170"/>
          <p:cNvCxnSpPr>
            <a:stCxn id="3110" idx="1"/>
            <a:endCxn id="3108"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18" name="Google Shape;3118;p170"/>
          <p:cNvCxnSpPr>
            <a:stCxn id="3109" idx="1"/>
            <a:endCxn id="3110"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19" name="Google Shape;3119;p170"/>
          <p:cNvCxnSpPr>
            <a:stCxn id="3104" idx="3"/>
            <a:endCxn id="3111"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20" name="Google Shape;3120;p170"/>
          <p:cNvCxnSpPr>
            <a:stCxn id="3121" idx="1"/>
            <a:endCxn id="3112" idx="3"/>
          </p:cNvCxnSpPr>
          <p:nvPr/>
        </p:nvCxnSpPr>
        <p:spPr>
          <a:xfrm rot="10800000">
            <a:off x="15125800" y="13464725"/>
            <a:ext cx="2212800" cy="60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22" name="Google Shape;3122;p170"/>
          <p:cNvCxnSpPr>
            <a:stCxn id="3113" idx="1"/>
            <a:endCxn id="3121" idx="3"/>
          </p:cNvCxnSpPr>
          <p:nvPr/>
        </p:nvCxnSpPr>
        <p:spPr>
          <a:xfrm flipH="1">
            <a:off x="25137800" y="1346472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23" name="Google Shape;3123;p170"/>
          <p:cNvSpPr/>
          <p:nvPr/>
        </p:nvSpPr>
        <p:spPr>
          <a:xfrm>
            <a:off x="27128100" y="1589982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24" name="Google Shape;3124;p170"/>
          <p:cNvCxnSpPr>
            <a:stCxn id="3104" idx="3"/>
            <a:endCxn id="3125" idx="1"/>
          </p:cNvCxnSpPr>
          <p:nvPr/>
        </p:nvCxnSpPr>
        <p:spPr>
          <a:xfrm>
            <a:off x="5991966" y="11083808"/>
            <a:ext cx="11336100" cy="6039600"/>
          </a:xfrm>
          <a:prstGeom prst="bentConnector3">
            <a:avLst>
              <a:gd fmla="val 10316" name="adj1"/>
            </a:avLst>
          </a:prstGeom>
          <a:noFill/>
          <a:ln cap="flat" cmpd="sng" w="152400">
            <a:solidFill>
              <a:srgbClr val="666666"/>
            </a:solidFill>
            <a:prstDash val="solid"/>
            <a:round/>
            <a:headEnd len="med" w="med" type="none"/>
            <a:tailEnd len="med" w="med" type="none"/>
          </a:ln>
        </p:spPr>
      </p:cxnSp>
      <p:cxnSp>
        <p:nvCxnSpPr>
          <p:cNvPr id="3126" name="Google Shape;3126;p170"/>
          <p:cNvCxnSpPr>
            <a:stCxn id="3123" idx="1"/>
            <a:endCxn id="3125" idx="3"/>
          </p:cNvCxnSpPr>
          <p:nvPr/>
        </p:nvCxnSpPr>
        <p:spPr>
          <a:xfrm flipH="1">
            <a:off x="25127400" y="1711737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27" name="Google Shape;3127;p170"/>
          <p:cNvSpPr/>
          <p:nvPr/>
        </p:nvSpPr>
        <p:spPr>
          <a:xfrm>
            <a:off x="16793150" y="12351450"/>
            <a:ext cx="9046200" cy="6039600"/>
          </a:xfrm>
          <a:prstGeom prst="roundRect">
            <a:avLst>
              <a:gd fmla="val 192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t>
            </a:r>
            <a:endParaRPr b="1" sz="6400">
              <a:solidFill>
                <a:srgbClr val="5D1682"/>
              </a:solidFill>
            </a:endParaRPr>
          </a:p>
        </p:txBody>
      </p:sp>
      <p:sp>
        <p:nvSpPr>
          <p:cNvPr id="3128" name="Google Shape;3128;p17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17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3135" name="Google Shape;3135;p171"/>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36" name="Google Shape;3136;p171"/>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37" name="Google Shape;3137;p171"/>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3138" name="Google Shape;3138;p171"/>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3139" name="Google Shape;3139;p17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3140" name="Google Shape;3140;p171"/>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41" name="Google Shape;3141;p171"/>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42" name="Google Shape;3142;p171"/>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3143" name="Google Shape;3143;p171"/>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3144" name="Google Shape;3144;p171"/>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45" name="Google Shape;3145;p171"/>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46" name="Google Shape;3146;p171"/>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47" name="Google Shape;3147;p171"/>
          <p:cNvCxnSpPr>
            <a:stCxn id="3137" idx="3"/>
            <a:endCxn id="3135"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48" name="Google Shape;3148;p171"/>
          <p:cNvCxnSpPr>
            <a:stCxn id="3138" idx="1"/>
            <a:endCxn id="3136"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49" name="Google Shape;3149;p171"/>
          <p:cNvCxnSpPr>
            <a:stCxn id="3137" idx="3"/>
            <a:endCxn id="3140"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50" name="Google Shape;3150;p171"/>
          <p:cNvCxnSpPr>
            <a:stCxn id="3143" idx="1"/>
            <a:endCxn id="3141"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51" name="Google Shape;3151;p171"/>
          <p:cNvCxnSpPr>
            <a:stCxn id="3142" idx="1"/>
            <a:endCxn id="3143"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52" name="Google Shape;3152;p171"/>
          <p:cNvCxnSpPr>
            <a:stCxn id="3137" idx="3"/>
            <a:endCxn id="3144"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53" name="Google Shape;3153;p171"/>
          <p:cNvCxnSpPr>
            <a:stCxn id="3154" idx="1"/>
            <a:endCxn id="3145" idx="3"/>
          </p:cNvCxnSpPr>
          <p:nvPr/>
        </p:nvCxnSpPr>
        <p:spPr>
          <a:xfrm rot="10800000">
            <a:off x="15125800" y="13464725"/>
            <a:ext cx="2212800" cy="60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55" name="Google Shape;3155;p171"/>
          <p:cNvCxnSpPr>
            <a:stCxn id="3146" idx="1"/>
            <a:endCxn id="3154" idx="3"/>
          </p:cNvCxnSpPr>
          <p:nvPr/>
        </p:nvCxnSpPr>
        <p:spPr>
          <a:xfrm flipH="1">
            <a:off x="25137800" y="1346472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56" name="Google Shape;3156;p171"/>
          <p:cNvSpPr/>
          <p:nvPr/>
        </p:nvSpPr>
        <p:spPr>
          <a:xfrm>
            <a:off x="27128100" y="1589982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57" name="Google Shape;3157;p171"/>
          <p:cNvCxnSpPr>
            <a:stCxn id="3137" idx="3"/>
            <a:endCxn id="3158" idx="1"/>
          </p:cNvCxnSpPr>
          <p:nvPr/>
        </p:nvCxnSpPr>
        <p:spPr>
          <a:xfrm>
            <a:off x="5991966" y="11083808"/>
            <a:ext cx="11336100" cy="6039600"/>
          </a:xfrm>
          <a:prstGeom prst="bentConnector3">
            <a:avLst>
              <a:gd fmla="val 10316" name="adj1"/>
            </a:avLst>
          </a:prstGeom>
          <a:noFill/>
          <a:ln cap="flat" cmpd="sng" w="152400">
            <a:solidFill>
              <a:srgbClr val="666666"/>
            </a:solidFill>
            <a:prstDash val="solid"/>
            <a:round/>
            <a:headEnd len="med" w="med" type="none"/>
            <a:tailEnd len="med" w="med" type="none"/>
          </a:ln>
        </p:spPr>
      </p:cxnSp>
      <p:cxnSp>
        <p:nvCxnSpPr>
          <p:cNvPr id="3159" name="Google Shape;3159;p171"/>
          <p:cNvCxnSpPr>
            <a:stCxn id="3156" idx="1"/>
            <a:endCxn id="3158" idx="3"/>
          </p:cNvCxnSpPr>
          <p:nvPr/>
        </p:nvCxnSpPr>
        <p:spPr>
          <a:xfrm flipH="1">
            <a:off x="25127400" y="1711737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60" name="Google Shape;3160;p171"/>
          <p:cNvSpPr/>
          <p:nvPr/>
        </p:nvSpPr>
        <p:spPr>
          <a:xfrm>
            <a:off x="16793150" y="12351450"/>
            <a:ext cx="3926400" cy="60396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Vector</a:t>
            </a:r>
            <a:endParaRPr b="1" sz="6400">
              <a:solidFill>
                <a:srgbClr val="5D1682"/>
              </a:solidFill>
            </a:endParaRPr>
          </a:p>
        </p:txBody>
      </p:sp>
      <p:sp>
        <p:nvSpPr>
          <p:cNvPr id="3161" name="Google Shape;3161;p171"/>
          <p:cNvSpPr/>
          <p:nvPr/>
        </p:nvSpPr>
        <p:spPr>
          <a:xfrm>
            <a:off x="20185625" y="12351450"/>
            <a:ext cx="5743800" cy="60396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Database</a:t>
            </a:r>
            <a:endParaRPr b="1" sz="6400">
              <a:solidFill>
                <a:srgbClr val="5D1682"/>
              </a:solidFill>
            </a:endParaRPr>
          </a:p>
        </p:txBody>
      </p:sp>
      <p:sp>
        <p:nvSpPr>
          <p:cNvPr id="3162" name="Google Shape;3162;p17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6" name="Shape 3166"/>
        <p:cNvGrpSpPr/>
        <p:nvPr/>
      </p:nvGrpSpPr>
      <p:grpSpPr>
        <a:xfrm>
          <a:off x="0" y="0"/>
          <a:ext cx="0" cy="0"/>
          <a:chOff x="0" y="0"/>
          <a:chExt cx="0" cy="0"/>
        </a:xfrm>
      </p:grpSpPr>
      <p:sp>
        <p:nvSpPr>
          <p:cNvPr id="3167" name="Google Shape;3167;p17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Retrieval-Augmented Generation</a:t>
            </a:r>
            <a:endParaRPr sz="8400"/>
          </a:p>
        </p:txBody>
      </p:sp>
      <p:sp>
        <p:nvSpPr>
          <p:cNvPr id="3168" name="Google Shape;3168;p172"/>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7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Pulling in Information from a Database</a:t>
            </a:r>
            <a:endParaRPr b="1" sz="5400"/>
          </a:p>
        </p:txBody>
      </p:sp>
      <p:sp>
        <p:nvSpPr>
          <p:cNvPr id="3170" name="Google Shape;3170;p172"/>
          <p:cNvSpPr txBox="1"/>
          <p:nvPr/>
        </p:nvSpPr>
        <p:spPr>
          <a:xfrm>
            <a:off x="25141950" y="19647850"/>
            <a:ext cx="76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3"/>
              </a:rPr>
              <a:t>https://cs.stanford.edu/~myasu/blog/racm3/</a:t>
            </a:r>
            <a:r>
              <a:rPr lang="en-US" sz="2400"/>
              <a:t> </a:t>
            </a:r>
            <a:endParaRPr sz="2400"/>
          </a:p>
        </p:txBody>
      </p:sp>
      <p:pic>
        <p:nvPicPr>
          <p:cNvPr id="3171" name="Google Shape;3171;p172"/>
          <p:cNvPicPr preferRelativeResize="0"/>
          <p:nvPr/>
        </p:nvPicPr>
        <p:blipFill rotWithShape="1">
          <a:blip r:embed="rId4">
            <a:alphaModFix/>
          </a:blip>
          <a:srcRect b="0" l="1246" r="2876" t="17184"/>
          <a:stretch/>
        </p:blipFill>
        <p:spPr>
          <a:xfrm>
            <a:off x="462963" y="5180900"/>
            <a:ext cx="35497677" cy="12277026"/>
          </a:xfrm>
          <a:prstGeom prst="rect">
            <a:avLst/>
          </a:prstGeom>
          <a:noFill/>
          <a:ln>
            <a:noFill/>
          </a:ln>
        </p:spPr>
      </p:pic>
      <p:sp>
        <p:nvSpPr>
          <p:cNvPr id="3172" name="Google Shape;3172;p172"/>
          <p:cNvSpPr txBox="1"/>
          <p:nvPr/>
        </p:nvSpPr>
        <p:spPr>
          <a:xfrm>
            <a:off x="1504525" y="19647850"/>
            <a:ext cx="177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5"/>
              </a:rPr>
              <a:t>https://www.nvidia.com/en-us/training/instructor-led-workshops/rapid-application-development-using-large-language-models/</a:t>
            </a: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17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Transformer Architecture</a:t>
            </a:r>
            <a:endParaRPr sz="8400"/>
          </a:p>
        </p:txBody>
      </p:sp>
      <p:sp>
        <p:nvSpPr>
          <p:cNvPr id="3179" name="Google Shape;3179;p17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Primary Backbone of LLMs</a:t>
            </a:r>
            <a:endParaRPr b="1" sz="5400"/>
          </a:p>
        </p:txBody>
      </p:sp>
      <p:pic>
        <p:nvPicPr>
          <p:cNvPr id="3180" name="Google Shape;3180;p173"/>
          <p:cNvPicPr preferRelativeResize="0"/>
          <p:nvPr/>
        </p:nvPicPr>
        <p:blipFill>
          <a:blip r:embed="rId3">
            <a:alphaModFix/>
          </a:blip>
          <a:stretch>
            <a:fillRect/>
          </a:stretch>
        </p:blipFill>
        <p:spPr>
          <a:xfrm>
            <a:off x="12073638" y="3895375"/>
            <a:ext cx="11696020" cy="16678625"/>
          </a:xfrm>
          <a:prstGeom prst="rect">
            <a:avLst/>
          </a:prstGeom>
          <a:noFill/>
          <a:ln>
            <a:noFill/>
          </a:ln>
        </p:spPr>
      </p:pic>
      <p:sp>
        <p:nvSpPr>
          <p:cNvPr id="3181" name="Google Shape;3181;p173"/>
          <p:cNvSpPr txBox="1"/>
          <p:nvPr/>
        </p:nvSpPr>
        <p:spPr>
          <a:xfrm>
            <a:off x="1025775" y="19086650"/>
            <a:ext cx="857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https://arxiv.org/pdf/1706.03762.pdf</a:t>
            </a:r>
            <a:endParaRPr sz="3200"/>
          </a:p>
        </p:txBody>
      </p:sp>
      <p:sp>
        <p:nvSpPr>
          <p:cNvPr id="3182" name="Google Shape;3182;p173"/>
          <p:cNvSpPr/>
          <p:nvPr/>
        </p:nvSpPr>
        <p:spPr>
          <a:xfrm>
            <a:off x="23556050" y="5165500"/>
            <a:ext cx="5076600" cy="4512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600">
                <a:solidFill>
                  <a:schemeClr val="dk1"/>
                </a:solidFill>
              </a:rPr>
              <a:t>Element-Wise Feed-Forward</a:t>
            </a:r>
            <a:endParaRPr b="1" sz="4600">
              <a:solidFill>
                <a:schemeClr val="dk1"/>
              </a:solidFill>
            </a:endParaRPr>
          </a:p>
        </p:txBody>
      </p:sp>
      <p:sp>
        <p:nvSpPr>
          <p:cNvPr id="3183" name="Google Shape;3183;p173"/>
          <p:cNvSpPr/>
          <p:nvPr/>
        </p:nvSpPr>
        <p:spPr>
          <a:xfrm>
            <a:off x="6997200" y="9991900"/>
            <a:ext cx="5076600" cy="2998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Element-Wise Feed-Forward</a:t>
            </a:r>
            <a:endParaRPr b="1" sz="4800">
              <a:solidFill>
                <a:schemeClr val="dk1"/>
              </a:solidFill>
            </a:endParaRPr>
          </a:p>
        </p:txBody>
      </p:sp>
      <p:sp>
        <p:nvSpPr>
          <p:cNvPr id="3184" name="Google Shape;3184;p173"/>
          <p:cNvSpPr/>
          <p:nvPr/>
        </p:nvSpPr>
        <p:spPr>
          <a:xfrm>
            <a:off x="6997050" y="13368175"/>
            <a:ext cx="5076600" cy="29982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Sequence Attention Interface</a:t>
            </a:r>
            <a:endParaRPr b="1" sz="4800">
              <a:solidFill>
                <a:schemeClr val="dk1"/>
              </a:solidFill>
            </a:endParaRPr>
          </a:p>
        </p:txBody>
      </p:sp>
      <p:sp>
        <p:nvSpPr>
          <p:cNvPr id="3185" name="Google Shape;3185;p173"/>
          <p:cNvSpPr/>
          <p:nvPr/>
        </p:nvSpPr>
        <p:spPr>
          <a:xfrm>
            <a:off x="6997050" y="17275475"/>
            <a:ext cx="5076600" cy="1811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Element-Wise Feed-Forward</a:t>
            </a:r>
            <a:endParaRPr b="1" sz="4800">
              <a:solidFill>
                <a:schemeClr val="dk1"/>
              </a:solidFill>
            </a:endParaRPr>
          </a:p>
        </p:txBody>
      </p:sp>
      <p:sp>
        <p:nvSpPr>
          <p:cNvPr id="3186" name="Google Shape;3186;p173"/>
          <p:cNvSpPr/>
          <p:nvPr/>
        </p:nvSpPr>
        <p:spPr>
          <a:xfrm>
            <a:off x="23556050" y="9991900"/>
            <a:ext cx="5076600" cy="59964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600">
                <a:solidFill>
                  <a:schemeClr val="dk1"/>
                </a:solidFill>
              </a:rPr>
              <a:t>Sequence Attention Interface</a:t>
            </a:r>
            <a:endParaRPr b="1" sz="4600">
              <a:solidFill>
                <a:schemeClr val="dk1"/>
              </a:solidFill>
            </a:endParaRPr>
          </a:p>
        </p:txBody>
      </p:sp>
      <p:sp>
        <p:nvSpPr>
          <p:cNvPr id="3187" name="Google Shape;3187;p173"/>
          <p:cNvSpPr/>
          <p:nvPr/>
        </p:nvSpPr>
        <p:spPr>
          <a:xfrm>
            <a:off x="23556050" y="17501125"/>
            <a:ext cx="5076600" cy="1811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Element-Wise Feed-Forward</a:t>
            </a:r>
            <a:endParaRPr b="1" sz="4800">
              <a:solidFill>
                <a:schemeClr val="dk1"/>
              </a:solidFill>
            </a:endParaRPr>
          </a:p>
        </p:txBody>
      </p:sp>
      <p:sp>
        <p:nvSpPr>
          <p:cNvPr id="3188" name="Google Shape;3188;p17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sp>
        <p:nvSpPr>
          <p:cNvPr id="3194" name="Google Shape;3194;p17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Transformer Architecture</a:t>
            </a:r>
            <a:endParaRPr sz="8400"/>
          </a:p>
        </p:txBody>
      </p:sp>
      <p:pic>
        <p:nvPicPr>
          <p:cNvPr id="3195" name="Google Shape;3195;p174"/>
          <p:cNvPicPr preferRelativeResize="0"/>
          <p:nvPr/>
        </p:nvPicPr>
        <p:blipFill>
          <a:blip r:embed="rId3">
            <a:alphaModFix/>
          </a:blip>
          <a:stretch>
            <a:fillRect/>
          </a:stretch>
        </p:blipFill>
        <p:spPr>
          <a:xfrm>
            <a:off x="6622588" y="3712205"/>
            <a:ext cx="8896764" cy="16373832"/>
          </a:xfrm>
          <a:prstGeom prst="rect">
            <a:avLst/>
          </a:prstGeom>
          <a:noFill/>
          <a:ln>
            <a:noFill/>
          </a:ln>
        </p:spPr>
      </p:pic>
      <p:sp>
        <p:nvSpPr>
          <p:cNvPr id="3196" name="Google Shape;3196;p17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sz="5400"/>
              <a:t>Autoregressing vs Embedding Flavors</a:t>
            </a:r>
            <a:endParaRPr b="1" sz="5400"/>
          </a:p>
          <a:p>
            <a:pPr indent="0" lvl="0" marL="0" rtl="0" algn="ctr">
              <a:spcBef>
                <a:spcPts val="0"/>
              </a:spcBef>
              <a:spcAft>
                <a:spcPts val="0"/>
              </a:spcAft>
              <a:buNone/>
            </a:pPr>
            <a:r>
              <a:t/>
            </a:r>
            <a:endParaRPr b="1" sz="5400"/>
          </a:p>
        </p:txBody>
      </p:sp>
      <p:sp>
        <p:nvSpPr>
          <p:cNvPr id="3197" name="Google Shape;3197;p17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17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Transformer Architecture</a:t>
            </a:r>
            <a:endParaRPr sz="8400"/>
          </a:p>
        </p:txBody>
      </p:sp>
      <p:pic>
        <p:nvPicPr>
          <p:cNvPr id="3204" name="Google Shape;3204;p175"/>
          <p:cNvPicPr preferRelativeResize="0"/>
          <p:nvPr/>
        </p:nvPicPr>
        <p:blipFill>
          <a:blip r:embed="rId3">
            <a:alphaModFix/>
          </a:blip>
          <a:stretch>
            <a:fillRect/>
          </a:stretch>
        </p:blipFill>
        <p:spPr>
          <a:xfrm>
            <a:off x="6622588" y="3712205"/>
            <a:ext cx="8896764" cy="16373832"/>
          </a:xfrm>
          <a:prstGeom prst="rect">
            <a:avLst/>
          </a:prstGeom>
          <a:noFill/>
          <a:ln>
            <a:noFill/>
          </a:ln>
        </p:spPr>
      </p:pic>
      <p:pic>
        <p:nvPicPr>
          <p:cNvPr id="3205" name="Google Shape;3205;p175"/>
          <p:cNvPicPr preferRelativeResize="0"/>
          <p:nvPr/>
        </p:nvPicPr>
        <p:blipFill>
          <a:blip r:embed="rId4">
            <a:alphaModFix/>
          </a:blip>
          <a:stretch>
            <a:fillRect/>
          </a:stretch>
        </p:blipFill>
        <p:spPr>
          <a:xfrm>
            <a:off x="20067901" y="3745713"/>
            <a:ext cx="9906000" cy="16306800"/>
          </a:xfrm>
          <a:prstGeom prst="rect">
            <a:avLst/>
          </a:prstGeom>
          <a:noFill/>
          <a:ln>
            <a:noFill/>
          </a:ln>
        </p:spPr>
      </p:pic>
      <p:sp>
        <p:nvSpPr>
          <p:cNvPr id="3206" name="Google Shape;3206;p17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Autoregressing vs Embedding Flavors</a:t>
            </a:r>
            <a:endParaRPr b="1" sz="5400"/>
          </a:p>
        </p:txBody>
      </p:sp>
      <p:sp>
        <p:nvSpPr>
          <p:cNvPr id="3207" name="Google Shape;3207;p17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sp>
        <p:nvSpPr>
          <p:cNvPr id="3212" name="Google Shape;3212;p176"/>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 QA Embedding</a:t>
            </a:r>
            <a:endParaRPr sz="8400"/>
          </a:p>
        </p:txBody>
      </p:sp>
      <p:sp>
        <p:nvSpPr>
          <p:cNvPr id="3213" name="Google Shape;3213;p17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Asymmetric Query/Document Model</a:t>
            </a:r>
            <a:endParaRPr b="1" sz="5400"/>
          </a:p>
        </p:txBody>
      </p:sp>
      <p:pic>
        <p:nvPicPr>
          <p:cNvPr id="3214" name="Google Shape;3214;p176"/>
          <p:cNvPicPr preferRelativeResize="0"/>
          <p:nvPr/>
        </p:nvPicPr>
        <p:blipFill rotWithShape="1">
          <a:blip r:embed="rId3">
            <a:alphaModFix/>
          </a:blip>
          <a:srcRect b="9086" l="6670" r="51114" t="15939"/>
          <a:stretch/>
        </p:blipFill>
        <p:spPr>
          <a:xfrm>
            <a:off x="19136950" y="4139750"/>
            <a:ext cx="13504234" cy="14715599"/>
          </a:xfrm>
          <a:prstGeom prst="rect">
            <a:avLst/>
          </a:prstGeom>
          <a:noFill/>
          <a:ln>
            <a:noFill/>
          </a:ln>
        </p:spPr>
      </p:pic>
      <p:pic>
        <p:nvPicPr>
          <p:cNvPr id="3215" name="Google Shape;3215;p176"/>
          <p:cNvPicPr preferRelativeResize="0"/>
          <p:nvPr/>
        </p:nvPicPr>
        <p:blipFill rotWithShape="1">
          <a:blip r:embed="rId4">
            <a:alphaModFix/>
          </a:blip>
          <a:srcRect b="33779" l="0" r="0" t="0"/>
          <a:stretch/>
        </p:blipFill>
        <p:spPr>
          <a:xfrm>
            <a:off x="3679250" y="3865163"/>
            <a:ext cx="13280000" cy="14959974"/>
          </a:xfrm>
          <a:prstGeom prst="rect">
            <a:avLst/>
          </a:prstGeom>
          <a:noFill/>
          <a:ln>
            <a:noFill/>
          </a:ln>
        </p:spPr>
      </p:pic>
      <p:sp>
        <p:nvSpPr>
          <p:cNvPr id="3216" name="Google Shape;3216;p176"/>
          <p:cNvSpPr txBox="1"/>
          <p:nvPr/>
        </p:nvSpPr>
        <p:spPr>
          <a:xfrm>
            <a:off x="16959250" y="19641125"/>
            <a:ext cx="1603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https://catalog.ngc.nvidia.com/orgs/nvidia/teams/ai-foundation/models/nvolve-29k/api</a:t>
            </a:r>
            <a:endParaRPr sz="3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p51"/>
          <p:cNvSpPr txBox="1"/>
          <p:nvPr>
            <p:ph type="title"/>
          </p:nvPr>
        </p:nvSpPr>
        <p:spPr>
          <a:xfrm>
            <a:off x="2596896" y="302065"/>
            <a:ext cx="14639400" cy="336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NVIDIA Sans"/>
              <a:buNone/>
            </a:pPr>
            <a:r>
              <a:rPr lang="en-US" sz="8400"/>
              <a:t>Course Objectives</a:t>
            </a:r>
            <a:endParaRPr sz="8400"/>
          </a:p>
        </p:txBody>
      </p:sp>
      <p:sp>
        <p:nvSpPr>
          <p:cNvPr id="522" name="Google Shape;522;p51"/>
          <p:cNvSpPr txBox="1"/>
          <p:nvPr>
            <p:ph idx="1" type="body"/>
          </p:nvPr>
        </p:nvSpPr>
        <p:spPr>
          <a:xfrm>
            <a:off x="2596896" y="6598667"/>
            <a:ext cx="14639400" cy="11345400"/>
          </a:xfrm>
          <a:prstGeom prst="rect">
            <a:avLst/>
          </a:prstGeom>
          <a:noFill/>
          <a:ln>
            <a:noFill/>
          </a:ln>
        </p:spPr>
        <p:txBody>
          <a:bodyPr anchorCtr="0" anchor="t" bIns="45700" lIns="91425" spcFirstLastPara="1" rIns="91425" wrap="square" tIns="45700">
            <a:noAutofit/>
          </a:bodyPr>
          <a:lstStyle/>
          <a:p>
            <a:pPr indent="-520700" lvl="0" marL="457200" rtl="0" algn="l">
              <a:lnSpc>
                <a:spcPct val="90000"/>
              </a:lnSpc>
              <a:spcBef>
                <a:spcPts val="3000"/>
              </a:spcBef>
              <a:spcAft>
                <a:spcPts val="0"/>
              </a:spcAft>
              <a:buClr>
                <a:schemeClr val="dk2"/>
              </a:buClr>
              <a:buSzPts val="5400"/>
              <a:buChar char="•"/>
            </a:pPr>
            <a:r>
              <a:rPr b="1" lang="en-US" sz="5400"/>
              <a:t>(Starts at 9)</a:t>
            </a:r>
            <a:endParaRPr b="1" sz="5400"/>
          </a:p>
          <a:p>
            <a:pPr indent="-520700" lvl="0" marL="457200" rtl="0" algn="l">
              <a:lnSpc>
                <a:spcPct val="90000"/>
              </a:lnSpc>
              <a:spcBef>
                <a:spcPts val="3000"/>
              </a:spcBef>
              <a:spcAft>
                <a:spcPts val="0"/>
              </a:spcAft>
              <a:buClr>
                <a:schemeClr val="dk2"/>
              </a:buClr>
              <a:buSzPts val="5400"/>
              <a:buChar char="•"/>
            </a:pPr>
            <a:r>
              <a:rPr b="1" lang="en-US" sz="5400"/>
              <a:t>Environment</a:t>
            </a:r>
            <a:endParaRPr b="1"/>
          </a:p>
          <a:p>
            <a:pPr indent="-520700" lvl="0" marL="457200" rtl="0" algn="l">
              <a:lnSpc>
                <a:spcPct val="90000"/>
              </a:lnSpc>
              <a:spcBef>
                <a:spcPts val="3000"/>
              </a:spcBef>
              <a:spcAft>
                <a:spcPts val="0"/>
              </a:spcAft>
              <a:buSzPts val="5400"/>
              <a:buChar char="•"/>
            </a:pPr>
            <a:r>
              <a:rPr b="1" lang="en-US" sz="5400"/>
              <a:t>LLM Services</a:t>
            </a:r>
            <a:endParaRPr b="1" sz="5400"/>
          </a:p>
          <a:p>
            <a:pPr indent="-520700" lvl="0" marL="457200" rtl="0" algn="l">
              <a:lnSpc>
                <a:spcPct val="90000"/>
              </a:lnSpc>
              <a:spcBef>
                <a:spcPts val="3000"/>
              </a:spcBef>
              <a:spcAft>
                <a:spcPts val="0"/>
              </a:spcAft>
              <a:buSzPts val="5400"/>
              <a:buChar char="•"/>
            </a:pPr>
            <a:r>
              <a:rPr b="1" lang="en-US" sz="5400"/>
              <a:t>Intro to LangChain (LCEL)</a:t>
            </a:r>
            <a:endParaRPr b="1" sz="5400"/>
          </a:p>
          <a:p>
            <a:pPr indent="-520700" lvl="0" marL="457200" rtl="0" algn="l">
              <a:lnSpc>
                <a:spcPct val="90000"/>
              </a:lnSpc>
              <a:spcBef>
                <a:spcPts val="3000"/>
              </a:spcBef>
              <a:spcAft>
                <a:spcPts val="0"/>
              </a:spcAft>
              <a:buSzPts val="5400"/>
              <a:buChar char="•"/>
            </a:pPr>
            <a:r>
              <a:rPr b="1" lang="en-US" sz="5400"/>
              <a:t>Running State Chains</a:t>
            </a:r>
            <a:endParaRPr b="1" sz="5400"/>
          </a:p>
          <a:p>
            <a:pPr indent="-546100" lvl="1" marL="1371600" rtl="0" algn="l">
              <a:lnSpc>
                <a:spcPct val="90000"/>
              </a:lnSpc>
              <a:spcBef>
                <a:spcPts val="3000"/>
              </a:spcBef>
              <a:spcAft>
                <a:spcPts val="0"/>
              </a:spcAft>
              <a:buSzPts val="5400"/>
              <a:buChar char="•"/>
            </a:pPr>
            <a:r>
              <a:rPr b="1" lang="en-US" sz="5400"/>
              <a:t>(Lunch)</a:t>
            </a:r>
            <a:endParaRPr b="1" sz="5400"/>
          </a:p>
          <a:p>
            <a:pPr indent="-520700" lvl="0" marL="457200" rtl="0" algn="l">
              <a:lnSpc>
                <a:spcPct val="90000"/>
              </a:lnSpc>
              <a:spcBef>
                <a:spcPts val="3000"/>
              </a:spcBef>
              <a:spcAft>
                <a:spcPts val="0"/>
              </a:spcAft>
              <a:buSzPts val="5400"/>
              <a:buChar char="•"/>
            </a:pPr>
            <a:r>
              <a:rPr b="1" lang="en-US" sz="5400"/>
              <a:t>Document Loading</a:t>
            </a:r>
            <a:endParaRPr b="1" sz="5400"/>
          </a:p>
          <a:p>
            <a:pPr indent="-520700" lvl="0" marL="457200" rtl="0" algn="l">
              <a:lnSpc>
                <a:spcPct val="90000"/>
              </a:lnSpc>
              <a:spcBef>
                <a:spcPts val="3000"/>
              </a:spcBef>
              <a:spcAft>
                <a:spcPts val="0"/>
              </a:spcAft>
              <a:buSzPts val="5400"/>
              <a:buChar char="•"/>
            </a:pPr>
            <a:r>
              <a:rPr b="1" lang="en-US" sz="5400"/>
              <a:t>Embeddings</a:t>
            </a:r>
            <a:endParaRPr b="1" sz="5400"/>
          </a:p>
          <a:p>
            <a:pPr indent="-520700" lvl="0" marL="457200" rtl="0" algn="l">
              <a:lnSpc>
                <a:spcPct val="90000"/>
              </a:lnSpc>
              <a:spcBef>
                <a:spcPts val="3000"/>
              </a:spcBef>
              <a:spcAft>
                <a:spcPts val="0"/>
              </a:spcAft>
              <a:buSzPts val="5400"/>
              <a:buChar char="•"/>
            </a:pPr>
            <a:r>
              <a:rPr b="1" lang="en-US" sz="5400"/>
              <a:t>Document Retrieval</a:t>
            </a:r>
            <a:endParaRPr b="1" sz="5400"/>
          </a:p>
          <a:p>
            <a:pPr indent="-520700" lvl="0" marL="457200" rtl="0" algn="l">
              <a:lnSpc>
                <a:spcPct val="90000"/>
              </a:lnSpc>
              <a:spcBef>
                <a:spcPts val="3000"/>
              </a:spcBef>
              <a:spcAft>
                <a:spcPts val="0"/>
              </a:spcAft>
              <a:buSzPts val="5400"/>
              <a:buChar char="•"/>
            </a:pPr>
            <a:r>
              <a:rPr b="1" lang="en-US" sz="5400"/>
              <a:t>RAG Evaluation</a:t>
            </a:r>
            <a:endParaRPr b="1" sz="5400"/>
          </a:p>
          <a:p>
            <a:pPr indent="-546100" lvl="1" marL="1371600" rtl="0" algn="l">
              <a:lnSpc>
                <a:spcPct val="90000"/>
              </a:lnSpc>
              <a:spcBef>
                <a:spcPts val="3000"/>
              </a:spcBef>
              <a:spcAft>
                <a:spcPts val="0"/>
              </a:spcAft>
              <a:buSzPts val="5400"/>
              <a:buChar char="•"/>
            </a:pPr>
            <a:r>
              <a:rPr b="1" lang="en-US" sz="5400"/>
              <a:t>(Ends at 5, take-home/ask instructor)</a:t>
            </a:r>
            <a:endParaRPr b="1" sz="5400"/>
          </a:p>
        </p:txBody>
      </p:sp>
      <p:sp>
        <p:nvSpPr>
          <p:cNvPr id="523" name="Google Shape;523;p51"/>
          <p:cNvSpPr txBox="1"/>
          <p:nvPr>
            <p:ph idx="3" type="body"/>
          </p:nvPr>
        </p:nvSpPr>
        <p:spPr>
          <a:xfrm>
            <a:off x="2596896" y="3731768"/>
            <a:ext cx="14639400" cy="140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NVIDIA Sans"/>
              <a:buNone/>
            </a:pPr>
            <a:r>
              <a:rPr b="1" lang="en-US" sz="5400"/>
              <a:t>RAG Agents in Production</a:t>
            </a:r>
            <a:endParaRPr b="1" sz="5400"/>
          </a:p>
        </p:txBody>
      </p:sp>
      <p:pic>
        <p:nvPicPr>
          <p:cNvPr id="524" name="Google Shape;524;p51"/>
          <p:cNvPicPr preferRelativeResize="0"/>
          <p:nvPr/>
        </p:nvPicPr>
        <p:blipFill rotWithShape="1">
          <a:blip r:embed="rId3">
            <a:alphaModFix/>
          </a:blip>
          <a:srcRect b="0" l="6367" r="0" t="0"/>
          <a:stretch/>
        </p:blipFill>
        <p:spPr>
          <a:xfrm flipH="1">
            <a:off x="17906325" y="0"/>
            <a:ext cx="18669673" cy="205740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177"/>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222" name="Google Shape;3222;p177"/>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7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224" name="Google Shape;3224;p177"/>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https://developer.nvidia.com/blog/accelerating-vector-search-using-gpu-powered-indexes-with-rapids-raft/</a:t>
            </a:r>
            <a:endParaRPr sz="3200"/>
          </a:p>
        </p:txBody>
      </p:sp>
      <p:sp>
        <p:nvSpPr>
          <p:cNvPr id="3225" name="Google Shape;3225;p177"/>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pic>
        <p:nvPicPr>
          <p:cNvPr id="3230" name="Google Shape;3230;p178"/>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231" name="Google Shape;3231;p178"/>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232" name="Google Shape;3232;p178"/>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7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234" name="Google Shape;3234;p178"/>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235" name="Google Shape;3235;p178"/>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pic>
        <p:nvPicPr>
          <p:cNvPr id="3240" name="Google Shape;3240;p179"/>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241" name="Google Shape;3241;p179"/>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242" name="Google Shape;3242;p179"/>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7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244" name="Google Shape;3244;p179"/>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245" name="Google Shape;3245;p179"/>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246" name="Google Shape;3246;p179"/>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0" name="Shape 3250"/>
        <p:cNvGrpSpPr/>
        <p:nvPr/>
      </p:nvGrpSpPr>
      <p:grpSpPr>
        <a:xfrm>
          <a:off x="0" y="0"/>
          <a:ext cx="0" cy="0"/>
          <a:chOff x="0" y="0"/>
          <a:chExt cx="0" cy="0"/>
        </a:xfrm>
      </p:grpSpPr>
      <p:sp>
        <p:nvSpPr>
          <p:cNvPr id="3251" name="Google Shape;3251;p180"/>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Spaces</a:t>
            </a:r>
            <a:endParaRPr sz="8400"/>
          </a:p>
        </p:txBody>
      </p:sp>
      <p:sp>
        <p:nvSpPr>
          <p:cNvPr id="3252" name="Google Shape;3252;p180"/>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8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600"/>
              </a:spcBef>
              <a:spcAft>
                <a:spcPts val="600"/>
              </a:spcAft>
              <a:buNone/>
            </a:pPr>
            <a:r>
              <a:rPr b="1" lang="en-US" sz="5400"/>
              <a:t>Learned Semantically Dense Values</a:t>
            </a:r>
            <a:endParaRPr b="1" sz="5400"/>
          </a:p>
        </p:txBody>
      </p:sp>
      <p:sp>
        <p:nvSpPr>
          <p:cNvPr id="3254" name="Google Shape;3254;p180"/>
          <p:cNvSpPr txBox="1"/>
          <p:nvPr/>
        </p:nvSpPr>
        <p:spPr>
          <a:xfrm>
            <a:off x="3457200" y="19583400"/>
            <a:ext cx="1444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lang="en-US" sz="2400" u="sng">
                <a:solidFill>
                  <a:schemeClr val="hlink"/>
                </a:solidFill>
                <a:hlinkClick r:id="rId3"/>
              </a:rPr>
              <a:t>https://ichko.github.io/visualizing-vae-with-efemarai</a:t>
            </a:r>
            <a:r>
              <a:rPr lang="en-US" sz="2400">
                <a:solidFill>
                  <a:schemeClr val="lt1"/>
                </a:solidFill>
              </a:rPr>
              <a:t> </a:t>
            </a:r>
            <a:endParaRPr sz="2400">
              <a:solidFill>
                <a:schemeClr val="lt1"/>
              </a:solidFill>
            </a:endParaRPr>
          </a:p>
          <a:p>
            <a:pPr indent="0" lvl="0" marL="0" rtl="0" algn="l">
              <a:spcBef>
                <a:spcPts val="0"/>
              </a:spcBef>
              <a:spcAft>
                <a:spcPts val="0"/>
              </a:spcAft>
              <a:buNone/>
            </a:pPr>
            <a:r>
              <a:t/>
            </a:r>
            <a:endParaRPr sz="2400"/>
          </a:p>
        </p:txBody>
      </p:sp>
      <p:pic>
        <p:nvPicPr>
          <p:cNvPr id="3255" name="Google Shape;3255;p180"/>
          <p:cNvPicPr preferRelativeResize="0"/>
          <p:nvPr/>
        </p:nvPicPr>
        <p:blipFill rotWithShape="1">
          <a:blip r:embed="rId4">
            <a:alphaModFix/>
          </a:blip>
          <a:srcRect b="12225" l="29584" r="19459" t="9453"/>
          <a:stretch/>
        </p:blipFill>
        <p:spPr>
          <a:xfrm>
            <a:off x="0" y="5225975"/>
            <a:ext cx="19504851" cy="12859964"/>
          </a:xfrm>
          <a:prstGeom prst="rect">
            <a:avLst/>
          </a:prstGeom>
          <a:noFill/>
          <a:ln>
            <a:noFill/>
          </a:ln>
        </p:spPr>
      </p:pic>
      <p:pic>
        <p:nvPicPr>
          <p:cNvPr id="3256" name="Google Shape;3256;p180"/>
          <p:cNvPicPr preferRelativeResize="0"/>
          <p:nvPr/>
        </p:nvPicPr>
        <p:blipFill>
          <a:blip r:embed="rId5">
            <a:alphaModFix/>
          </a:blip>
          <a:stretch>
            <a:fillRect/>
          </a:stretch>
        </p:blipFill>
        <p:spPr>
          <a:xfrm>
            <a:off x="20350050" y="7124625"/>
            <a:ext cx="11040850" cy="10666824"/>
          </a:xfrm>
          <a:prstGeom prst="rect">
            <a:avLst/>
          </a:prstGeom>
          <a:noFill/>
          <a:ln>
            <a:noFill/>
          </a:ln>
        </p:spPr>
      </p:pic>
      <p:pic>
        <p:nvPicPr>
          <p:cNvPr descr="Variational Autoencoder VAE Plot" id="3257" name="Google Shape;3257;p180"/>
          <p:cNvPicPr preferRelativeResize="0"/>
          <p:nvPr/>
        </p:nvPicPr>
        <p:blipFill rotWithShape="1">
          <a:blip r:embed="rId6">
            <a:alphaModFix/>
          </a:blip>
          <a:srcRect b="5350" l="4533" r="9445" t="8627"/>
          <a:stretch/>
        </p:blipFill>
        <p:spPr>
          <a:xfrm>
            <a:off x="27480725" y="4940450"/>
            <a:ext cx="8514626" cy="8514626"/>
          </a:xfrm>
          <a:prstGeom prst="rect">
            <a:avLst/>
          </a:prstGeom>
          <a:noFill/>
          <a:ln cap="flat" cmpd="sng" w="9525">
            <a:solidFill>
              <a:srgbClr val="434343"/>
            </a:solidFill>
            <a:prstDash val="solid"/>
            <a:round/>
            <a:headEnd len="sm" w="sm" type="none"/>
            <a:tailEnd len="sm" w="sm" type="none"/>
          </a:ln>
        </p:spPr>
      </p:pic>
      <p:sp>
        <p:nvSpPr>
          <p:cNvPr id="3258" name="Google Shape;3258;p180"/>
          <p:cNvSpPr txBox="1"/>
          <p:nvPr/>
        </p:nvSpPr>
        <p:spPr>
          <a:xfrm>
            <a:off x="20647050" y="19131025"/>
            <a:ext cx="153483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400" u="sng">
                <a:solidFill>
                  <a:schemeClr val="hlink"/>
                </a:solidFill>
                <a:hlinkClick r:id="rId7"/>
              </a:rPr>
              <a:t>https://queenscompsci.wordpress.com/2018/03/04/interpolation-in-the-latent-space-of-variational-autoencoders/</a:t>
            </a:r>
            <a:endParaRPr sz="2400"/>
          </a:p>
          <a:p>
            <a:pPr indent="0" lvl="0" marL="0" rtl="0" algn="r">
              <a:spcBef>
                <a:spcPts val="0"/>
              </a:spcBef>
              <a:spcAft>
                <a:spcPts val="0"/>
              </a:spcAft>
              <a:buNone/>
            </a:pPr>
            <a:r>
              <a:rPr lang="en-US" sz="2400" u="sng">
                <a:solidFill>
                  <a:schemeClr val="hlink"/>
                </a:solidFill>
                <a:hlinkClick r:id="rId8"/>
              </a:rPr>
              <a:t>https://en.wikipedia.org/wiki/T-distributed_stochastic_neighbor_embedding</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18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Language Embedding Schemes</a:t>
            </a:r>
            <a:endParaRPr sz="8400"/>
          </a:p>
        </p:txBody>
      </p:sp>
      <p:sp>
        <p:nvSpPr>
          <p:cNvPr id="3264" name="Google Shape;3264;p18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Bi-Encoder versus Cross-Encoder</a:t>
            </a:r>
            <a:endParaRPr b="1" sz="5400"/>
          </a:p>
        </p:txBody>
      </p:sp>
      <p:grpSp>
        <p:nvGrpSpPr>
          <p:cNvPr id="3265" name="Google Shape;3265;p181"/>
          <p:cNvGrpSpPr/>
          <p:nvPr/>
        </p:nvGrpSpPr>
        <p:grpSpPr>
          <a:xfrm>
            <a:off x="20565540" y="9906360"/>
            <a:ext cx="11677012" cy="7049106"/>
            <a:chOff x="19916100" y="10183545"/>
            <a:chExt cx="12975900" cy="8674755"/>
          </a:xfrm>
        </p:grpSpPr>
        <p:grpSp>
          <p:nvGrpSpPr>
            <p:cNvPr id="3266" name="Google Shape;3266;p181"/>
            <p:cNvGrpSpPr/>
            <p:nvPr/>
          </p:nvGrpSpPr>
          <p:grpSpPr>
            <a:xfrm>
              <a:off x="19916100" y="10183545"/>
              <a:ext cx="12975900" cy="5297000"/>
              <a:chOff x="21085500" y="8963358"/>
              <a:chExt cx="12975900" cy="3601442"/>
            </a:xfrm>
          </p:grpSpPr>
          <p:sp>
            <p:nvSpPr>
              <p:cNvPr id="3267" name="Google Shape;3267;p181"/>
              <p:cNvSpPr/>
              <p:nvPr/>
            </p:nvSpPr>
            <p:spPr>
              <a:xfrm>
                <a:off x="21085500" y="10993400"/>
                <a:ext cx="12975900" cy="1571400"/>
              </a:xfrm>
              <a:prstGeom prst="rect">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a:t>
                </a:r>
                <a:endParaRPr sz="5400">
                  <a:solidFill>
                    <a:schemeClr val="dk1"/>
                  </a:solidFill>
                </a:endParaRPr>
              </a:p>
            </p:txBody>
          </p:sp>
          <p:sp>
            <p:nvSpPr>
              <p:cNvPr id="3268" name="Google Shape;3268;p181"/>
              <p:cNvSpPr/>
              <p:nvPr/>
            </p:nvSpPr>
            <p:spPr>
              <a:xfrm>
                <a:off x="25380150" y="8963358"/>
                <a:ext cx="4386600" cy="1571400"/>
              </a:xfrm>
              <a:prstGeom prst="rect">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Classifier</a:t>
                </a:r>
                <a:endParaRPr sz="5400">
                  <a:solidFill>
                    <a:schemeClr val="dk1"/>
                  </a:solidFill>
                </a:endParaRPr>
              </a:p>
            </p:txBody>
          </p:sp>
        </p:grpSp>
        <p:sp>
          <p:nvSpPr>
            <p:cNvPr id="3269" name="Google Shape;3269;p181"/>
            <p:cNvSpPr/>
            <p:nvPr/>
          </p:nvSpPr>
          <p:spPr>
            <a:xfrm>
              <a:off x="19916100"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1"/>
                  </a:solidFill>
                </a:rPr>
                <a:t>Passage 1</a:t>
              </a:r>
              <a:endParaRPr b="1" sz="5400">
                <a:solidFill>
                  <a:schemeClr val="accent1"/>
                </a:solidFill>
              </a:endParaRPr>
            </a:p>
          </p:txBody>
        </p:sp>
        <p:sp>
          <p:nvSpPr>
            <p:cNvPr id="3270" name="Google Shape;3270;p181"/>
            <p:cNvSpPr/>
            <p:nvPr/>
          </p:nvSpPr>
          <p:spPr>
            <a:xfrm>
              <a:off x="27219300"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Passage 2</a:t>
              </a:r>
              <a:endParaRPr b="1" sz="5400">
                <a:solidFill>
                  <a:schemeClr val="accent2"/>
                </a:solidFill>
              </a:endParaRPr>
            </a:p>
          </p:txBody>
        </p:sp>
      </p:grpSp>
      <p:sp>
        <p:nvSpPr>
          <p:cNvPr id="3271" name="Google Shape;3271;p181"/>
          <p:cNvSpPr txBox="1"/>
          <p:nvPr/>
        </p:nvSpPr>
        <p:spPr>
          <a:xfrm>
            <a:off x="6476338" y="5247550"/>
            <a:ext cx="74913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Bi-Encoder</a:t>
            </a:r>
            <a:endParaRPr sz="6400"/>
          </a:p>
        </p:txBody>
      </p:sp>
      <p:sp>
        <p:nvSpPr>
          <p:cNvPr id="3272" name="Google Shape;3272;p181"/>
          <p:cNvSpPr txBox="1"/>
          <p:nvPr/>
        </p:nvSpPr>
        <p:spPr>
          <a:xfrm>
            <a:off x="22658388" y="5247550"/>
            <a:ext cx="74913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Cross-Encoder</a:t>
            </a:r>
            <a:endParaRPr sz="6400"/>
          </a:p>
        </p:txBody>
      </p:sp>
      <p:grpSp>
        <p:nvGrpSpPr>
          <p:cNvPr id="3273" name="Google Shape;3273;p181"/>
          <p:cNvGrpSpPr/>
          <p:nvPr/>
        </p:nvGrpSpPr>
        <p:grpSpPr>
          <a:xfrm>
            <a:off x="3918952" y="7063344"/>
            <a:ext cx="12606085" cy="10195342"/>
            <a:chOff x="2976275" y="7101679"/>
            <a:chExt cx="14491418" cy="11756621"/>
          </a:xfrm>
        </p:grpSpPr>
        <p:grpSp>
          <p:nvGrpSpPr>
            <p:cNvPr id="3274" name="Google Shape;3274;p181"/>
            <p:cNvGrpSpPr/>
            <p:nvPr/>
          </p:nvGrpSpPr>
          <p:grpSpPr>
            <a:xfrm>
              <a:off x="2976275" y="7101679"/>
              <a:ext cx="14491418" cy="8282788"/>
              <a:chOff x="3378275" y="6370993"/>
              <a:chExt cx="11066375" cy="6017282"/>
            </a:xfrm>
          </p:grpSpPr>
          <p:sp>
            <p:nvSpPr>
              <p:cNvPr id="3275" name="Google Shape;3275;p181"/>
              <p:cNvSpPr/>
              <p:nvPr/>
            </p:nvSpPr>
            <p:spPr>
              <a:xfrm>
                <a:off x="9840250"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a:t>
                </a:r>
                <a:endParaRPr sz="5400">
                  <a:solidFill>
                    <a:schemeClr val="dk1"/>
                  </a:solidFill>
                </a:endParaRPr>
              </a:p>
            </p:txBody>
          </p:sp>
          <p:sp>
            <p:nvSpPr>
              <p:cNvPr id="3276" name="Google Shape;3276;p181"/>
              <p:cNvSpPr/>
              <p:nvPr/>
            </p:nvSpPr>
            <p:spPr>
              <a:xfrm>
                <a:off x="3378275"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a:t>
                </a:r>
                <a:endParaRPr sz="5400">
                  <a:solidFill>
                    <a:schemeClr val="dk1"/>
                  </a:solidFill>
                </a:endParaRPr>
              </a:p>
            </p:txBody>
          </p:sp>
          <p:sp>
            <p:nvSpPr>
              <p:cNvPr id="3277" name="Google Shape;3277;p181"/>
              <p:cNvSpPr/>
              <p:nvPr/>
            </p:nvSpPr>
            <p:spPr>
              <a:xfrm>
                <a:off x="4813475"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u</a:t>
                </a:r>
                <a:endParaRPr sz="5400">
                  <a:solidFill>
                    <a:schemeClr val="dk1"/>
                  </a:solidFill>
                </a:endParaRPr>
              </a:p>
            </p:txBody>
          </p:sp>
          <p:sp>
            <p:nvSpPr>
              <p:cNvPr id="3278" name="Google Shape;3278;p181"/>
              <p:cNvSpPr/>
              <p:nvPr/>
            </p:nvSpPr>
            <p:spPr>
              <a:xfrm>
                <a:off x="9840250"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v</a:t>
                </a:r>
                <a:endParaRPr sz="5400">
                  <a:solidFill>
                    <a:schemeClr val="dk1"/>
                  </a:solidFill>
                </a:endParaRPr>
              </a:p>
            </p:txBody>
          </p:sp>
          <p:sp>
            <p:nvSpPr>
              <p:cNvPr id="3279" name="Google Shape;3279;p181"/>
              <p:cNvSpPr/>
              <p:nvPr/>
            </p:nvSpPr>
            <p:spPr>
              <a:xfrm>
                <a:off x="5750363" y="6370993"/>
                <a:ext cx="6322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Cosine-Similarity</a:t>
                </a:r>
                <a:endParaRPr sz="5400">
                  <a:solidFill>
                    <a:schemeClr val="dk1"/>
                  </a:solidFill>
                </a:endParaRPr>
              </a:p>
            </p:txBody>
          </p:sp>
        </p:grpSp>
        <p:sp>
          <p:nvSpPr>
            <p:cNvPr id="3280" name="Google Shape;3280;p181"/>
            <p:cNvSpPr/>
            <p:nvPr/>
          </p:nvSpPr>
          <p:spPr>
            <a:xfrm>
              <a:off x="3073563"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1"/>
                  </a:solidFill>
                </a:rPr>
                <a:t>Passage 1</a:t>
              </a:r>
              <a:endParaRPr b="1" sz="5400">
                <a:solidFill>
                  <a:schemeClr val="accent1"/>
                </a:solidFill>
              </a:endParaRPr>
            </a:p>
          </p:txBody>
        </p:sp>
        <p:sp>
          <p:nvSpPr>
            <p:cNvPr id="3281" name="Google Shape;3281;p181"/>
            <p:cNvSpPr/>
            <p:nvPr/>
          </p:nvSpPr>
          <p:spPr>
            <a:xfrm>
              <a:off x="11697738"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Passage 2</a:t>
              </a:r>
              <a:endParaRPr b="1" sz="5400">
                <a:solidFill>
                  <a:schemeClr val="accent2"/>
                </a:solidFill>
              </a:endParaRPr>
            </a:p>
          </p:txBody>
        </p:sp>
      </p:grpSp>
      <p:sp>
        <p:nvSpPr>
          <p:cNvPr id="3282" name="Google Shape;3282;p181"/>
          <p:cNvSpPr txBox="1"/>
          <p:nvPr/>
        </p:nvSpPr>
        <p:spPr>
          <a:xfrm>
            <a:off x="2525338" y="19274775"/>
            <a:ext cx="1539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https://www.sbert.net/examples/applications/cross-encoder/README.html</a:t>
            </a:r>
            <a:endParaRPr sz="3600"/>
          </a:p>
        </p:txBody>
      </p:sp>
      <p:sp>
        <p:nvSpPr>
          <p:cNvPr id="3283" name="Google Shape;3283;p181"/>
          <p:cNvSpPr/>
          <p:nvPr/>
        </p:nvSpPr>
        <p:spPr>
          <a:xfrm>
            <a:off x="29926950" y="482935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Reranker</a:t>
            </a:r>
            <a:endParaRPr b="1" sz="6400">
              <a:solidFill>
                <a:srgbClr val="9900FF"/>
              </a:solidFill>
            </a:endParaRPr>
          </a:p>
        </p:txBody>
      </p:sp>
      <p:sp>
        <p:nvSpPr>
          <p:cNvPr id="3284" name="Google Shape;3284;p181"/>
          <p:cNvSpPr/>
          <p:nvPr/>
        </p:nvSpPr>
        <p:spPr>
          <a:xfrm>
            <a:off x="14229750" y="4829350"/>
            <a:ext cx="56661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Embedding</a:t>
            </a:r>
            <a:endParaRPr b="1" sz="6400">
              <a:solidFill>
                <a:srgbClr val="9900F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18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Language Embedding Schemes</a:t>
            </a:r>
            <a:endParaRPr sz="8400"/>
          </a:p>
        </p:txBody>
      </p:sp>
      <p:sp>
        <p:nvSpPr>
          <p:cNvPr id="3290" name="Google Shape;3290;p18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Symmetric versus Asymmetric</a:t>
            </a:r>
            <a:endParaRPr b="1" sz="5400"/>
          </a:p>
        </p:txBody>
      </p:sp>
      <p:grpSp>
        <p:nvGrpSpPr>
          <p:cNvPr id="3291" name="Google Shape;3291;p182"/>
          <p:cNvGrpSpPr/>
          <p:nvPr/>
        </p:nvGrpSpPr>
        <p:grpSpPr>
          <a:xfrm>
            <a:off x="3918952" y="7063344"/>
            <a:ext cx="12606085" cy="10195342"/>
            <a:chOff x="2976275" y="7101679"/>
            <a:chExt cx="14491418" cy="11756621"/>
          </a:xfrm>
        </p:grpSpPr>
        <p:grpSp>
          <p:nvGrpSpPr>
            <p:cNvPr id="3292" name="Google Shape;3292;p182"/>
            <p:cNvGrpSpPr/>
            <p:nvPr/>
          </p:nvGrpSpPr>
          <p:grpSpPr>
            <a:xfrm>
              <a:off x="2976275" y="7101679"/>
              <a:ext cx="14491418" cy="8282788"/>
              <a:chOff x="3378275" y="6370993"/>
              <a:chExt cx="11066375" cy="6017282"/>
            </a:xfrm>
          </p:grpSpPr>
          <p:sp>
            <p:nvSpPr>
              <p:cNvPr id="3293" name="Google Shape;3293;p182"/>
              <p:cNvSpPr/>
              <p:nvPr/>
            </p:nvSpPr>
            <p:spPr>
              <a:xfrm>
                <a:off x="9840250"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 1</a:t>
                </a:r>
                <a:endParaRPr sz="5400">
                  <a:solidFill>
                    <a:schemeClr val="dk1"/>
                  </a:solidFill>
                </a:endParaRPr>
              </a:p>
            </p:txBody>
          </p:sp>
          <p:sp>
            <p:nvSpPr>
              <p:cNvPr id="3294" name="Google Shape;3294;p182"/>
              <p:cNvSpPr/>
              <p:nvPr/>
            </p:nvSpPr>
            <p:spPr>
              <a:xfrm>
                <a:off x="3378275"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 1</a:t>
                </a:r>
                <a:endParaRPr sz="5400">
                  <a:solidFill>
                    <a:schemeClr val="dk1"/>
                  </a:solidFill>
                </a:endParaRPr>
              </a:p>
            </p:txBody>
          </p:sp>
          <p:sp>
            <p:nvSpPr>
              <p:cNvPr id="3295" name="Google Shape;3295;p182"/>
              <p:cNvSpPr/>
              <p:nvPr/>
            </p:nvSpPr>
            <p:spPr>
              <a:xfrm>
                <a:off x="4813475"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u</a:t>
                </a:r>
                <a:endParaRPr sz="5400">
                  <a:solidFill>
                    <a:schemeClr val="dk1"/>
                  </a:solidFill>
                </a:endParaRPr>
              </a:p>
            </p:txBody>
          </p:sp>
          <p:sp>
            <p:nvSpPr>
              <p:cNvPr id="3296" name="Google Shape;3296;p182"/>
              <p:cNvSpPr/>
              <p:nvPr/>
            </p:nvSpPr>
            <p:spPr>
              <a:xfrm>
                <a:off x="9840250"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v</a:t>
                </a:r>
                <a:endParaRPr sz="5400">
                  <a:solidFill>
                    <a:schemeClr val="dk1"/>
                  </a:solidFill>
                </a:endParaRPr>
              </a:p>
            </p:txBody>
          </p:sp>
          <p:sp>
            <p:nvSpPr>
              <p:cNvPr id="3297" name="Google Shape;3297;p182"/>
              <p:cNvSpPr/>
              <p:nvPr/>
            </p:nvSpPr>
            <p:spPr>
              <a:xfrm>
                <a:off x="5750363" y="6370993"/>
                <a:ext cx="6322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Cosine-Similarity</a:t>
                </a:r>
                <a:endParaRPr sz="5400">
                  <a:solidFill>
                    <a:schemeClr val="dk1"/>
                  </a:solidFill>
                </a:endParaRPr>
              </a:p>
            </p:txBody>
          </p:sp>
        </p:grpSp>
        <p:sp>
          <p:nvSpPr>
            <p:cNvPr id="3298" name="Google Shape;3298;p182"/>
            <p:cNvSpPr/>
            <p:nvPr/>
          </p:nvSpPr>
          <p:spPr>
            <a:xfrm>
              <a:off x="3073563"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1"/>
                  </a:solidFill>
                </a:rPr>
                <a:t>Passage 1</a:t>
              </a:r>
              <a:endParaRPr b="1" sz="5400">
                <a:solidFill>
                  <a:schemeClr val="accent1"/>
                </a:solidFill>
              </a:endParaRPr>
            </a:p>
          </p:txBody>
        </p:sp>
        <p:sp>
          <p:nvSpPr>
            <p:cNvPr id="3299" name="Google Shape;3299;p182"/>
            <p:cNvSpPr/>
            <p:nvPr/>
          </p:nvSpPr>
          <p:spPr>
            <a:xfrm>
              <a:off x="11697738"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Passage 2</a:t>
              </a:r>
              <a:endParaRPr b="1" sz="5400">
                <a:solidFill>
                  <a:schemeClr val="accent2"/>
                </a:solidFill>
              </a:endParaRPr>
            </a:p>
          </p:txBody>
        </p:sp>
      </p:grpSp>
      <p:sp>
        <p:nvSpPr>
          <p:cNvPr id="3300" name="Google Shape;3300;p182"/>
          <p:cNvSpPr txBox="1"/>
          <p:nvPr/>
        </p:nvSpPr>
        <p:spPr>
          <a:xfrm>
            <a:off x="6476338" y="5247550"/>
            <a:ext cx="74913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Symmetric</a:t>
            </a:r>
            <a:endParaRPr sz="6400"/>
          </a:p>
        </p:txBody>
      </p:sp>
      <p:sp>
        <p:nvSpPr>
          <p:cNvPr id="3301" name="Google Shape;3301;p182"/>
          <p:cNvSpPr txBox="1"/>
          <p:nvPr/>
        </p:nvSpPr>
        <p:spPr>
          <a:xfrm>
            <a:off x="21493089" y="5247550"/>
            <a:ext cx="106452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Asymmetric/Generalized</a:t>
            </a:r>
            <a:endParaRPr sz="6400"/>
          </a:p>
        </p:txBody>
      </p:sp>
      <p:pic>
        <p:nvPicPr>
          <p:cNvPr id="3302" name="Google Shape;3302;p182"/>
          <p:cNvPicPr preferRelativeResize="0"/>
          <p:nvPr/>
        </p:nvPicPr>
        <p:blipFill rotWithShape="1">
          <a:blip r:embed="rId3">
            <a:alphaModFix/>
          </a:blip>
          <a:srcRect b="0" l="6101" r="44413" t="28515"/>
          <a:stretch/>
        </p:blipFill>
        <p:spPr>
          <a:xfrm>
            <a:off x="20742823" y="6858201"/>
            <a:ext cx="12145715" cy="10605624"/>
          </a:xfrm>
          <a:prstGeom prst="rect">
            <a:avLst/>
          </a:prstGeom>
          <a:noFill/>
          <a:ln>
            <a:noFill/>
          </a:ln>
        </p:spPr>
      </p:pic>
      <p:sp>
        <p:nvSpPr>
          <p:cNvPr id="3303" name="Google Shape;3303;p182"/>
          <p:cNvSpPr txBox="1"/>
          <p:nvPr/>
        </p:nvSpPr>
        <p:spPr>
          <a:xfrm>
            <a:off x="23183375" y="19274775"/>
            <a:ext cx="1064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https://cs.stanford.edu/~myasu/blog/racm3/</a:t>
            </a:r>
            <a:r>
              <a:rPr lang="en-US" sz="3600"/>
              <a:t> </a:t>
            </a:r>
            <a:endParaRPr sz="3600"/>
          </a:p>
        </p:txBody>
      </p:sp>
      <p:sp>
        <p:nvSpPr>
          <p:cNvPr id="3304" name="Google Shape;3304;p182"/>
          <p:cNvSpPr txBox="1"/>
          <p:nvPr/>
        </p:nvSpPr>
        <p:spPr>
          <a:xfrm>
            <a:off x="2525338" y="19274775"/>
            <a:ext cx="1539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5"/>
              </a:rPr>
              <a:t>https://www.sbert.net/examples/applications/cross-encoder/README.html</a:t>
            </a:r>
            <a:endParaRPr sz="36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8" name="Shape 3308"/>
        <p:cNvGrpSpPr/>
        <p:nvPr/>
      </p:nvGrpSpPr>
      <p:grpSpPr>
        <a:xfrm>
          <a:off x="0" y="0"/>
          <a:ext cx="0" cy="0"/>
          <a:chOff x="0" y="0"/>
          <a:chExt cx="0" cy="0"/>
        </a:xfrm>
      </p:grpSpPr>
      <p:sp>
        <p:nvSpPr>
          <p:cNvPr id="3309" name="Google Shape;3309;p183"/>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Language Embedding Schemes</a:t>
            </a:r>
            <a:endParaRPr sz="8400"/>
          </a:p>
        </p:txBody>
      </p:sp>
      <p:sp>
        <p:nvSpPr>
          <p:cNvPr id="3310" name="Google Shape;3310;p18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Generalized Definition</a:t>
            </a:r>
            <a:endParaRPr b="1" sz="5400"/>
          </a:p>
        </p:txBody>
      </p:sp>
      <p:sp>
        <p:nvSpPr>
          <p:cNvPr id="3311" name="Google Shape;3311;p183"/>
          <p:cNvSpPr txBox="1"/>
          <p:nvPr/>
        </p:nvSpPr>
        <p:spPr>
          <a:xfrm>
            <a:off x="22192775" y="19516600"/>
            <a:ext cx="1064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https://cs.stanford.edu/~myasu/blog/racm3/</a:t>
            </a:r>
            <a:r>
              <a:rPr lang="en-US" sz="3600"/>
              <a:t> </a:t>
            </a:r>
            <a:endParaRPr sz="3600"/>
          </a:p>
        </p:txBody>
      </p:sp>
      <p:pic>
        <p:nvPicPr>
          <p:cNvPr id="3312" name="Google Shape;3312;p183"/>
          <p:cNvPicPr preferRelativeResize="0"/>
          <p:nvPr/>
        </p:nvPicPr>
        <p:blipFill rotWithShape="1">
          <a:blip r:embed="rId4">
            <a:alphaModFix/>
          </a:blip>
          <a:srcRect b="0" l="6101" r="44413" t="13703"/>
          <a:stretch/>
        </p:blipFill>
        <p:spPr>
          <a:xfrm>
            <a:off x="6086200" y="4901788"/>
            <a:ext cx="12337802" cy="13005651"/>
          </a:xfrm>
          <a:prstGeom prst="rect">
            <a:avLst/>
          </a:prstGeom>
          <a:noFill/>
          <a:ln>
            <a:noFill/>
          </a:ln>
        </p:spPr>
      </p:pic>
      <p:pic>
        <p:nvPicPr>
          <p:cNvPr id="3313" name="Google Shape;3313;p183"/>
          <p:cNvPicPr preferRelativeResize="0"/>
          <p:nvPr/>
        </p:nvPicPr>
        <p:blipFill rotWithShape="1">
          <a:blip r:embed="rId4">
            <a:alphaModFix/>
          </a:blip>
          <a:srcRect b="740" l="61082" r="5751" t="30648"/>
          <a:stretch/>
        </p:blipFill>
        <p:spPr>
          <a:xfrm>
            <a:off x="20243250" y="4973275"/>
            <a:ext cx="10287002" cy="128626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7" name="Shape 3317"/>
        <p:cNvGrpSpPr/>
        <p:nvPr/>
      </p:nvGrpSpPr>
      <p:grpSpPr>
        <a:xfrm>
          <a:off x="0" y="0"/>
          <a:ext cx="0" cy="0"/>
          <a:chOff x="0" y="0"/>
          <a:chExt cx="0" cy="0"/>
        </a:xfrm>
      </p:grpSpPr>
      <p:pic>
        <p:nvPicPr>
          <p:cNvPr id="3318" name="Google Shape;3318;p184"/>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319" name="Google Shape;3319;p184"/>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320" name="Google Shape;3320;p184"/>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8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322" name="Google Shape;3322;p184"/>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323" name="Google Shape;3323;p184"/>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324" name="Google Shape;3324;p184"/>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185"/>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331" name="Google Shape;3331;p185"/>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6.4: Guardrails</a:t>
            </a:r>
            <a:endParaRPr sz="54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pic>
        <p:nvPicPr>
          <p:cNvPr id="3336" name="Google Shape;3336;p186"/>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337" name="Google Shape;3337;p186"/>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338" name="Google Shape;3338;p186"/>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8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340" name="Google Shape;3340;p186"/>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341" name="Google Shape;3341;p186"/>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342" name="Google Shape;3342;p186"/>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2"/>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NVIDIA Sans"/>
              <a:buNone/>
            </a:pPr>
            <a:r>
              <a:rPr lang="en-US" sz="9600"/>
              <a:t>Building RAG Agents with LLMs</a:t>
            </a:r>
            <a:endParaRPr sz="9600"/>
          </a:p>
        </p:txBody>
      </p:sp>
      <p:sp>
        <p:nvSpPr>
          <p:cNvPr id="531" name="Google Shape;531;p52"/>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1: Your Course Environment</a:t>
            </a:r>
            <a:endParaRPr sz="54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18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Semantic Guardrails</a:t>
            </a:r>
            <a:endParaRPr sz="8400"/>
          </a:p>
        </p:txBody>
      </p:sp>
      <p:sp>
        <p:nvSpPr>
          <p:cNvPr id="3349" name="Google Shape;3349;p187"/>
          <p:cNvSpPr/>
          <p:nvPr/>
        </p:nvSpPr>
        <p:spPr>
          <a:xfrm>
            <a:off x="20539807" y="9035042"/>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350" name="Google Shape;3350;p187"/>
          <p:cNvPicPr preferRelativeResize="0"/>
          <p:nvPr/>
        </p:nvPicPr>
        <p:blipFill>
          <a:blip r:embed="rId3">
            <a:alphaModFix/>
          </a:blip>
          <a:stretch>
            <a:fillRect/>
          </a:stretch>
        </p:blipFill>
        <p:spPr>
          <a:xfrm>
            <a:off x="21822576" y="7437077"/>
            <a:ext cx="2312427" cy="2268529"/>
          </a:xfrm>
          <a:prstGeom prst="rect">
            <a:avLst/>
          </a:prstGeom>
          <a:noFill/>
          <a:ln>
            <a:noFill/>
          </a:ln>
        </p:spPr>
      </p:pic>
      <p:sp>
        <p:nvSpPr>
          <p:cNvPr id="3351" name="Google Shape;3351;p187"/>
          <p:cNvSpPr/>
          <p:nvPr/>
        </p:nvSpPr>
        <p:spPr>
          <a:xfrm>
            <a:off x="16750575" y="5658522"/>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Answer Please Question</a:t>
            </a:r>
            <a:endParaRPr sz="3900">
              <a:solidFill>
                <a:srgbClr val="FF9900"/>
              </a:solidFill>
              <a:latin typeface="Roboto Mono"/>
              <a:ea typeface="Roboto Mono"/>
              <a:cs typeface="Roboto Mono"/>
              <a:sym typeface="Roboto Mono"/>
            </a:endParaRPr>
          </a:p>
        </p:txBody>
      </p:sp>
      <p:sp>
        <p:nvSpPr>
          <p:cNvPr id="3352" name="Google Shape;3352;p187"/>
          <p:cNvSpPr/>
          <p:nvPr/>
        </p:nvSpPr>
        <p:spPr>
          <a:xfrm>
            <a:off x="2894275" y="8430288"/>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How’s the weather?</a:t>
            </a:r>
            <a:endParaRPr b="1" sz="6400">
              <a:solidFill>
                <a:srgbClr val="0071C5"/>
              </a:solidFill>
            </a:endParaRPr>
          </a:p>
        </p:txBody>
      </p:sp>
      <p:cxnSp>
        <p:nvCxnSpPr>
          <p:cNvPr id="3353" name="Google Shape;3353;p187"/>
          <p:cNvCxnSpPr>
            <a:stCxn id="3351" idx="1"/>
            <a:endCxn id="3354" idx="0"/>
          </p:cNvCxnSpPr>
          <p:nvPr/>
        </p:nvCxnSpPr>
        <p:spPr>
          <a:xfrm flipH="1">
            <a:off x="14082375" y="7437072"/>
            <a:ext cx="2668200" cy="1554300"/>
          </a:xfrm>
          <a:prstGeom prst="curvedConnector2">
            <a:avLst/>
          </a:prstGeom>
          <a:noFill/>
          <a:ln cap="flat" cmpd="sng" w="114300">
            <a:solidFill>
              <a:schemeClr val="dk2"/>
            </a:solidFill>
            <a:prstDash val="solid"/>
            <a:round/>
            <a:headEnd len="med" w="med" type="stealth"/>
            <a:tailEnd len="med" w="med" type="none"/>
          </a:ln>
        </p:spPr>
      </p:cxnSp>
      <p:sp>
        <p:nvSpPr>
          <p:cNvPr id="3355" name="Google Shape;3355;p187"/>
          <p:cNvSpPr/>
          <p:nvPr/>
        </p:nvSpPr>
        <p:spPr>
          <a:xfrm>
            <a:off x="26658100" y="8686138"/>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No. I shouldn’t answer that</a:t>
            </a:r>
            <a:endParaRPr b="1" sz="6400">
              <a:solidFill>
                <a:srgbClr val="FF0000"/>
              </a:solidFill>
            </a:endParaRPr>
          </a:p>
        </p:txBody>
      </p:sp>
      <p:cxnSp>
        <p:nvCxnSpPr>
          <p:cNvPr id="3356" name="Google Shape;3356;p187"/>
          <p:cNvCxnSpPr>
            <a:stCxn id="3354" idx="1"/>
            <a:endCxn id="3352" idx="3"/>
          </p:cNvCxnSpPr>
          <p:nvPr/>
        </p:nvCxnSpPr>
        <p:spPr>
          <a:xfrm flipH="1">
            <a:off x="9412375" y="10208838"/>
            <a:ext cx="21762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57" name="Google Shape;3357;p187"/>
          <p:cNvCxnSpPr>
            <a:stCxn id="3355" idx="1"/>
            <a:endCxn id="3349" idx="3"/>
          </p:cNvCxnSpPr>
          <p:nvPr/>
        </p:nvCxnSpPr>
        <p:spPr>
          <a:xfrm rot="10800000">
            <a:off x="25035700" y="10462288"/>
            <a:ext cx="1622400" cy="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3354" name="Google Shape;3354;p187"/>
          <p:cNvSpPr/>
          <p:nvPr/>
        </p:nvSpPr>
        <p:spPr>
          <a:xfrm>
            <a:off x="11588575" y="8991288"/>
            <a:ext cx="4987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Classifier</a:t>
            </a:r>
            <a:endParaRPr b="1" sz="6400">
              <a:solidFill>
                <a:srgbClr val="9900FF"/>
              </a:solidFill>
            </a:endParaRPr>
          </a:p>
          <a:p>
            <a:pPr indent="0" lvl="0" marL="0" rtl="0" algn="ctr">
              <a:spcBef>
                <a:spcPts val="0"/>
              </a:spcBef>
              <a:spcAft>
                <a:spcPts val="0"/>
              </a:spcAft>
              <a:buNone/>
            </a:pPr>
            <a:r>
              <a:rPr b="1" lang="en-US" sz="6400">
                <a:solidFill>
                  <a:srgbClr val="9900FF"/>
                </a:solidFill>
              </a:rPr>
              <a:t>Branch</a:t>
            </a:r>
            <a:endParaRPr b="1" sz="6400">
              <a:solidFill>
                <a:srgbClr val="9900FF"/>
              </a:solidFill>
            </a:endParaRPr>
          </a:p>
        </p:txBody>
      </p:sp>
      <p:sp>
        <p:nvSpPr>
          <p:cNvPr id="3358" name="Google Shape;3358;p187"/>
          <p:cNvSpPr/>
          <p:nvPr/>
        </p:nvSpPr>
        <p:spPr>
          <a:xfrm>
            <a:off x="16750563" y="11631386"/>
            <a:ext cx="4495800" cy="3284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Don’t Answer question</a:t>
            </a:r>
            <a:endParaRPr sz="3900">
              <a:solidFill>
                <a:srgbClr val="FF9900"/>
              </a:solidFill>
              <a:latin typeface="Roboto Mono"/>
              <a:ea typeface="Roboto Mono"/>
              <a:cs typeface="Roboto Mono"/>
              <a:sym typeface="Roboto Mono"/>
            </a:endParaRPr>
          </a:p>
        </p:txBody>
      </p:sp>
      <p:cxnSp>
        <p:nvCxnSpPr>
          <p:cNvPr id="3359" name="Google Shape;3359;p187"/>
          <p:cNvCxnSpPr>
            <a:stCxn id="3358" idx="1"/>
            <a:endCxn id="3354" idx="2"/>
          </p:cNvCxnSpPr>
          <p:nvPr/>
        </p:nvCxnSpPr>
        <p:spPr>
          <a:xfrm rot="10800000">
            <a:off x="14082363" y="11426336"/>
            <a:ext cx="2668200" cy="1847100"/>
          </a:xfrm>
          <a:prstGeom prst="curvedConnector2">
            <a:avLst/>
          </a:prstGeom>
          <a:noFill/>
          <a:ln cap="flat" cmpd="sng" w="114300">
            <a:solidFill>
              <a:schemeClr val="dk2"/>
            </a:solidFill>
            <a:prstDash val="solid"/>
            <a:round/>
            <a:headEnd len="med" w="med" type="stealth"/>
            <a:tailEnd len="med" w="med" type="none"/>
          </a:ln>
        </p:spPr>
      </p:cxnSp>
      <p:sp>
        <p:nvSpPr>
          <p:cNvPr id="3360" name="Google Shape;3360;p187"/>
          <p:cNvSpPr/>
          <p:nvPr/>
        </p:nvSpPr>
        <p:spPr>
          <a:xfrm>
            <a:off x="1450250" y="143237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361" name="Google Shape;3361;p187"/>
          <p:cNvSpPr/>
          <p:nvPr/>
        </p:nvSpPr>
        <p:spPr>
          <a:xfrm>
            <a:off x="8404875" y="3895375"/>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362" name="Google Shape;3362;p187"/>
          <p:cNvSpPr/>
          <p:nvPr/>
        </p:nvSpPr>
        <p:spPr>
          <a:xfrm>
            <a:off x="5697175" y="164969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363" name="Google Shape;3363;p187"/>
          <p:cNvSpPr/>
          <p:nvPr/>
        </p:nvSpPr>
        <p:spPr>
          <a:xfrm>
            <a:off x="11207525" y="176023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
        <p:nvSpPr>
          <p:cNvPr id="3364" name="Google Shape;3364;p187"/>
          <p:cNvSpPr/>
          <p:nvPr/>
        </p:nvSpPr>
        <p:spPr>
          <a:xfrm>
            <a:off x="4207425" y="4598525"/>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365" name="Google Shape;3365;p187"/>
          <p:cNvCxnSpPr>
            <a:endCxn id="3361" idx="2"/>
          </p:cNvCxnSpPr>
          <p:nvPr/>
        </p:nvCxnSpPr>
        <p:spPr>
          <a:xfrm flipH="1" rot="5400000">
            <a:off x="10425975" y="7466125"/>
            <a:ext cx="2414400" cy="7791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66" name="Google Shape;3366;p187"/>
          <p:cNvCxnSpPr/>
          <p:nvPr/>
        </p:nvCxnSpPr>
        <p:spPr>
          <a:xfrm rot="10800000">
            <a:off x="8316500" y="7626175"/>
            <a:ext cx="3194700" cy="4134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67" name="Google Shape;3367;p187"/>
          <p:cNvCxnSpPr>
            <a:endCxn id="3360" idx="3"/>
          </p:cNvCxnSpPr>
          <p:nvPr/>
        </p:nvCxnSpPr>
        <p:spPr>
          <a:xfrm flipH="1">
            <a:off x="7968350" y="13886376"/>
            <a:ext cx="2739000" cy="1931100"/>
          </a:xfrm>
          <a:prstGeom prst="curvedConnector3">
            <a:avLst>
              <a:gd fmla="val 34692" name="adj1"/>
            </a:avLst>
          </a:prstGeom>
          <a:noFill/>
          <a:ln cap="flat" cmpd="sng" w="114300">
            <a:solidFill>
              <a:schemeClr val="dk2"/>
            </a:solidFill>
            <a:prstDash val="solid"/>
            <a:round/>
            <a:headEnd len="med" w="med" type="stealth"/>
            <a:tailEnd len="med" w="med" type="none"/>
          </a:ln>
        </p:spPr>
      </p:cxnSp>
      <p:cxnSp>
        <p:nvCxnSpPr>
          <p:cNvPr id="3368" name="Google Shape;3368;p187"/>
          <p:cNvCxnSpPr/>
          <p:nvPr/>
        </p:nvCxnSpPr>
        <p:spPr>
          <a:xfrm rot="5400000">
            <a:off x="8199175" y="12964700"/>
            <a:ext cx="5569500" cy="20778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69" name="Google Shape;3369;p187"/>
          <p:cNvCxnSpPr>
            <a:endCxn id="3363" idx="0"/>
          </p:cNvCxnSpPr>
          <p:nvPr/>
        </p:nvCxnSpPr>
        <p:spPr>
          <a:xfrm flipH="1" rot="-5400000">
            <a:off x="11416175" y="14070132"/>
            <a:ext cx="3569700" cy="3494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370" name="Google Shape;3370;p18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4" name="Shape 3374"/>
        <p:cNvGrpSpPr/>
        <p:nvPr/>
      </p:nvGrpSpPr>
      <p:grpSpPr>
        <a:xfrm>
          <a:off x="0" y="0"/>
          <a:ext cx="0" cy="0"/>
          <a:chOff x="0" y="0"/>
          <a:chExt cx="0" cy="0"/>
        </a:xfrm>
      </p:grpSpPr>
      <p:sp>
        <p:nvSpPr>
          <p:cNvPr id="3375" name="Google Shape;3375;p188"/>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Classification</a:t>
            </a:r>
            <a:endParaRPr sz="8400"/>
          </a:p>
        </p:txBody>
      </p:sp>
      <p:sp>
        <p:nvSpPr>
          <p:cNvPr id="3376" name="Google Shape;3376;p188"/>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8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Classifying with embeddings</a:t>
            </a:r>
            <a:endParaRPr b="1" sz="5400"/>
          </a:p>
        </p:txBody>
      </p:sp>
      <p:sp>
        <p:nvSpPr>
          <p:cNvPr id="3378" name="Google Shape;3378;p188"/>
          <p:cNvSpPr txBox="1"/>
          <p:nvPr/>
        </p:nvSpPr>
        <p:spPr>
          <a:xfrm>
            <a:off x="19000150" y="18931050"/>
            <a:ext cx="1380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https://developer.nvidia.com/blog/accelerating-vector-search-using-gpu-powered-indexes-with-rapids-raft/</a:t>
            </a:r>
            <a:endParaRPr sz="3600"/>
          </a:p>
        </p:txBody>
      </p:sp>
      <p:sp>
        <p:nvSpPr>
          <p:cNvPr id="3379" name="Google Shape;3379;p188"/>
          <p:cNvSpPr/>
          <p:nvPr/>
        </p:nvSpPr>
        <p:spPr>
          <a:xfrm>
            <a:off x="6196925" y="5392200"/>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380" name="Google Shape;3380;p188"/>
          <p:cNvSpPr/>
          <p:nvPr/>
        </p:nvSpPr>
        <p:spPr>
          <a:xfrm>
            <a:off x="1999475" y="6095350"/>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sp>
        <p:nvSpPr>
          <p:cNvPr id="3381" name="Google Shape;3381;p188"/>
          <p:cNvSpPr/>
          <p:nvPr/>
        </p:nvSpPr>
        <p:spPr>
          <a:xfrm>
            <a:off x="457200" y="135710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382" name="Google Shape;3382;p188"/>
          <p:cNvSpPr/>
          <p:nvPr/>
        </p:nvSpPr>
        <p:spPr>
          <a:xfrm>
            <a:off x="4704125" y="157442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383" name="Google Shape;3383;p188"/>
          <p:cNvSpPr/>
          <p:nvPr/>
        </p:nvSpPr>
        <p:spPr>
          <a:xfrm>
            <a:off x="10214475" y="168496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189"/>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9" name="Google Shape;3389;p189"/>
          <p:cNvPicPr preferRelativeResize="0"/>
          <p:nvPr/>
        </p:nvPicPr>
        <p:blipFill>
          <a:blip r:embed="rId3">
            <a:alphaModFix/>
          </a:blip>
          <a:stretch>
            <a:fillRect/>
          </a:stretch>
        </p:blipFill>
        <p:spPr>
          <a:xfrm>
            <a:off x="13538375" y="5392200"/>
            <a:ext cx="11212725" cy="11603851"/>
          </a:xfrm>
          <a:prstGeom prst="rect">
            <a:avLst/>
          </a:prstGeom>
          <a:noFill/>
          <a:ln>
            <a:noFill/>
          </a:ln>
        </p:spPr>
      </p:pic>
      <p:sp>
        <p:nvSpPr>
          <p:cNvPr id="3390" name="Google Shape;3390;p189"/>
          <p:cNvSpPr/>
          <p:nvPr/>
        </p:nvSpPr>
        <p:spPr>
          <a:xfrm>
            <a:off x="16606700" y="12531100"/>
            <a:ext cx="3905400" cy="37512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sp>
        <p:nvSpPr>
          <p:cNvPr id="3391" name="Google Shape;3391;p189"/>
          <p:cNvSpPr txBox="1"/>
          <p:nvPr/>
        </p:nvSpPr>
        <p:spPr>
          <a:xfrm>
            <a:off x="19000150" y="18931050"/>
            <a:ext cx="1380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https://developer.nvidia.com/blog/accelerating-vector-search-using-gpu-powered-indexes-with-rapids-raft/</a:t>
            </a:r>
            <a:endParaRPr sz="3600"/>
          </a:p>
        </p:txBody>
      </p:sp>
      <p:sp>
        <p:nvSpPr>
          <p:cNvPr id="3392" name="Google Shape;3392;p189"/>
          <p:cNvSpPr/>
          <p:nvPr/>
        </p:nvSpPr>
        <p:spPr>
          <a:xfrm>
            <a:off x="6196925" y="5392200"/>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393" name="Google Shape;3393;p189"/>
          <p:cNvSpPr/>
          <p:nvPr/>
        </p:nvSpPr>
        <p:spPr>
          <a:xfrm>
            <a:off x="1999475" y="6095350"/>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394" name="Google Shape;3394;p189"/>
          <p:cNvCxnSpPr>
            <a:endCxn id="3392" idx="3"/>
          </p:cNvCxnSpPr>
          <p:nvPr/>
        </p:nvCxnSpPr>
        <p:spPr>
          <a:xfrm rot="10800000">
            <a:off x="11874425" y="6768750"/>
            <a:ext cx="8348400" cy="3969900"/>
          </a:xfrm>
          <a:prstGeom prst="curvedConnector3">
            <a:avLst>
              <a:gd fmla="val 50000" name="adj1"/>
            </a:avLst>
          </a:prstGeom>
          <a:noFill/>
          <a:ln cap="flat" cmpd="sng" w="114300">
            <a:solidFill>
              <a:srgbClr val="674EA7"/>
            </a:solidFill>
            <a:prstDash val="solid"/>
            <a:round/>
            <a:headEnd len="med" w="med" type="stealth"/>
            <a:tailEnd len="med" w="med" type="none"/>
          </a:ln>
        </p:spPr>
      </p:cxnSp>
      <p:cxnSp>
        <p:nvCxnSpPr>
          <p:cNvPr id="3395" name="Google Shape;3395;p189"/>
          <p:cNvCxnSpPr/>
          <p:nvPr/>
        </p:nvCxnSpPr>
        <p:spPr>
          <a:xfrm rot="10800000">
            <a:off x="7075350" y="8781725"/>
            <a:ext cx="7978800" cy="1204200"/>
          </a:xfrm>
          <a:prstGeom prst="curvedConnector3">
            <a:avLst>
              <a:gd fmla="val 50000" name="adj1"/>
            </a:avLst>
          </a:prstGeom>
          <a:noFill/>
          <a:ln cap="flat" cmpd="sng" w="114300">
            <a:solidFill>
              <a:srgbClr val="674EA7"/>
            </a:solidFill>
            <a:prstDash val="solid"/>
            <a:round/>
            <a:headEnd len="med" w="med" type="stealth"/>
            <a:tailEnd len="med" w="med" type="none"/>
          </a:ln>
        </p:spPr>
      </p:cxnSp>
      <p:sp>
        <p:nvSpPr>
          <p:cNvPr id="3396" name="Google Shape;3396;p189"/>
          <p:cNvSpPr/>
          <p:nvPr/>
        </p:nvSpPr>
        <p:spPr>
          <a:xfrm>
            <a:off x="457200" y="135710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397" name="Google Shape;3397;p189"/>
          <p:cNvSpPr/>
          <p:nvPr/>
        </p:nvSpPr>
        <p:spPr>
          <a:xfrm>
            <a:off x="4704125" y="157442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cxnSp>
        <p:nvCxnSpPr>
          <p:cNvPr id="3398" name="Google Shape;3398;p189"/>
          <p:cNvCxnSpPr>
            <a:stCxn id="3390" idx="1"/>
            <a:endCxn id="3396" idx="3"/>
          </p:cNvCxnSpPr>
          <p:nvPr/>
        </p:nvCxnSpPr>
        <p:spPr>
          <a:xfrm flipH="1">
            <a:off x="6975200" y="14406700"/>
            <a:ext cx="9631500" cy="6582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3399" name="Google Shape;3399;p189"/>
          <p:cNvCxnSpPr>
            <a:stCxn id="3390" idx="1"/>
            <a:endCxn id="3397" idx="0"/>
          </p:cNvCxnSpPr>
          <p:nvPr/>
        </p:nvCxnSpPr>
        <p:spPr>
          <a:xfrm flipH="1">
            <a:off x="7664600" y="14406700"/>
            <a:ext cx="8942100" cy="1337400"/>
          </a:xfrm>
          <a:prstGeom prst="curvedConnector2">
            <a:avLst/>
          </a:prstGeom>
          <a:noFill/>
          <a:ln cap="flat" cmpd="sng" w="114300">
            <a:solidFill>
              <a:schemeClr val="dk2"/>
            </a:solidFill>
            <a:prstDash val="solid"/>
            <a:round/>
            <a:headEnd len="med" w="med" type="stealth"/>
            <a:tailEnd len="med" w="med" type="none"/>
          </a:ln>
        </p:spPr>
      </p:cxnSp>
      <p:cxnSp>
        <p:nvCxnSpPr>
          <p:cNvPr id="3400" name="Google Shape;3400;p189"/>
          <p:cNvCxnSpPr>
            <a:stCxn id="3390" idx="1"/>
            <a:endCxn id="3401" idx="0"/>
          </p:cNvCxnSpPr>
          <p:nvPr/>
        </p:nvCxnSpPr>
        <p:spPr>
          <a:xfrm flipH="1">
            <a:off x="13955300" y="14406700"/>
            <a:ext cx="2651400" cy="2442900"/>
          </a:xfrm>
          <a:prstGeom prst="curvedConnector2">
            <a:avLst/>
          </a:prstGeom>
          <a:noFill/>
          <a:ln cap="flat" cmpd="sng" w="114300">
            <a:solidFill>
              <a:schemeClr val="dk2"/>
            </a:solidFill>
            <a:prstDash val="solid"/>
            <a:round/>
            <a:headEnd len="med" w="med" type="stealth"/>
            <a:tailEnd len="med" w="med" type="none"/>
          </a:ln>
        </p:spPr>
      </p:cxnSp>
      <p:sp>
        <p:nvSpPr>
          <p:cNvPr id="3402" name="Google Shape;3402;p189"/>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Classification</a:t>
            </a:r>
            <a:endParaRPr sz="8400"/>
          </a:p>
        </p:txBody>
      </p:sp>
      <p:sp>
        <p:nvSpPr>
          <p:cNvPr id="3403" name="Google Shape;3403;p18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Classifying with embeddings</a:t>
            </a:r>
            <a:endParaRPr b="1" sz="5400"/>
          </a:p>
        </p:txBody>
      </p:sp>
      <p:sp>
        <p:nvSpPr>
          <p:cNvPr id="3401" name="Google Shape;3401;p189"/>
          <p:cNvSpPr/>
          <p:nvPr/>
        </p:nvSpPr>
        <p:spPr>
          <a:xfrm>
            <a:off x="10214475" y="168496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7" name="Shape 3407"/>
        <p:cNvGrpSpPr/>
        <p:nvPr/>
      </p:nvGrpSpPr>
      <p:grpSpPr>
        <a:xfrm>
          <a:off x="0" y="0"/>
          <a:ext cx="0" cy="0"/>
          <a:chOff x="0" y="0"/>
          <a:chExt cx="0" cy="0"/>
        </a:xfrm>
      </p:grpSpPr>
      <p:sp>
        <p:nvSpPr>
          <p:cNvPr id="3408" name="Google Shape;3408;p190"/>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9" name="Google Shape;3409;p190"/>
          <p:cNvPicPr preferRelativeResize="0"/>
          <p:nvPr/>
        </p:nvPicPr>
        <p:blipFill>
          <a:blip r:embed="rId3">
            <a:alphaModFix/>
          </a:blip>
          <a:stretch>
            <a:fillRect/>
          </a:stretch>
        </p:blipFill>
        <p:spPr>
          <a:xfrm>
            <a:off x="13538375" y="5392200"/>
            <a:ext cx="11212725" cy="11603851"/>
          </a:xfrm>
          <a:prstGeom prst="rect">
            <a:avLst/>
          </a:prstGeom>
          <a:noFill/>
          <a:ln>
            <a:noFill/>
          </a:ln>
        </p:spPr>
      </p:pic>
      <p:sp>
        <p:nvSpPr>
          <p:cNvPr id="3410" name="Google Shape;3410;p190"/>
          <p:cNvSpPr/>
          <p:nvPr/>
        </p:nvSpPr>
        <p:spPr>
          <a:xfrm>
            <a:off x="16606700" y="12531100"/>
            <a:ext cx="3905400" cy="37512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sp>
        <p:nvSpPr>
          <p:cNvPr id="3411" name="Google Shape;3411;p190"/>
          <p:cNvSpPr txBox="1"/>
          <p:nvPr/>
        </p:nvSpPr>
        <p:spPr>
          <a:xfrm>
            <a:off x="19000150" y="18931050"/>
            <a:ext cx="1380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https://developer.nvidia.com/blog/accelerating-vector-search-using-gpu-powered-indexes-with-rapids-raft/</a:t>
            </a:r>
            <a:endParaRPr sz="3600"/>
          </a:p>
        </p:txBody>
      </p:sp>
      <p:sp>
        <p:nvSpPr>
          <p:cNvPr id="3412" name="Google Shape;3412;p190"/>
          <p:cNvSpPr/>
          <p:nvPr/>
        </p:nvSpPr>
        <p:spPr>
          <a:xfrm>
            <a:off x="6196925" y="5392200"/>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413" name="Google Shape;3413;p190"/>
          <p:cNvSpPr/>
          <p:nvPr/>
        </p:nvSpPr>
        <p:spPr>
          <a:xfrm>
            <a:off x="1999475" y="6095350"/>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414" name="Google Shape;3414;p190"/>
          <p:cNvCxnSpPr>
            <a:endCxn id="3412" idx="3"/>
          </p:cNvCxnSpPr>
          <p:nvPr/>
        </p:nvCxnSpPr>
        <p:spPr>
          <a:xfrm rot="10800000">
            <a:off x="11874425" y="6768750"/>
            <a:ext cx="8348400" cy="3969900"/>
          </a:xfrm>
          <a:prstGeom prst="curvedConnector3">
            <a:avLst>
              <a:gd fmla="val 50000" name="adj1"/>
            </a:avLst>
          </a:prstGeom>
          <a:noFill/>
          <a:ln cap="flat" cmpd="sng" w="114300">
            <a:solidFill>
              <a:srgbClr val="674EA7"/>
            </a:solidFill>
            <a:prstDash val="solid"/>
            <a:round/>
            <a:headEnd len="med" w="med" type="stealth"/>
            <a:tailEnd len="med" w="med" type="none"/>
          </a:ln>
        </p:spPr>
      </p:cxnSp>
      <p:cxnSp>
        <p:nvCxnSpPr>
          <p:cNvPr id="3415" name="Google Shape;3415;p190"/>
          <p:cNvCxnSpPr/>
          <p:nvPr/>
        </p:nvCxnSpPr>
        <p:spPr>
          <a:xfrm rot="10800000">
            <a:off x="7075350" y="8781725"/>
            <a:ext cx="7978800" cy="1204200"/>
          </a:xfrm>
          <a:prstGeom prst="curvedConnector3">
            <a:avLst>
              <a:gd fmla="val 50000" name="adj1"/>
            </a:avLst>
          </a:prstGeom>
          <a:noFill/>
          <a:ln cap="flat" cmpd="sng" w="114300">
            <a:solidFill>
              <a:srgbClr val="674EA7"/>
            </a:solidFill>
            <a:prstDash val="solid"/>
            <a:round/>
            <a:headEnd len="med" w="med" type="stealth"/>
            <a:tailEnd len="med" w="med" type="none"/>
          </a:ln>
        </p:spPr>
      </p:cxnSp>
      <p:sp>
        <p:nvSpPr>
          <p:cNvPr id="3416" name="Google Shape;3416;p190"/>
          <p:cNvSpPr/>
          <p:nvPr/>
        </p:nvSpPr>
        <p:spPr>
          <a:xfrm>
            <a:off x="457200" y="135710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417" name="Google Shape;3417;p190"/>
          <p:cNvSpPr/>
          <p:nvPr/>
        </p:nvSpPr>
        <p:spPr>
          <a:xfrm>
            <a:off x="4704125" y="157442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418" name="Google Shape;3418;p190"/>
          <p:cNvSpPr/>
          <p:nvPr/>
        </p:nvSpPr>
        <p:spPr>
          <a:xfrm>
            <a:off x="10214475" y="168496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cxnSp>
        <p:nvCxnSpPr>
          <p:cNvPr id="3419" name="Google Shape;3419;p190"/>
          <p:cNvCxnSpPr>
            <a:stCxn id="3410" idx="1"/>
            <a:endCxn id="3416" idx="3"/>
          </p:cNvCxnSpPr>
          <p:nvPr/>
        </p:nvCxnSpPr>
        <p:spPr>
          <a:xfrm flipH="1">
            <a:off x="6975200" y="14406700"/>
            <a:ext cx="9631500" cy="6582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3420" name="Google Shape;3420;p190"/>
          <p:cNvCxnSpPr>
            <a:stCxn id="3410" idx="1"/>
            <a:endCxn id="3417" idx="0"/>
          </p:cNvCxnSpPr>
          <p:nvPr/>
        </p:nvCxnSpPr>
        <p:spPr>
          <a:xfrm flipH="1">
            <a:off x="7664600" y="14406700"/>
            <a:ext cx="8942100" cy="1337400"/>
          </a:xfrm>
          <a:prstGeom prst="curvedConnector2">
            <a:avLst/>
          </a:prstGeom>
          <a:noFill/>
          <a:ln cap="flat" cmpd="sng" w="114300">
            <a:solidFill>
              <a:schemeClr val="dk2"/>
            </a:solidFill>
            <a:prstDash val="solid"/>
            <a:round/>
            <a:headEnd len="med" w="med" type="stealth"/>
            <a:tailEnd len="med" w="med" type="none"/>
          </a:ln>
        </p:spPr>
      </p:cxnSp>
      <p:cxnSp>
        <p:nvCxnSpPr>
          <p:cNvPr id="3421" name="Google Shape;3421;p190"/>
          <p:cNvCxnSpPr>
            <a:stCxn id="3410" idx="1"/>
            <a:endCxn id="3418" idx="0"/>
          </p:cNvCxnSpPr>
          <p:nvPr/>
        </p:nvCxnSpPr>
        <p:spPr>
          <a:xfrm flipH="1">
            <a:off x="13955300" y="14406700"/>
            <a:ext cx="2651400" cy="2442900"/>
          </a:xfrm>
          <a:prstGeom prst="curvedConnector2">
            <a:avLst/>
          </a:prstGeom>
          <a:noFill/>
          <a:ln cap="flat" cmpd="sng" w="114300">
            <a:solidFill>
              <a:schemeClr val="dk2"/>
            </a:solidFill>
            <a:prstDash val="solid"/>
            <a:round/>
            <a:headEnd len="med" w="med" type="stealth"/>
            <a:tailEnd len="med" w="med" type="none"/>
          </a:ln>
        </p:spPr>
      </p:cxnSp>
      <p:sp>
        <p:nvSpPr>
          <p:cNvPr id="3422" name="Google Shape;3422;p190"/>
          <p:cNvSpPr txBox="1"/>
          <p:nvPr/>
        </p:nvSpPr>
        <p:spPr>
          <a:xfrm>
            <a:off x="31158650" y="10705213"/>
            <a:ext cx="5010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0">
                <a:solidFill>
                  <a:srgbClr val="434343"/>
                </a:solidFill>
              </a:rPr>
              <a:t>0 or 1?</a:t>
            </a:r>
            <a:endParaRPr b="1" sz="8000">
              <a:solidFill>
                <a:srgbClr val="434343"/>
              </a:solidFill>
            </a:endParaRPr>
          </a:p>
        </p:txBody>
      </p:sp>
      <p:pic>
        <p:nvPicPr>
          <p:cNvPr id="3423" name="Google Shape;3423;p190"/>
          <p:cNvPicPr preferRelativeResize="0"/>
          <p:nvPr/>
        </p:nvPicPr>
        <p:blipFill>
          <a:blip r:embed="rId5">
            <a:alphaModFix/>
          </a:blip>
          <a:stretch>
            <a:fillRect/>
          </a:stretch>
        </p:blipFill>
        <p:spPr>
          <a:xfrm>
            <a:off x="25157900" y="6898355"/>
            <a:ext cx="6000750" cy="9029700"/>
          </a:xfrm>
          <a:prstGeom prst="rect">
            <a:avLst/>
          </a:prstGeom>
          <a:noFill/>
          <a:ln>
            <a:noFill/>
          </a:ln>
        </p:spPr>
      </p:pic>
      <p:sp>
        <p:nvSpPr>
          <p:cNvPr id="3424" name="Google Shape;3424;p190"/>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Classification</a:t>
            </a:r>
            <a:endParaRPr sz="8400"/>
          </a:p>
        </p:txBody>
      </p:sp>
      <p:sp>
        <p:nvSpPr>
          <p:cNvPr id="3425" name="Google Shape;3425;p19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Classifying with embeddings</a:t>
            </a:r>
            <a:endParaRPr b="1" sz="5400"/>
          </a:p>
        </p:txBody>
      </p:sp>
      <p:sp>
        <p:nvSpPr>
          <p:cNvPr id="3426" name="Google Shape;3426;p190"/>
          <p:cNvSpPr txBox="1"/>
          <p:nvPr/>
        </p:nvSpPr>
        <p:spPr>
          <a:xfrm>
            <a:off x="24420275" y="5392200"/>
            <a:ext cx="107712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0">
                <a:solidFill>
                  <a:srgbClr val="434343"/>
                </a:solidFill>
              </a:rPr>
              <a:t>Classification Head</a:t>
            </a:r>
            <a:endParaRPr b="1" sz="8000">
              <a:solidFill>
                <a:srgbClr val="434343"/>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sp>
        <p:nvSpPr>
          <p:cNvPr id="3432" name="Google Shape;3432;p19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Semantic Guardrails</a:t>
            </a:r>
            <a:endParaRPr sz="8400"/>
          </a:p>
        </p:txBody>
      </p:sp>
      <p:sp>
        <p:nvSpPr>
          <p:cNvPr id="3433" name="Google Shape;3433;p191"/>
          <p:cNvSpPr/>
          <p:nvPr/>
        </p:nvSpPr>
        <p:spPr>
          <a:xfrm>
            <a:off x="20539807" y="9035042"/>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434" name="Google Shape;3434;p191"/>
          <p:cNvPicPr preferRelativeResize="0"/>
          <p:nvPr/>
        </p:nvPicPr>
        <p:blipFill>
          <a:blip r:embed="rId3">
            <a:alphaModFix/>
          </a:blip>
          <a:stretch>
            <a:fillRect/>
          </a:stretch>
        </p:blipFill>
        <p:spPr>
          <a:xfrm>
            <a:off x="21822576" y="7437077"/>
            <a:ext cx="2312427" cy="2268529"/>
          </a:xfrm>
          <a:prstGeom prst="rect">
            <a:avLst/>
          </a:prstGeom>
          <a:noFill/>
          <a:ln>
            <a:noFill/>
          </a:ln>
        </p:spPr>
      </p:pic>
      <p:sp>
        <p:nvSpPr>
          <p:cNvPr id="3435" name="Google Shape;3435;p191"/>
          <p:cNvSpPr/>
          <p:nvPr/>
        </p:nvSpPr>
        <p:spPr>
          <a:xfrm>
            <a:off x="16750575" y="5658522"/>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Answer Please Question</a:t>
            </a:r>
            <a:endParaRPr sz="3900">
              <a:solidFill>
                <a:srgbClr val="FF9900"/>
              </a:solidFill>
              <a:latin typeface="Roboto Mono"/>
              <a:ea typeface="Roboto Mono"/>
              <a:cs typeface="Roboto Mono"/>
              <a:sym typeface="Roboto Mono"/>
            </a:endParaRPr>
          </a:p>
        </p:txBody>
      </p:sp>
      <p:sp>
        <p:nvSpPr>
          <p:cNvPr id="3436" name="Google Shape;3436;p191"/>
          <p:cNvSpPr/>
          <p:nvPr/>
        </p:nvSpPr>
        <p:spPr>
          <a:xfrm>
            <a:off x="2894275" y="8430288"/>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How’s the weather?</a:t>
            </a:r>
            <a:endParaRPr b="1" sz="6400">
              <a:solidFill>
                <a:srgbClr val="0071C5"/>
              </a:solidFill>
            </a:endParaRPr>
          </a:p>
        </p:txBody>
      </p:sp>
      <p:cxnSp>
        <p:nvCxnSpPr>
          <p:cNvPr id="3437" name="Google Shape;3437;p191"/>
          <p:cNvCxnSpPr>
            <a:stCxn id="3435" idx="1"/>
            <a:endCxn id="3438" idx="0"/>
          </p:cNvCxnSpPr>
          <p:nvPr/>
        </p:nvCxnSpPr>
        <p:spPr>
          <a:xfrm flipH="1">
            <a:off x="14082375" y="7437072"/>
            <a:ext cx="2668200" cy="1554300"/>
          </a:xfrm>
          <a:prstGeom prst="curvedConnector2">
            <a:avLst/>
          </a:prstGeom>
          <a:noFill/>
          <a:ln cap="flat" cmpd="sng" w="114300">
            <a:solidFill>
              <a:schemeClr val="dk2"/>
            </a:solidFill>
            <a:prstDash val="solid"/>
            <a:round/>
            <a:headEnd len="med" w="med" type="stealth"/>
            <a:tailEnd len="med" w="med" type="none"/>
          </a:ln>
        </p:spPr>
      </p:cxnSp>
      <p:sp>
        <p:nvSpPr>
          <p:cNvPr id="3439" name="Google Shape;3439;p191"/>
          <p:cNvSpPr/>
          <p:nvPr/>
        </p:nvSpPr>
        <p:spPr>
          <a:xfrm>
            <a:off x="26658100" y="8686138"/>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No. I shouldn’t answer that</a:t>
            </a:r>
            <a:endParaRPr b="1" sz="6400">
              <a:solidFill>
                <a:srgbClr val="FF0000"/>
              </a:solidFill>
            </a:endParaRPr>
          </a:p>
        </p:txBody>
      </p:sp>
      <p:cxnSp>
        <p:nvCxnSpPr>
          <p:cNvPr id="3440" name="Google Shape;3440;p191"/>
          <p:cNvCxnSpPr>
            <a:stCxn id="3438" idx="1"/>
            <a:endCxn id="3436" idx="3"/>
          </p:cNvCxnSpPr>
          <p:nvPr/>
        </p:nvCxnSpPr>
        <p:spPr>
          <a:xfrm flipH="1">
            <a:off x="9412375" y="10208838"/>
            <a:ext cx="21762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41" name="Google Shape;3441;p191"/>
          <p:cNvCxnSpPr>
            <a:stCxn id="3439" idx="1"/>
            <a:endCxn id="3433" idx="3"/>
          </p:cNvCxnSpPr>
          <p:nvPr/>
        </p:nvCxnSpPr>
        <p:spPr>
          <a:xfrm rot="10800000">
            <a:off x="25035700" y="10462288"/>
            <a:ext cx="1622400" cy="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3438" name="Google Shape;3438;p191"/>
          <p:cNvSpPr/>
          <p:nvPr/>
        </p:nvSpPr>
        <p:spPr>
          <a:xfrm>
            <a:off x="11588575" y="8991288"/>
            <a:ext cx="4987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Classifier</a:t>
            </a:r>
            <a:endParaRPr b="1" sz="6400">
              <a:solidFill>
                <a:srgbClr val="9900FF"/>
              </a:solidFill>
            </a:endParaRPr>
          </a:p>
          <a:p>
            <a:pPr indent="0" lvl="0" marL="0" rtl="0" algn="ctr">
              <a:spcBef>
                <a:spcPts val="0"/>
              </a:spcBef>
              <a:spcAft>
                <a:spcPts val="0"/>
              </a:spcAft>
              <a:buNone/>
            </a:pPr>
            <a:r>
              <a:rPr b="1" lang="en-US" sz="6400">
                <a:solidFill>
                  <a:srgbClr val="9900FF"/>
                </a:solidFill>
              </a:rPr>
              <a:t>Branch</a:t>
            </a:r>
            <a:endParaRPr b="1" sz="6400">
              <a:solidFill>
                <a:srgbClr val="9900FF"/>
              </a:solidFill>
            </a:endParaRPr>
          </a:p>
        </p:txBody>
      </p:sp>
      <p:sp>
        <p:nvSpPr>
          <p:cNvPr id="3442" name="Google Shape;3442;p191"/>
          <p:cNvSpPr/>
          <p:nvPr/>
        </p:nvSpPr>
        <p:spPr>
          <a:xfrm>
            <a:off x="16750563" y="11631386"/>
            <a:ext cx="4495800" cy="3284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Don’t Answer question</a:t>
            </a:r>
            <a:endParaRPr sz="3900">
              <a:solidFill>
                <a:srgbClr val="FF9900"/>
              </a:solidFill>
              <a:latin typeface="Roboto Mono"/>
              <a:ea typeface="Roboto Mono"/>
              <a:cs typeface="Roboto Mono"/>
              <a:sym typeface="Roboto Mono"/>
            </a:endParaRPr>
          </a:p>
        </p:txBody>
      </p:sp>
      <p:cxnSp>
        <p:nvCxnSpPr>
          <p:cNvPr id="3443" name="Google Shape;3443;p191"/>
          <p:cNvCxnSpPr>
            <a:stCxn id="3442" idx="1"/>
            <a:endCxn id="3438" idx="2"/>
          </p:cNvCxnSpPr>
          <p:nvPr/>
        </p:nvCxnSpPr>
        <p:spPr>
          <a:xfrm rot="10800000">
            <a:off x="14082363" y="11426336"/>
            <a:ext cx="2668200" cy="1847100"/>
          </a:xfrm>
          <a:prstGeom prst="curvedConnector2">
            <a:avLst/>
          </a:prstGeom>
          <a:noFill/>
          <a:ln cap="flat" cmpd="sng" w="114300">
            <a:solidFill>
              <a:schemeClr val="dk2"/>
            </a:solidFill>
            <a:prstDash val="solid"/>
            <a:round/>
            <a:headEnd len="med" w="med" type="stealth"/>
            <a:tailEnd len="med" w="med" type="none"/>
          </a:ln>
        </p:spPr>
      </p:cxnSp>
      <p:sp>
        <p:nvSpPr>
          <p:cNvPr id="3444" name="Google Shape;3444;p191"/>
          <p:cNvSpPr/>
          <p:nvPr/>
        </p:nvSpPr>
        <p:spPr>
          <a:xfrm>
            <a:off x="1450250" y="143237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445" name="Google Shape;3445;p191"/>
          <p:cNvSpPr/>
          <p:nvPr/>
        </p:nvSpPr>
        <p:spPr>
          <a:xfrm>
            <a:off x="8404875" y="3895375"/>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446" name="Google Shape;3446;p191"/>
          <p:cNvSpPr/>
          <p:nvPr/>
        </p:nvSpPr>
        <p:spPr>
          <a:xfrm>
            <a:off x="5697175" y="164969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447" name="Google Shape;3447;p191"/>
          <p:cNvSpPr/>
          <p:nvPr/>
        </p:nvSpPr>
        <p:spPr>
          <a:xfrm>
            <a:off x="11207525" y="176023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
        <p:nvSpPr>
          <p:cNvPr id="3448" name="Google Shape;3448;p191"/>
          <p:cNvSpPr/>
          <p:nvPr/>
        </p:nvSpPr>
        <p:spPr>
          <a:xfrm>
            <a:off x="4207425" y="4598525"/>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449" name="Google Shape;3449;p191"/>
          <p:cNvCxnSpPr>
            <a:endCxn id="3445" idx="2"/>
          </p:cNvCxnSpPr>
          <p:nvPr/>
        </p:nvCxnSpPr>
        <p:spPr>
          <a:xfrm flipH="1" rot="5400000">
            <a:off x="10425975" y="7466125"/>
            <a:ext cx="2414400" cy="7791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50" name="Google Shape;3450;p191"/>
          <p:cNvCxnSpPr/>
          <p:nvPr/>
        </p:nvCxnSpPr>
        <p:spPr>
          <a:xfrm rot="10800000">
            <a:off x="8316500" y="7626175"/>
            <a:ext cx="3194700" cy="4134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51" name="Google Shape;3451;p191"/>
          <p:cNvCxnSpPr>
            <a:endCxn id="3444" idx="3"/>
          </p:cNvCxnSpPr>
          <p:nvPr/>
        </p:nvCxnSpPr>
        <p:spPr>
          <a:xfrm flipH="1">
            <a:off x="7968350" y="13886376"/>
            <a:ext cx="2739000" cy="1931100"/>
          </a:xfrm>
          <a:prstGeom prst="curvedConnector3">
            <a:avLst>
              <a:gd fmla="val 34692" name="adj1"/>
            </a:avLst>
          </a:prstGeom>
          <a:noFill/>
          <a:ln cap="flat" cmpd="sng" w="114300">
            <a:solidFill>
              <a:schemeClr val="dk2"/>
            </a:solidFill>
            <a:prstDash val="solid"/>
            <a:round/>
            <a:headEnd len="med" w="med" type="stealth"/>
            <a:tailEnd len="med" w="med" type="none"/>
          </a:ln>
        </p:spPr>
      </p:cxnSp>
      <p:cxnSp>
        <p:nvCxnSpPr>
          <p:cNvPr id="3452" name="Google Shape;3452;p191"/>
          <p:cNvCxnSpPr/>
          <p:nvPr/>
        </p:nvCxnSpPr>
        <p:spPr>
          <a:xfrm rot="5400000">
            <a:off x="8199175" y="12964700"/>
            <a:ext cx="5569500" cy="20778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53" name="Google Shape;3453;p191"/>
          <p:cNvCxnSpPr>
            <a:endCxn id="3447" idx="0"/>
          </p:cNvCxnSpPr>
          <p:nvPr/>
        </p:nvCxnSpPr>
        <p:spPr>
          <a:xfrm flipH="1" rot="-5400000">
            <a:off x="11416175" y="14070132"/>
            <a:ext cx="3569700" cy="3494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454" name="Google Shape;3454;p19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9" name="Shape 3459"/>
        <p:cNvGrpSpPr/>
        <p:nvPr/>
      </p:nvGrpSpPr>
      <p:grpSpPr>
        <a:xfrm>
          <a:off x="0" y="0"/>
          <a:ext cx="0" cy="0"/>
          <a:chOff x="0" y="0"/>
          <a:chExt cx="0" cy="0"/>
        </a:xfrm>
      </p:grpSpPr>
      <p:sp>
        <p:nvSpPr>
          <p:cNvPr id="3460" name="Google Shape;3460;p192"/>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461" name="Google Shape;3461;p192"/>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7: Document Retrieval with Vector Databases</a:t>
            </a:r>
            <a:endParaRPr sz="54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5" name="Shape 3465"/>
        <p:cNvGrpSpPr/>
        <p:nvPr/>
      </p:nvGrpSpPr>
      <p:grpSpPr>
        <a:xfrm>
          <a:off x="0" y="0"/>
          <a:ext cx="0" cy="0"/>
          <a:chOff x="0" y="0"/>
          <a:chExt cx="0" cy="0"/>
        </a:xfrm>
      </p:grpSpPr>
      <p:pic>
        <p:nvPicPr>
          <p:cNvPr id="3466" name="Google Shape;3466;p193"/>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467" name="Google Shape;3467;p193"/>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468" name="Google Shape;3468;p193"/>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9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470" name="Google Shape;3470;p193"/>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471" name="Google Shape;3471;p193"/>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472" name="Google Shape;3472;p193"/>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sp>
        <p:nvSpPr>
          <p:cNvPr id="3477" name="Google Shape;3477;p194"/>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Retrieval-Augmented Generation</a:t>
            </a:r>
            <a:endParaRPr sz="8400"/>
          </a:p>
        </p:txBody>
      </p:sp>
      <p:sp>
        <p:nvSpPr>
          <p:cNvPr id="3478" name="Google Shape;3478;p194"/>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9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Pulling in Information from a Database</a:t>
            </a:r>
            <a:endParaRPr b="1" sz="5400"/>
          </a:p>
        </p:txBody>
      </p:sp>
      <p:sp>
        <p:nvSpPr>
          <p:cNvPr id="3480" name="Google Shape;3480;p194"/>
          <p:cNvSpPr txBox="1"/>
          <p:nvPr/>
        </p:nvSpPr>
        <p:spPr>
          <a:xfrm>
            <a:off x="25141950" y="19647850"/>
            <a:ext cx="76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3"/>
              </a:rPr>
              <a:t>https://cs.stanford.edu/~myasu/blog/racm3/</a:t>
            </a:r>
            <a:r>
              <a:rPr lang="en-US" sz="2400"/>
              <a:t> </a:t>
            </a:r>
            <a:endParaRPr sz="2400"/>
          </a:p>
        </p:txBody>
      </p:sp>
      <p:pic>
        <p:nvPicPr>
          <p:cNvPr id="3481" name="Google Shape;3481;p194"/>
          <p:cNvPicPr preferRelativeResize="0"/>
          <p:nvPr/>
        </p:nvPicPr>
        <p:blipFill rotWithShape="1">
          <a:blip r:embed="rId4">
            <a:alphaModFix/>
          </a:blip>
          <a:srcRect b="0" l="1246" r="2876" t="17184"/>
          <a:stretch/>
        </p:blipFill>
        <p:spPr>
          <a:xfrm>
            <a:off x="462963" y="5180900"/>
            <a:ext cx="35497677" cy="12277026"/>
          </a:xfrm>
          <a:prstGeom prst="rect">
            <a:avLst/>
          </a:prstGeom>
          <a:noFill/>
          <a:ln>
            <a:noFill/>
          </a:ln>
        </p:spPr>
      </p:pic>
      <p:sp>
        <p:nvSpPr>
          <p:cNvPr id="3482" name="Google Shape;3482;p194"/>
          <p:cNvSpPr txBox="1"/>
          <p:nvPr/>
        </p:nvSpPr>
        <p:spPr>
          <a:xfrm>
            <a:off x="1504525" y="19647850"/>
            <a:ext cx="177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5"/>
              </a:rPr>
              <a:t>https://www.nvidia.com/en-us/training/instructor-led-workshops/rapid-application-development-using-large-language-models/</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6" name="Shape 3486"/>
        <p:cNvGrpSpPr/>
        <p:nvPr/>
      </p:nvGrpSpPr>
      <p:grpSpPr>
        <a:xfrm>
          <a:off x="0" y="0"/>
          <a:ext cx="0" cy="0"/>
          <a:chOff x="0" y="0"/>
          <a:chExt cx="0" cy="0"/>
        </a:xfrm>
      </p:grpSpPr>
      <p:sp>
        <p:nvSpPr>
          <p:cNvPr id="3487" name="Google Shape;3487;p195"/>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 QA Embedding</a:t>
            </a:r>
            <a:endParaRPr sz="8400"/>
          </a:p>
        </p:txBody>
      </p:sp>
      <p:sp>
        <p:nvSpPr>
          <p:cNvPr id="3488" name="Google Shape;3488;p19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Asymmetric Query/Document Model</a:t>
            </a:r>
            <a:endParaRPr b="1" sz="5400"/>
          </a:p>
        </p:txBody>
      </p:sp>
      <p:pic>
        <p:nvPicPr>
          <p:cNvPr id="3489" name="Google Shape;3489;p195"/>
          <p:cNvPicPr preferRelativeResize="0"/>
          <p:nvPr/>
        </p:nvPicPr>
        <p:blipFill rotWithShape="1">
          <a:blip r:embed="rId3">
            <a:alphaModFix/>
          </a:blip>
          <a:srcRect b="9086" l="6670" r="51114" t="15939"/>
          <a:stretch/>
        </p:blipFill>
        <p:spPr>
          <a:xfrm>
            <a:off x="19136950" y="4139750"/>
            <a:ext cx="13504234" cy="14715599"/>
          </a:xfrm>
          <a:prstGeom prst="rect">
            <a:avLst/>
          </a:prstGeom>
          <a:noFill/>
          <a:ln>
            <a:noFill/>
          </a:ln>
        </p:spPr>
      </p:pic>
      <p:pic>
        <p:nvPicPr>
          <p:cNvPr id="3490" name="Google Shape;3490;p195"/>
          <p:cNvPicPr preferRelativeResize="0"/>
          <p:nvPr/>
        </p:nvPicPr>
        <p:blipFill rotWithShape="1">
          <a:blip r:embed="rId4">
            <a:alphaModFix/>
          </a:blip>
          <a:srcRect b="33779" l="0" r="0" t="0"/>
          <a:stretch/>
        </p:blipFill>
        <p:spPr>
          <a:xfrm>
            <a:off x="3679250" y="3865163"/>
            <a:ext cx="13280000" cy="14959974"/>
          </a:xfrm>
          <a:prstGeom prst="rect">
            <a:avLst/>
          </a:prstGeom>
          <a:noFill/>
          <a:ln>
            <a:noFill/>
          </a:ln>
        </p:spPr>
      </p:pic>
      <p:sp>
        <p:nvSpPr>
          <p:cNvPr id="3491" name="Google Shape;3491;p195"/>
          <p:cNvSpPr txBox="1"/>
          <p:nvPr/>
        </p:nvSpPr>
        <p:spPr>
          <a:xfrm>
            <a:off x="16959250" y="19641125"/>
            <a:ext cx="1603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https://catalog.ngc.nvidia.com/orgs/nvidia/teams/ai-foundation/models/nvolve-29k/api</a:t>
            </a:r>
            <a:endParaRPr sz="3200"/>
          </a:p>
        </p:txBody>
      </p:sp>
      <p:sp>
        <p:nvSpPr>
          <p:cNvPr id="3492" name="Google Shape;3492;p19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sp>
        <p:nvSpPr>
          <p:cNvPr id="3498" name="Google Shape;3498;p19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499" name="Google Shape;3499;p196"/>
          <p:cNvPicPr preferRelativeResize="0"/>
          <p:nvPr/>
        </p:nvPicPr>
        <p:blipFill rotWithShape="1">
          <a:blip r:embed="rId3">
            <a:alphaModFix/>
          </a:blip>
          <a:srcRect b="9986" l="2969" r="5379" t="7689"/>
          <a:stretch/>
        </p:blipFill>
        <p:spPr>
          <a:xfrm>
            <a:off x="1006000" y="4933375"/>
            <a:ext cx="34563999" cy="12899849"/>
          </a:xfrm>
          <a:prstGeom prst="rect">
            <a:avLst/>
          </a:prstGeom>
          <a:noFill/>
          <a:ln>
            <a:noFill/>
          </a:ln>
        </p:spPr>
      </p:pic>
      <p:sp>
        <p:nvSpPr>
          <p:cNvPr id="3500" name="Google Shape;3500;p19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38" name="Google Shape;538;p53"/>
          <p:cNvPicPr preferRelativeResize="0"/>
          <p:nvPr/>
        </p:nvPicPr>
        <p:blipFill>
          <a:blip r:embed="rId3">
            <a:alphaModFix/>
          </a:blip>
          <a:stretch>
            <a:fillRect/>
          </a:stretch>
        </p:blipFill>
        <p:spPr>
          <a:xfrm>
            <a:off x="671375" y="3136110"/>
            <a:ext cx="17616624" cy="16092489"/>
          </a:xfrm>
          <a:prstGeom prst="rect">
            <a:avLst/>
          </a:prstGeom>
          <a:noFill/>
          <a:ln>
            <a:noFill/>
          </a:ln>
        </p:spPr>
      </p:pic>
      <p:sp>
        <p:nvSpPr>
          <p:cNvPr id="539" name="Google Shape;539;p53"/>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t>jupyter lab . &amp;; open -a Safari http://localhost:8888/lab </a:t>
            </a:r>
            <a:endParaRPr sz="36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5" name="Shape 3505"/>
        <p:cNvGrpSpPr/>
        <p:nvPr/>
      </p:nvGrpSpPr>
      <p:grpSpPr>
        <a:xfrm>
          <a:off x="0" y="0"/>
          <a:ext cx="0" cy="0"/>
          <a:chOff x="0" y="0"/>
          <a:chExt cx="0" cy="0"/>
        </a:xfrm>
      </p:grpSpPr>
      <p:sp>
        <p:nvSpPr>
          <p:cNvPr id="3506" name="Google Shape;3506;p19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07" name="Google Shape;3507;p197"/>
          <p:cNvPicPr preferRelativeResize="0"/>
          <p:nvPr/>
        </p:nvPicPr>
        <p:blipFill>
          <a:blip r:embed="rId3">
            <a:alphaModFix/>
          </a:blip>
          <a:stretch>
            <a:fillRect/>
          </a:stretch>
        </p:blipFill>
        <p:spPr>
          <a:xfrm>
            <a:off x="26437950" y="1095600"/>
            <a:ext cx="9261601" cy="5847674"/>
          </a:xfrm>
          <a:prstGeom prst="rect">
            <a:avLst/>
          </a:prstGeom>
          <a:noFill/>
          <a:ln>
            <a:noFill/>
          </a:ln>
        </p:spPr>
      </p:pic>
      <p:sp>
        <p:nvSpPr>
          <p:cNvPr id="3508" name="Google Shape;3508;p197"/>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https://engineering.fb.com/2017/03/29/data-infrastructure/faiss-a-library-for-efficient-similarity-search/</a:t>
            </a:r>
            <a:endParaRPr sz="3200"/>
          </a:p>
        </p:txBody>
      </p:sp>
      <p:pic>
        <p:nvPicPr>
          <p:cNvPr id="3509" name="Google Shape;3509;p197"/>
          <p:cNvPicPr preferRelativeResize="0"/>
          <p:nvPr/>
        </p:nvPicPr>
        <p:blipFill rotWithShape="1">
          <a:blip r:embed="rId5">
            <a:alphaModFix/>
          </a:blip>
          <a:srcRect b="0" l="0" r="3213" t="0"/>
          <a:stretch/>
        </p:blipFill>
        <p:spPr>
          <a:xfrm>
            <a:off x="475075" y="4017225"/>
            <a:ext cx="25127974" cy="8193975"/>
          </a:xfrm>
          <a:prstGeom prst="rect">
            <a:avLst/>
          </a:prstGeom>
          <a:noFill/>
          <a:ln>
            <a:noFill/>
          </a:ln>
        </p:spPr>
      </p:pic>
      <p:sp>
        <p:nvSpPr>
          <p:cNvPr id="3510" name="Google Shape;3510;p19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pic>
        <p:nvPicPr>
          <p:cNvPr id="3516" name="Google Shape;3516;p198"/>
          <p:cNvPicPr preferRelativeResize="0"/>
          <p:nvPr/>
        </p:nvPicPr>
        <p:blipFill rotWithShape="1">
          <a:blip r:embed="rId3">
            <a:alphaModFix/>
          </a:blip>
          <a:srcRect b="0" l="0" r="3213" t="0"/>
          <a:stretch/>
        </p:blipFill>
        <p:spPr>
          <a:xfrm>
            <a:off x="475075" y="4017225"/>
            <a:ext cx="25127974" cy="8193975"/>
          </a:xfrm>
          <a:prstGeom prst="rect">
            <a:avLst/>
          </a:prstGeom>
          <a:noFill/>
          <a:ln>
            <a:noFill/>
          </a:ln>
        </p:spPr>
      </p:pic>
      <p:sp>
        <p:nvSpPr>
          <p:cNvPr id="3517" name="Google Shape;3517;p198"/>
          <p:cNvSpPr/>
          <p:nvPr/>
        </p:nvSpPr>
        <p:spPr>
          <a:xfrm>
            <a:off x="17341600" y="120774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18" name="Google Shape;3518;p19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19" name="Google Shape;3519;p198"/>
          <p:cNvPicPr preferRelativeResize="0"/>
          <p:nvPr/>
        </p:nvPicPr>
        <p:blipFill>
          <a:blip r:embed="rId4">
            <a:alphaModFix/>
          </a:blip>
          <a:stretch>
            <a:fillRect/>
          </a:stretch>
        </p:blipFill>
        <p:spPr>
          <a:xfrm>
            <a:off x="26437950" y="1095600"/>
            <a:ext cx="9261601" cy="5847674"/>
          </a:xfrm>
          <a:prstGeom prst="rect">
            <a:avLst/>
          </a:prstGeom>
          <a:noFill/>
          <a:ln>
            <a:noFill/>
          </a:ln>
        </p:spPr>
      </p:pic>
      <p:sp>
        <p:nvSpPr>
          <p:cNvPr id="3520" name="Google Shape;3520;p198"/>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https://engineering.fb.com/2017/03/29/data-infrastructure/faiss-a-library-for-efficient-similarity-search/</a:t>
            </a:r>
            <a:endParaRPr sz="3200"/>
          </a:p>
        </p:txBody>
      </p:sp>
      <p:cxnSp>
        <p:nvCxnSpPr>
          <p:cNvPr id="3521" name="Google Shape;3521;p198"/>
          <p:cNvCxnSpPr>
            <a:stCxn id="3517" idx="0"/>
          </p:cNvCxnSpPr>
          <p:nvPr/>
        </p:nvCxnSpPr>
        <p:spPr>
          <a:xfrm flipH="1" rot="5400000">
            <a:off x="16142800" y="8496025"/>
            <a:ext cx="2743800" cy="4419000"/>
          </a:xfrm>
          <a:prstGeom prst="curvedConnector2">
            <a:avLst/>
          </a:prstGeom>
          <a:noFill/>
          <a:ln cap="flat" cmpd="sng" w="114300">
            <a:solidFill>
              <a:schemeClr val="dk2"/>
            </a:solidFill>
            <a:prstDash val="solid"/>
            <a:round/>
            <a:headEnd len="med" w="med" type="stealth"/>
            <a:tailEnd len="med" w="med" type="none"/>
          </a:ln>
        </p:spPr>
      </p:cxnSp>
      <p:cxnSp>
        <p:nvCxnSpPr>
          <p:cNvPr id="3522" name="Google Shape;3522;p198"/>
          <p:cNvCxnSpPr>
            <a:stCxn id="3517" idx="0"/>
          </p:cNvCxnSpPr>
          <p:nvPr/>
        </p:nvCxnSpPr>
        <p:spPr>
          <a:xfrm rot="-5400000">
            <a:off x="19931350" y="9126475"/>
            <a:ext cx="2743800" cy="3158100"/>
          </a:xfrm>
          <a:prstGeom prst="curvedConnector2">
            <a:avLst/>
          </a:prstGeom>
          <a:noFill/>
          <a:ln cap="flat" cmpd="sng" w="114300">
            <a:solidFill>
              <a:schemeClr val="dk2"/>
            </a:solidFill>
            <a:prstDash val="solid"/>
            <a:round/>
            <a:headEnd len="med" w="med" type="stealth"/>
            <a:tailEnd len="med" w="med" type="none"/>
          </a:ln>
        </p:spPr>
      </p:cxnSp>
      <p:sp>
        <p:nvSpPr>
          <p:cNvPr id="3523" name="Google Shape;3523;p19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pic>
        <p:nvPicPr>
          <p:cNvPr id="3529" name="Google Shape;3529;p199"/>
          <p:cNvPicPr preferRelativeResize="0"/>
          <p:nvPr/>
        </p:nvPicPr>
        <p:blipFill rotWithShape="1">
          <a:blip r:embed="rId3">
            <a:alphaModFix/>
          </a:blip>
          <a:srcRect b="0" l="0" r="3213" t="0"/>
          <a:stretch/>
        </p:blipFill>
        <p:spPr>
          <a:xfrm>
            <a:off x="475075" y="4017225"/>
            <a:ext cx="25127974" cy="8193975"/>
          </a:xfrm>
          <a:prstGeom prst="rect">
            <a:avLst/>
          </a:prstGeom>
          <a:noFill/>
          <a:ln>
            <a:noFill/>
          </a:ln>
        </p:spPr>
      </p:pic>
      <p:sp>
        <p:nvSpPr>
          <p:cNvPr id="3530" name="Google Shape;3530;p199"/>
          <p:cNvSpPr/>
          <p:nvPr/>
        </p:nvSpPr>
        <p:spPr>
          <a:xfrm>
            <a:off x="17341600" y="120774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31" name="Google Shape;3531;p19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32" name="Google Shape;3532;p199"/>
          <p:cNvPicPr preferRelativeResize="0"/>
          <p:nvPr/>
        </p:nvPicPr>
        <p:blipFill>
          <a:blip r:embed="rId4">
            <a:alphaModFix/>
          </a:blip>
          <a:stretch>
            <a:fillRect/>
          </a:stretch>
        </p:blipFill>
        <p:spPr>
          <a:xfrm>
            <a:off x="26437950" y="1095600"/>
            <a:ext cx="9261601" cy="5847674"/>
          </a:xfrm>
          <a:prstGeom prst="rect">
            <a:avLst/>
          </a:prstGeom>
          <a:noFill/>
          <a:ln>
            <a:noFill/>
          </a:ln>
        </p:spPr>
      </p:pic>
      <p:sp>
        <p:nvSpPr>
          <p:cNvPr id="3533" name="Google Shape;3533;p199"/>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https://engineering.fb.com/2017/03/29/data-infrastructure/faiss-a-library-for-efficient-similarity-search/</a:t>
            </a:r>
            <a:endParaRPr sz="3200"/>
          </a:p>
        </p:txBody>
      </p:sp>
      <p:sp>
        <p:nvSpPr>
          <p:cNvPr id="3534" name="Google Shape;3534;p199"/>
          <p:cNvSpPr/>
          <p:nvPr/>
        </p:nvSpPr>
        <p:spPr>
          <a:xfrm>
            <a:off x="17341600" y="135361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35" name="Google Shape;3535;p199"/>
          <p:cNvCxnSpPr>
            <a:stCxn id="3530" idx="0"/>
          </p:cNvCxnSpPr>
          <p:nvPr/>
        </p:nvCxnSpPr>
        <p:spPr>
          <a:xfrm flipH="1" rot="5400000">
            <a:off x="16142800" y="8496025"/>
            <a:ext cx="2743800" cy="4419000"/>
          </a:xfrm>
          <a:prstGeom prst="curvedConnector2">
            <a:avLst/>
          </a:prstGeom>
          <a:noFill/>
          <a:ln cap="flat" cmpd="sng" w="114300">
            <a:solidFill>
              <a:schemeClr val="dk2"/>
            </a:solidFill>
            <a:prstDash val="solid"/>
            <a:round/>
            <a:headEnd len="med" w="med" type="stealth"/>
            <a:tailEnd len="med" w="med" type="none"/>
          </a:ln>
        </p:spPr>
      </p:cxnSp>
      <p:cxnSp>
        <p:nvCxnSpPr>
          <p:cNvPr id="3536" name="Google Shape;3536;p199"/>
          <p:cNvCxnSpPr>
            <a:stCxn id="3530" idx="0"/>
          </p:cNvCxnSpPr>
          <p:nvPr/>
        </p:nvCxnSpPr>
        <p:spPr>
          <a:xfrm rot="-5400000">
            <a:off x="19931350" y="9126475"/>
            <a:ext cx="2743800" cy="3158100"/>
          </a:xfrm>
          <a:prstGeom prst="curvedConnector2">
            <a:avLst/>
          </a:prstGeom>
          <a:noFill/>
          <a:ln cap="flat" cmpd="sng" w="114300">
            <a:solidFill>
              <a:schemeClr val="dk2"/>
            </a:solidFill>
            <a:prstDash val="solid"/>
            <a:round/>
            <a:headEnd len="med" w="med" type="stealth"/>
            <a:tailEnd len="med" w="med" type="none"/>
          </a:ln>
        </p:spPr>
      </p:cxnSp>
      <p:sp>
        <p:nvSpPr>
          <p:cNvPr id="3537" name="Google Shape;3537;p19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pic>
        <p:nvPicPr>
          <p:cNvPr id="3543" name="Google Shape;3543;p200"/>
          <p:cNvPicPr preferRelativeResize="0"/>
          <p:nvPr/>
        </p:nvPicPr>
        <p:blipFill rotWithShape="1">
          <a:blip r:embed="rId3">
            <a:alphaModFix/>
          </a:blip>
          <a:srcRect b="0" l="0" r="3213" t="0"/>
          <a:stretch/>
        </p:blipFill>
        <p:spPr>
          <a:xfrm>
            <a:off x="475075" y="4017225"/>
            <a:ext cx="25127974" cy="8193975"/>
          </a:xfrm>
          <a:prstGeom prst="rect">
            <a:avLst/>
          </a:prstGeom>
          <a:noFill/>
          <a:ln>
            <a:noFill/>
          </a:ln>
        </p:spPr>
      </p:pic>
      <p:sp>
        <p:nvSpPr>
          <p:cNvPr id="3544" name="Google Shape;3544;p200"/>
          <p:cNvSpPr/>
          <p:nvPr/>
        </p:nvSpPr>
        <p:spPr>
          <a:xfrm>
            <a:off x="17341600" y="120774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45" name="Google Shape;3545;p200"/>
          <p:cNvSpPr/>
          <p:nvPr/>
        </p:nvSpPr>
        <p:spPr>
          <a:xfrm>
            <a:off x="25155150" y="12067350"/>
            <a:ext cx="11026800" cy="7346100"/>
          </a:xfrm>
          <a:prstGeom prst="roundRect">
            <a:avLst>
              <a:gd fmla="val 15511"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CC0000"/>
              </a:solidFill>
            </a:endParaRPr>
          </a:p>
        </p:txBody>
      </p:sp>
      <p:sp>
        <p:nvSpPr>
          <p:cNvPr id="3546" name="Google Shape;3546;p20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47" name="Google Shape;3547;p200"/>
          <p:cNvPicPr preferRelativeResize="0"/>
          <p:nvPr/>
        </p:nvPicPr>
        <p:blipFill>
          <a:blip r:embed="rId4">
            <a:alphaModFix/>
          </a:blip>
          <a:stretch>
            <a:fillRect/>
          </a:stretch>
        </p:blipFill>
        <p:spPr>
          <a:xfrm>
            <a:off x="26437950" y="1095600"/>
            <a:ext cx="9261601" cy="5847674"/>
          </a:xfrm>
          <a:prstGeom prst="rect">
            <a:avLst/>
          </a:prstGeom>
          <a:noFill/>
          <a:ln>
            <a:noFill/>
          </a:ln>
        </p:spPr>
      </p:pic>
      <p:sp>
        <p:nvSpPr>
          <p:cNvPr id="3548" name="Google Shape;3548;p200"/>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https://engineering.fb.com/2017/03/29/data-infrastructure/faiss-a-library-for-efficient-similarity-search/</a:t>
            </a:r>
            <a:endParaRPr sz="3200"/>
          </a:p>
        </p:txBody>
      </p:sp>
      <p:sp>
        <p:nvSpPr>
          <p:cNvPr id="3549" name="Google Shape;3549;p200"/>
          <p:cNvSpPr/>
          <p:nvPr/>
        </p:nvSpPr>
        <p:spPr>
          <a:xfrm>
            <a:off x="17341600" y="135361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50" name="Google Shape;3550;p200"/>
          <p:cNvCxnSpPr>
            <a:stCxn id="3544" idx="0"/>
          </p:cNvCxnSpPr>
          <p:nvPr/>
        </p:nvCxnSpPr>
        <p:spPr>
          <a:xfrm flipH="1" rot="5400000">
            <a:off x="16142800" y="8496025"/>
            <a:ext cx="2743800" cy="4419000"/>
          </a:xfrm>
          <a:prstGeom prst="curvedConnector2">
            <a:avLst/>
          </a:prstGeom>
          <a:noFill/>
          <a:ln cap="flat" cmpd="sng" w="114300">
            <a:solidFill>
              <a:schemeClr val="dk2"/>
            </a:solidFill>
            <a:prstDash val="solid"/>
            <a:round/>
            <a:headEnd len="med" w="med" type="stealth"/>
            <a:tailEnd len="med" w="med" type="none"/>
          </a:ln>
        </p:spPr>
      </p:cxnSp>
      <p:cxnSp>
        <p:nvCxnSpPr>
          <p:cNvPr id="3551" name="Google Shape;3551;p200"/>
          <p:cNvCxnSpPr>
            <a:stCxn id="3549" idx="1"/>
            <a:endCxn id="3543" idx="2"/>
          </p:cNvCxnSpPr>
          <p:nvPr/>
        </p:nvCxnSpPr>
        <p:spPr>
          <a:xfrm rot="10800000">
            <a:off x="13039000" y="12211225"/>
            <a:ext cx="4302600" cy="2278800"/>
          </a:xfrm>
          <a:prstGeom prst="curvedConnector2">
            <a:avLst/>
          </a:prstGeom>
          <a:noFill/>
          <a:ln cap="flat" cmpd="sng" w="114300">
            <a:solidFill>
              <a:schemeClr val="dk2"/>
            </a:solidFill>
            <a:prstDash val="solid"/>
            <a:round/>
            <a:headEnd len="med" w="med" type="stealth"/>
            <a:tailEnd len="med" w="med" type="none"/>
          </a:ln>
        </p:spPr>
      </p:cxnSp>
      <p:cxnSp>
        <p:nvCxnSpPr>
          <p:cNvPr id="3552" name="Google Shape;3552;p200"/>
          <p:cNvCxnSpPr>
            <a:stCxn id="3553" idx="1"/>
            <a:endCxn id="3549" idx="3"/>
          </p:cNvCxnSpPr>
          <p:nvPr/>
        </p:nvCxnSpPr>
        <p:spPr>
          <a:xfrm rot="10800000">
            <a:off x="22106850" y="14490050"/>
            <a:ext cx="3496200" cy="143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554" name="Google Shape;3554;p200"/>
          <p:cNvSpPr/>
          <p:nvPr/>
        </p:nvSpPr>
        <p:spPr>
          <a:xfrm>
            <a:off x="25603050" y="12492200"/>
            <a:ext cx="1009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&lt;metadata&gt; </a:t>
            </a:r>
            <a:endParaRPr b="1" sz="6400">
              <a:solidFill>
                <a:srgbClr val="CC0000"/>
              </a:solidFill>
            </a:endParaRPr>
          </a:p>
          <a:p>
            <a:pPr indent="0" lvl="0" marL="0" rtl="0" algn="ctr">
              <a:spcBef>
                <a:spcPts val="0"/>
              </a:spcBef>
              <a:spcAft>
                <a:spcPts val="0"/>
              </a:spcAft>
              <a:buNone/>
            </a:pPr>
            <a:r>
              <a:rPr b="1" lang="en-US" sz="6400">
                <a:solidFill>
                  <a:srgbClr val="CC0000"/>
                </a:solidFill>
              </a:rPr>
              <a:t>your name is NVBot…</a:t>
            </a:r>
            <a:endParaRPr b="1" sz="6400">
              <a:solidFill>
                <a:srgbClr val="CC0000"/>
              </a:solidFill>
            </a:endParaRPr>
          </a:p>
        </p:txBody>
      </p:sp>
      <p:sp>
        <p:nvSpPr>
          <p:cNvPr id="3553" name="Google Shape;3553;p200"/>
          <p:cNvSpPr/>
          <p:nvPr/>
        </p:nvSpPr>
        <p:spPr>
          <a:xfrm>
            <a:off x="25603050" y="149669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&lt;conversation&gt; </a:t>
            </a:r>
            <a:endParaRPr b="1" sz="6400">
              <a:solidFill>
                <a:srgbClr val="CC0000"/>
              </a:solidFill>
            </a:endParaRPr>
          </a:p>
          <a:p>
            <a:pPr indent="0" lvl="0" marL="0" rtl="0" algn="ctr">
              <a:spcBef>
                <a:spcPts val="0"/>
              </a:spcBef>
              <a:spcAft>
                <a:spcPts val="0"/>
              </a:spcAft>
              <a:buNone/>
            </a:pPr>
            <a:r>
              <a:rPr b="1" lang="en-US" sz="6400">
                <a:solidFill>
                  <a:srgbClr val="CC0000"/>
                </a:solidFill>
              </a:rPr>
              <a:t>Hey, my name is Jane</a:t>
            </a:r>
            <a:endParaRPr b="1" sz="6400">
              <a:solidFill>
                <a:srgbClr val="CC0000"/>
              </a:solidFill>
            </a:endParaRPr>
          </a:p>
        </p:txBody>
      </p:sp>
      <p:sp>
        <p:nvSpPr>
          <p:cNvPr id="3555" name="Google Shape;3555;p200"/>
          <p:cNvSpPr/>
          <p:nvPr/>
        </p:nvSpPr>
        <p:spPr>
          <a:xfrm>
            <a:off x="25603050" y="169142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&lt;wikipedia&gt; </a:t>
            </a:r>
            <a:endParaRPr b="1" sz="6400">
              <a:solidFill>
                <a:srgbClr val="CC0000"/>
              </a:solidFill>
            </a:endParaRPr>
          </a:p>
          <a:p>
            <a:pPr indent="0" lvl="0" marL="0" rtl="0" algn="ctr">
              <a:spcBef>
                <a:spcPts val="0"/>
              </a:spcBef>
              <a:spcAft>
                <a:spcPts val="0"/>
              </a:spcAft>
              <a:buNone/>
            </a:pPr>
            <a:r>
              <a:rPr b="1" lang="en-US" sz="6400">
                <a:solidFill>
                  <a:srgbClr val="CC0000"/>
                </a:solidFill>
              </a:rPr>
              <a:t>…a name is a term…</a:t>
            </a:r>
            <a:endParaRPr b="1" sz="6400">
              <a:solidFill>
                <a:srgbClr val="CC0000"/>
              </a:solidFill>
            </a:endParaRPr>
          </a:p>
        </p:txBody>
      </p:sp>
      <p:cxnSp>
        <p:nvCxnSpPr>
          <p:cNvPr id="3556" name="Google Shape;3556;p200"/>
          <p:cNvCxnSpPr>
            <a:stCxn id="3544" idx="0"/>
          </p:cNvCxnSpPr>
          <p:nvPr/>
        </p:nvCxnSpPr>
        <p:spPr>
          <a:xfrm rot="-5400000">
            <a:off x="19931350" y="9126475"/>
            <a:ext cx="2743800" cy="3158100"/>
          </a:xfrm>
          <a:prstGeom prst="curvedConnector2">
            <a:avLst/>
          </a:prstGeom>
          <a:noFill/>
          <a:ln cap="flat" cmpd="sng" w="114300">
            <a:solidFill>
              <a:schemeClr val="dk2"/>
            </a:solidFill>
            <a:prstDash val="solid"/>
            <a:round/>
            <a:headEnd len="med" w="med" type="stealth"/>
            <a:tailEnd len="med" w="med" type="none"/>
          </a:ln>
        </p:spPr>
      </p:cxnSp>
      <p:sp>
        <p:nvSpPr>
          <p:cNvPr id="3557" name="Google Shape;3557;p20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sp>
        <p:nvSpPr>
          <p:cNvPr id="3563" name="Google Shape;3563;p201"/>
          <p:cNvSpPr/>
          <p:nvPr/>
        </p:nvSpPr>
        <p:spPr>
          <a:xfrm>
            <a:off x="8572300" y="93723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64" name="Google Shape;3564;p201"/>
          <p:cNvSpPr/>
          <p:nvPr/>
        </p:nvSpPr>
        <p:spPr>
          <a:xfrm>
            <a:off x="15928650" y="7800150"/>
            <a:ext cx="11026800" cy="7346100"/>
          </a:xfrm>
          <a:prstGeom prst="roundRect">
            <a:avLst>
              <a:gd fmla="val 15511"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CC0000"/>
              </a:solidFill>
            </a:endParaRPr>
          </a:p>
        </p:txBody>
      </p:sp>
      <p:sp>
        <p:nvSpPr>
          <p:cNvPr id="3565" name="Google Shape;3565;p20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Retrieval Reordering/Selection</a:t>
            </a:r>
            <a:endParaRPr sz="8400"/>
          </a:p>
        </p:txBody>
      </p:sp>
      <p:sp>
        <p:nvSpPr>
          <p:cNvPr id="3566" name="Google Shape;3566;p201"/>
          <p:cNvSpPr/>
          <p:nvPr/>
        </p:nvSpPr>
        <p:spPr>
          <a:xfrm>
            <a:off x="8572300" y="108310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67" name="Google Shape;3567;p201"/>
          <p:cNvCxnSpPr>
            <a:stCxn id="3566" idx="1"/>
            <a:endCxn id="3568" idx="3"/>
          </p:cNvCxnSpPr>
          <p:nvPr/>
        </p:nvCxnSpPr>
        <p:spPr>
          <a:xfrm flipH="1">
            <a:off x="7013500" y="11784925"/>
            <a:ext cx="1558800" cy="600"/>
          </a:xfrm>
          <a:prstGeom prst="curvedConnector3">
            <a:avLst>
              <a:gd fmla="val 50003" name="adj1"/>
            </a:avLst>
          </a:prstGeom>
          <a:noFill/>
          <a:ln cap="flat" cmpd="sng" w="114300">
            <a:solidFill>
              <a:schemeClr val="dk2"/>
            </a:solidFill>
            <a:prstDash val="solid"/>
            <a:round/>
            <a:headEnd len="med" w="med" type="stealth"/>
            <a:tailEnd len="med" w="med" type="none"/>
          </a:ln>
        </p:spPr>
      </p:cxnSp>
      <p:cxnSp>
        <p:nvCxnSpPr>
          <p:cNvPr id="3569" name="Google Shape;3569;p201"/>
          <p:cNvCxnSpPr>
            <a:stCxn id="3570" idx="1"/>
            <a:endCxn id="3566" idx="3"/>
          </p:cNvCxnSpPr>
          <p:nvPr/>
        </p:nvCxnSpPr>
        <p:spPr>
          <a:xfrm flipH="1">
            <a:off x="13337550" y="11729750"/>
            <a:ext cx="3039000" cy="552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571" name="Google Shape;3571;p201"/>
          <p:cNvSpPr/>
          <p:nvPr/>
        </p:nvSpPr>
        <p:spPr>
          <a:xfrm>
            <a:off x="16376550" y="8301200"/>
            <a:ext cx="1009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&lt;metadata&gt; </a:t>
            </a:r>
            <a:endParaRPr b="1" sz="6400">
              <a:solidFill>
                <a:srgbClr val="CC0000"/>
              </a:solidFill>
            </a:endParaRPr>
          </a:p>
          <a:p>
            <a:pPr indent="0" lvl="0" marL="0" rtl="0" algn="ctr">
              <a:spcBef>
                <a:spcPts val="0"/>
              </a:spcBef>
              <a:spcAft>
                <a:spcPts val="0"/>
              </a:spcAft>
              <a:buNone/>
            </a:pPr>
            <a:r>
              <a:rPr b="1" lang="en-US" sz="6400">
                <a:solidFill>
                  <a:srgbClr val="CC0000"/>
                </a:solidFill>
              </a:rPr>
              <a:t>your name is NVBot…</a:t>
            </a:r>
            <a:endParaRPr b="1" sz="6400">
              <a:solidFill>
                <a:srgbClr val="CC0000"/>
              </a:solidFill>
            </a:endParaRPr>
          </a:p>
        </p:txBody>
      </p:sp>
      <p:sp>
        <p:nvSpPr>
          <p:cNvPr id="3570" name="Google Shape;3570;p201"/>
          <p:cNvSpPr/>
          <p:nvPr/>
        </p:nvSpPr>
        <p:spPr>
          <a:xfrm>
            <a:off x="16376550" y="107759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&lt;conversation&gt; </a:t>
            </a:r>
            <a:endParaRPr b="1" sz="6400">
              <a:solidFill>
                <a:srgbClr val="CC0000"/>
              </a:solidFill>
            </a:endParaRPr>
          </a:p>
          <a:p>
            <a:pPr indent="0" lvl="0" marL="0" rtl="0" algn="ctr">
              <a:spcBef>
                <a:spcPts val="0"/>
              </a:spcBef>
              <a:spcAft>
                <a:spcPts val="0"/>
              </a:spcAft>
              <a:buNone/>
            </a:pPr>
            <a:r>
              <a:rPr b="1" lang="en-US" sz="6400">
                <a:solidFill>
                  <a:srgbClr val="CC0000"/>
                </a:solidFill>
              </a:rPr>
              <a:t>Hey, my name is Jane</a:t>
            </a:r>
            <a:endParaRPr b="1" sz="6400">
              <a:solidFill>
                <a:srgbClr val="CC0000"/>
              </a:solidFill>
            </a:endParaRPr>
          </a:p>
        </p:txBody>
      </p:sp>
      <p:sp>
        <p:nvSpPr>
          <p:cNvPr id="3572" name="Google Shape;3572;p201"/>
          <p:cNvSpPr/>
          <p:nvPr/>
        </p:nvSpPr>
        <p:spPr>
          <a:xfrm>
            <a:off x="16376550" y="127232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&lt;wikipedia&gt; </a:t>
            </a:r>
            <a:endParaRPr b="1" sz="6400">
              <a:solidFill>
                <a:srgbClr val="CC0000"/>
              </a:solidFill>
            </a:endParaRPr>
          </a:p>
          <a:p>
            <a:pPr indent="0" lvl="0" marL="0" rtl="0" algn="ctr">
              <a:spcBef>
                <a:spcPts val="0"/>
              </a:spcBef>
              <a:spcAft>
                <a:spcPts val="0"/>
              </a:spcAft>
              <a:buNone/>
            </a:pPr>
            <a:r>
              <a:rPr b="1" lang="en-US" sz="6400">
                <a:solidFill>
                  <a:srgbClr val="CC0000"/>
                </a:solidFill>
              </a:rPr>
              <a:t>…a name is a term…</a:t>
            </a:r>
            <a:endParaRPr b="1" sz="6400">
              <a:solidFill>
                <a:srgbClr val="CC0000"/>
              </a:solidFill>
            </a:endParaRPr>
          </a:p>
        </p:txBody>
      </p:sp>
      <p:sp>
        <p:nvSpPr>
          <p:cNvPr id="3568" name="Google Shape;3568;p201"/>
          <p:cNvSpPr/>
          <p:nvPr/>
        </p:nvSpPr>
        <p:spPr>
          <a:xfrm>
            <a:off x="495300" y="10006363"/>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a:t>
            </a:r>
            <a:endParaRPr b="1" sz="6400">
              <a:solidFill>
                <a:srgbClr val="0071C5"/>
              </a:solidFill>
            </a:endParaRPr>
          </a:p>
          <a:p>
            <a:pPr indent="0" lvl="0" marL="0" rtl="0" algn="ctr">
              <a:spcBef>
                <a:spcPts val="0"/>
              </a:spcBef>
              <a:spcAft>
                <a:spcPts val="0"/>
              </a:spcAft>
              <a:buNone/>
            </a:pPr>
            <a:r>
              <a:rPr b="1" lang="en-US" sz="6400">
                <a:solidFill>
                  <a:srgbClr val="0071C5"/>
                </a:solidFill>
              </a:rPr>
              <a:t>my name?</a:t>
            </a:r>
            <a:endParaRPr b="1" sz="6400">
              <a:solidFill>
                <a:srgbClr val="0071C5"/>
              </a:solidFill>
            </a:endParaRPr>
          </a:p>
        </p:txBody>
      </p:sp>
      <p:sp>
        <p:nvSpPr>
          <p:cNvPr id="3573" name="Google Shape;3573;p201"/>
          <p:cNvSpPr/>
          <p:nvPr/>
        </p:nvSpPr>
        <p:spPr>
          <a:xfrm>
            <a:off x="28803400" y="1077590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Reranker</a:t>
            </a:r>
            <a:endParaRPr b="1" sz="6400">
              <a:solidFill>
                <a:srgbClr val="9900FF"/>
              </a:solidFill>
            </a:endParaRPr>
          </a:p>
        </p:txBody>
      </p:sp>
      <p:sp>
        <p:nvSpPr>
          <p:cNvPr id="3574" name="Google Shape;3574;p201"/>
          <p:cNvSpPr/>
          <p:nvPr/>
        </p:nvSpPr>
        <p:spPr>
          <a:xfrm>
            <a:off x="26597500" y="16362738"/>
            <a:ext cx="9177000" cy="19077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101010"/>
                </a:solidFill>
              </a:rPr>
              <a:t>LongContextReorder</a:t>
            </a:r>
            <a:endParaRPr b="1" sz="6400">
              <a:solidFill>
                <a:srgbClr val="101010"/>
              </a:solidFill>
            </a:endParaRPr>
          </a:p>
        </p:txBody>
      </p:sp>
      <p:cxnSp>
        <p:nvCxnSpPr>
          <p:cNvPr id="3575" name="Google Shape;3575;p201"/>
          <p:cNvCxnSpPr>
            <a:stCxn id="3573" idx="1"/>
            <a:endCxn id="3570" idx="3"/>
          </p:cNvCxnSpPr>
          <p:nvPr/>
        </p:nvCxnSpPr>
        <p:spPr>
          <a:xfrm flipH="1">
            <a:off x="26473000" y="11729750"/>
            <a:ext cx="2330400" cy="6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3576" name="Google Shape;3576;p201"/>
          <p:cNvCxnSpPr>
            <a:stCxn id="3573" idx="0"/>
          </p:cNvCxnSpPr>
          <p:nvPr/>
        </p:nvCxnSpPr>
        <p:spPr>
          <a:xfrm rot="5400000">
            <a:off x="22063000" y="2665100"/>
            <a:ext cx="1012200" cy="17233800"/>
          </a:xfrm>
          <a:prstGeom prst="curvedConnector4">
            <a:avLst>
              <a:gd fmla="val -517304" name="adj1"/>
              <a:gd fmla="val 94694" name="adj2"/>
            </a:avLst>
          </a:prstGeom>
          <a:noFill/>
          <a:ln cap="flat" cmpd="sng" w="114300">
            <a:solidFill>
              <a:schemeClr val="dk2"/>
            </a:solidFill>
            <a:prstDash val="solid"/>
            <a:round/>
            <a:headEnd len="med" w="med" type="stealth"/>
            <a:tailEnd len="med" w="med" type="none"/>
          </a:ln>
        </p:spPr>
      </p:cxnSp>
      <p:cxnSp>
        <p:nvCxnSpPr>
          <p:cNvPr id="3577" name="Google Shape;3577;p201"/>
          <p:cNvCxnSpPr>
            <a:stCxn id="3574" idx="1"/>
            <a:endCxn id="3572" idx="2"/>
          </p:cNvCxnSpPr>
          <p:nvPr/>
        </p:nvCxnSpPr>
        <p:spPr>
          <a:xfrm rot="10800000">
            <a:off x="21424900" y="14630988"/>
            <a:ext cx="5172600" cy="2685600"/>
          </a:xfrm>
          <a:prstGeom prst="curvedConnector2">
            <a:avLst/>
          </a:prstGeom>
          <a:noFill/>
          <a:ln cap="flat" cmpd="sng" w="114300">
            <a:solidFill>
              <a:schemeClr val="dk2"/>
            </a:solidFill>
            <a:prstDash val="solid"/>
            <a:round/>
            <a:headEnd len="med" w="med" type="stealth"/>
            <a:tailEnd len="med" w="med" type="none"/>
          </a:ln>
        </p:spPr>
      </p:cxnSp>
      <p:sp>
        <p:nvSpPr>
          <p:cNvPr id="3578" name="Google Shape;3578;p20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sp>
        <p:nvSpPr>
          <p:cNvPr id="3584" name="Google Shape;3584;p202"/>
          <p:cNvSpPr/>
          <p:nvPr/>
        </p:nvSpPr>
        <p:spPr>
          <a:xfrm>
            <a:off x="20154700" y="940250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85" name="Google Shape;3585;p20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Augmentation</a:t>
            </a:r>
            <a:endParaRPr sz="8400"/>
          </a:p>
        </p:txBody>
      </p:sp>
      <p:sp>
        <p:nvSpPr>
          <p:cNvPr id="3586" name="Google Shape;3586;p202"/>
          <p:cNvSpPr/>
          <p:nvPr/>
        </p:nvSpPr>
        <p:spPr>
          <a:xfrm>
            <a:off x="20230900" y="10830913"/>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87" name="Google Shape;3587;p202"/>
          <p:cNvCxnSpPr>
            <a:stCxn id="3588" idx="1"/>
            <a:endCxn id="3589" idx="0"/>
          </p:cNvCxnSpPr>
          <p:nvPr/>
        </p:nvCxnSpPr>
        <p:spPr>
          <a:xfrm flipH="1">
            <a:off x="3716157" y="7852514"/>
            <a:ext cx="3751500" cy="2153700"/>
          </a:xfrm>
          <a:prstGeom prst="curvedConnector2">
            <a:avLst/>
          </a:prstGeom>
          <a:noFill/>
          <a:ln cap="flat" cmpd="sng" w="114300">
            <a:solidFill>
              <a:schemeClr val="dk2"/>
            </a:solidFill>
            <a:prstDash val="solid"/>
            <a:round/>
            <a:headEnd len="med" w="med" type="stealth"/>
            <a:tailEnd len="med" w="med" type="none"/>
          </a:ln>
        </p:spPr>
      </p:cxnSp>
      <p:cxnSp>
        <p:nvCxnSpPr>
          <p:cNvPr id="3590" name="Google Shape;3590;p202"/>
          <p:cNvCxnSpPr>
            <a:endCxn id="3586" idx="3"/>
          </p:cNvCxnSpPr>
          <p:nvPr/>
        </p:nvCxnSpPr>
        <p:spPr>
          <a:xfrm rot="10800000">
            <a:off x="24996100" y="11784763"/>
            <a:ext cx="2748300" cy="33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589" name="Google Shape;3589;p202"/>
          <p:cNvSpPr/>
          <p:nvPr/>
        </p:nvSpPr>
        <p:spPr>
          <a:xfrm>
            <a:off x="457200" y="10006213"/>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a:t>
            </a:r>
            <a:endParaRPr b="1" sz="6400">
              <a:solidFill>
                <a:srgbClr val="0071C5"/>
              </a:solidFill>
            </a:endParaRPr>
          </a:p>
          <a:p>
            <a:pPr indent="0" lvl="0" marL="0" rtl="0" algn="ctr">
              <a:spcBef>
                <a:spcPts val="0"/>
              </a:spcBef>
              <a:spcAft>
                <a:spcPts val="0"/>
              </a:spcAft>
              <a:buNone/>
            </a:pPr>
            <a:r>
              <a:rPr b="1" lang="en-US" sz="6400">
                <a:solidFill>
                  <a:srgbClr val="0071C5"/>
                </a:solidFill>
              </a:rPr>
              <a:t>my name?</a:t>
            </a:r>
            <a:endParaRPr b="1" sz="6400">
              <a:solidFill>
                <a:srgbClr val="0071C5"/>
              </a:solidFill>
            </a:endParaRPr>
          </a:p>
        </p:txBody>
      </p:sp>
      <p:grpSp>
        <p:nvGrpSpPr>
          <p:cNvPr id="3591" name="Google Shape;3591;p202"/>
          <p:cNvGrpSpPr/>
          <p:nvPr/>
        </p:nvGrpSpPr>
        <p:grpSpPr>
          <a:xfrm>
            <a:off x="7467657" y="4887815"/>
            <a:ext cx="8534353" cy="4391911"/>
            <a:chOff x="12310991" y="8786083"/>
            <a:chExt cx="7453583" cy="3746725"/>
          </a:xfrm>
        </p:grpSpPr>
        <p:sp>
          <p:nvSpPr>
            <p:cNvPr id="3592" name="Google Shape;3592;p202"/>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593" name="Google Shape;3593;p202"/>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588" name="Google Shape;3588;p202"/>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Question</a:t>
              </a:r>
              <a:endParaRPr b="1" sz="6400">
                <a:solidFill>
                  <a:srgbClr val="FF9900"/>
                </a:solidFill>
              </a:endParaRPr>
            </a:p>
          </p:txBody>
        </p:sp>
      </p:grpSp>
      <p:cxnSp>
        <p:nvCxnSpPr>
          <p:cNvPr id="3594" name="Google Shape;3594;p202"/>
          <p:cNvCxnSpPr>
            <a:stCxn id="3586" idx="1"/>
            <a:endCxn id="3592" idx="3"/>
          </p:cNvCxnSpPr>
          <p:nvPr/>
        </p:nvCxnSpPr>
        <p:spPr>
          <a:xfrm rot="10800000">
            <a:off x="16002100" y="7852363"/>
            <a:ext cx="4228800" cy="3932400"/>
          </a:xfrm>
          <a:prstGeom prst="curvedConnector3">
            <a:avLst>
              <a:gd fmla="val 50001" name="adj1"/>
            </a:avLst>
          </a:prstGeom>
          <a:noFill/>
          <a:ln cap="flat" cmpd="sng" w="114300">
            <a:solidFill>
              <a:schemeClr val="dk2"/>
            </a:solidFill>
            <a:prstDash val="solid"/>
            <a:round/>
            <a:headEnd len="med" w="med" type="stealth"/>
            <a:tailEnd len="med" w="med" type="none"/>
          </a:ln>
        </p:spPr>
      </p:cxnSp>
      <p:grpSp>
        <p:nvGrpSpPr>
          <p:cNvPr id="3595" name="Google Shape;3595;p202"/>
          <p:cNvGrpSpPr/>
          <p:nvPr/>
        </p:nvGrpSpPr>
        <p:grpSpPr>
          <a:xfrm>
            <a:off x="7467657" y="13114590"/>
            <a:ext cx="8534353" cy="4391911"/>
            <a:chOff x="12310991" y="8786083"/>
            <a:chExt cx="7453583" cy="3746725"/>
          </a:xfrm>
        </p:grpSpPr>
        <p:sp>
          <p:nvSpPr>
            <p:cNvPr id="3596" name="Google Shape;3596;p202"/>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597" name="Google Shape;3597;p202"/>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598" name="Google Shape;3598;p202"/>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Hypothesis</a:t>
              </a:r>
              <a:endParaRPr b="1" sz="6400">
                <a:solidFill>
                  <a:srgbClr val="FF9900"/>
                </a:solidFill>
              </a:endParaRPr>
            </a:p>
          </p:txBody>
        </p:sp>
      </p:grpSp>
      <p:cxnSp>
        <p:nvCxnSpPr>
          <p:cNvPr id="3599" name="Google Shape;3599;p202"/>
          <p:cNvCxnSpPr>
            <a:stCxn id="3586" idx="1"/>
            <a:endCxn id="3596" idx="3"/>
          </p:cNvCxnSpPr>
          <p:nvPr/>
        </p:nvCxnSpPr>
        <p:spPr>
          <a:xfrm flipH="1">
            <a:off x="16002100" y="11784763"/>
            <a:ext cx="4228800" cy="42945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600" name="Google Shape;3600;p202"/>
          <p:cNvCxnSpPr>
            <a:endCxn id="3589" idx="2"/>
          </p:cNvCxnSpPr>
          <p:nvPr/>
        </p:nvCxnSpPr>
        <p:spPr>
          <a:xfrm rot="10800000">
            <a:off x="3716250" y="13563313"/>
            <a:ext cx="3751500" cy="2516100"/>
          </a:xfrm>
          <a:prstGeom prst="curvedConnector2">
            <a:avLst/>
          </a:prstGeom>
          <a:noFill/>
          <a:ln cap="flat" cmpd="sng" w="114300">
            <a:solidFill>
              <a:schemeClr val="dk2"/>
            </a:solidFill>
            <a:prstDash val="solid"/>
            <a:round/>
            <a:headEnd len="med" w="med" type="stealth"/>
            <a:tailEnd len="med" w="med" type="none"/>
          </a:ln>
        </p:spPr>
      </p:cxnSp>
      <p:cxnSp>
        <p:nvCxnSpPr>
          <p:cNvPr id="3601" name="Google Shape;3601;p202"/>
          <p:cNvCxnSpPr>
            <a:stCxn id="3586" idx="1"/>
            <a:endCxn id="3589" idx="3"/>
          </p:cNvCxnSpPr>
          <p:nvPr/>
        </p:nvCxnSpPr>
        <p:spPr>
          <a:xfrm flipH="1">
            <a:off x="6975400" y="11784763"/>
            <a:ext cx="13255500" cy="600"/>
          </a:xfrm>
          <a:prstGeom prst="curvedConnector3">
            <a:avLst>
              <a:gd fmla="val 50241" name="adj1"/>
            </a:avLst>
          </a:prstGeom>
          <a:noFill/>
          <a:ln cap="flat" cmpd="sng" w="114300">
            <a:solidFill>
              <a:schemeClr val="dk2"/>
            </a:solidFill>
            <a:prstDash val="solid"/>
            <a:round/>
            <a:headEnd len="med" w="med" type="stealth"/>
            <a:tailEnd len="med" w="med" type="none"/>
          </a:ln>
        </p:spPr>
      </p:cxnSp>
      <p:sp>
        <p:nvSpPr>
          <p:cNvPr id="3602" name="Google Shape;3602;p202"/>
          <p:cNvSpPr/>
          <p:nvPr/>
        </p:nvSpPr>
        <p:spPr>
          <a:xfrm>
            <a:off x="8267753" y="108620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03" name="Google Shape;3603;p202"/>
          <p:cNvSpPr/>
          <p:nvPr/>
        </p:nvSpPr>
        <p:spPr>
          <a:xfrm>
            <a:off x="8991653" y="114496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04" name="Google Shape;3604;p202"/>
          <p:cNvSpPr/>
          <p:nvPr/>
        </p:nvSpPr>
        <p:spPr>
          <a:xfrm>
            <a:off x="8648753" y="11988326"/>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05" name="Google Shape;3605;p202"/>
          <p:cNvSpPr/>
          <p:nvPr/>
        </p:nvSpPr>
        <p:spPr>
          <a:xfrm>
            <a:off x="12308502" y="10708822"/>
            <a:ext cx="3184500" cy="19077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sp>
        <p:nvSpPr>
          <p:cNvPr id="3606" name="Google Shape;3606;p20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p203"/>
          <p:cNvSpPr/>
          <p:nvPr/>
        </p:nvSpPr>
        <p:spPr>
          <a:xfrm>
            <a:off x="20154700" y="940250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613" name="Google Shape;3613;p20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RAG Fusion</a:t>
            </a:r>
            <a:endParaRPr sz="8400"/>
          </a:p>
        </p:txBody>
      </p:sp>
      <p:sp>
        <p:nvSpPr>
          <p:cNvPr id="3614" name="Google Shape;3614;p203"/>
          <p:cNvSpPr/>
          <p:nvPr/>
        </p:nvSpPr>
        <p:spPr>
          <a:xfrm>
            <a:off x="20230900" y="10830913"/>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615" name="Google Shape;3615;p203"/>
          <p:cNvCxnSpPr>
            <a:stCxn id="3616" idx="1"/>
            <a:endCxn id="3617" idx="0"/>
          </p:cNvCxnSpPr>
          <p:nvPr/>
        </p:nvCxnSpPr>
        <p:spPr>
          <a:xfrm flipH="1">
            <a:off x="3716157" y="7852514"/>
            <a:ext cx="3751500" cy="2153700"/>
          </a:xfrm>
          <a:prstGeom prst="curvedConnector2">
            <a:avLst/>
          </a:prstGeom>
          <a:noFill/>
          <a:ln cap="flat" cmpd="sng" w="114300">
            <a:solidFill>
              <a:schemeClr val="dk2"/>
            </a:solidFill>
            <a:prstDash val="solid"/>
            <a:round/>
            <a:headEnd len="med" w="med" type="stealth"/>
            <a:tailEnd len="med" w="med" type="none"/>
          </a:ln>
        </p:spPr>
      </p:cxnSp>
      <p:cxnSp>
        <p:nvCxnSpPr>
          <p:cNvPr id="3618" name="Google Shape;3618;p203"/>
          <p:cNvCxnSpPr>
            <a:stCxn id="3619" idx="1"/>
            <a:endCxn id="3614" idx="3"/>
          </p:cNvCxnSpPr>
          <p:nvPr/>
        </p:nvCxnSpPr>
        <p:spPr>
          <a:xfrm rot="10800000">
            <a:off x="24996100" y="11784625"/>
            <a:ext cx="1986300" cy="18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617" name="Google Shape;3617;p203"/>
          <p:cNvSpPr/>
          <p:nvPr/>
        </p:nvSpPr>
        <p:spPr>
          <a:xfrm>
            <a:off x="457200" y="10006213"/>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a:t>
            </a:r>
            <a:endParaRPr b="1" sz="6400">
              <a:solidFill>
                <a:srgbClr val="0071C5"/>
              </a:solidFill>
            </a:endParaRPr>
          </a:p>
          <a:p>
            <a:pPr indent="0" lvl="0" marL="0" rtl="0" algn="ctr">
              <a:spcBef>
                <a:spcPts val="0"/>
              </a:spcBef>
              <a:spcAft>
                <a:spcPts val="0"/>
              </a:spcAft>
              <a:buNone/>
            </a:pPr>
            <a:r>
              <a:rPr b="1" lang="en-US" sz="6400">
                <a:solidFill>
                  <a:srgbClr val="0071C5"/>
                </a:solidFill>
              </a:rPr>
              <a:t>my name?</a:t>
            </a:r>
            <a:endParaRPr b="1" sz="6400">
              <a:solidFill>
                <a:srgbClr val="0071C5"/>
              </a:solidFill>
            </a:endParaRPr>
          </a:p>
        </p:txBody>
      </p:sp>
      <p:grpSp>
        <p:nvGrpSpPr>
          <p:cNvPr id="3620" name="Google Shape;3620;p203"/>
          <p:cNvGrpSpPr/>
          <p:nvPr/>
        </p:nvGrpSpPr>
        <p:grpSpPr>
          <a:xfrm>
            <a:off x="7467657" y="4887815"/>
            <a:ext cx="8534353" cy="4391911"/>
            <a:chOff x="12310991" y="8786083"/>
            <a:chExt cx="7453583" cy="3746725"/>
          </a:xfrm>
        </p:grpSpPr>
        <p:sp>
          <p:nvSpPr>
            <p:cNvPr id="3621" name="Google Shape;3621;p203"/>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622" name="Google Shape;3622;p203"/>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616" name="Google Shape;3616;p203"/>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Question</a:t>
              </a:r>
              <a:endParaRPr b="1" sz="6400">
                <a:solidFill>
                  <a:srgbClr val="FF9900"/>
                </a:solidFill>
              </a:endParaRPr>
            </a:p>
          </p:txBody>
        </p:sp>
      </p:grpSp>
      <p:cxnSp>
        <p:nvCxnSpPr>
          <p:cNvPr id="3623" name="Google Shape;3623;p203"/>
          <p:cNvCxnSpPr>
            <a:stCxn id="3614" idx="1"/>
            <a:endCxn id="3621" idx="3"/>
          </p:cNvCxnSpPr>
          <p:nvPr/>
        </p:nvCxnSpPr>
        <p:spPr>
          <a:xfrm rot="10800000">
            <a:off x="16002100" y="7852363"/>
            <a:ext cx="4228800" cy="3932400"/>
          </a:xfrm>
          <a:prstGeom prst="curvedConnector3">
            <a:avLst>
              <a:gd fmla="val 50001" name="adj1"/>
            </a:avLst>
          </a:prstGeom>
          <a:noFill/>
          <a:ln cap="flat" cmpd="sng" w="114300">
            <a:solidFill>
              <a:schemeClr val="dk2"/>
            </a:solidFill>
            <a:prstDash val="solid"/>
            <a:round/>
            <a:headEnd len="med" w="med" type="stealth"/>
            <a:tailEnd len="med" w="med" type="none"/>
          </a:ln>
        </p:spPr>
      </p:cxnSp>
      <p:grpSp>
        <p:nvGrpSpPr>
          <p:cNvPr id="3624" name="Google Shape;3624;p203"/>
          <p:cNvGrpSpPr/>
          <p:nvPr/>
        </p:nvGrpSpPr>
        <p:grpSpPr>
          <a:xfrm>
            <a:off x="7467657" y="13114590"/>
            <a:ext cx="8534353" cy="4391911"/>
            <a:chOff x="12310991" y="8786083"/>
            <a:chExt cx="7453583" cy="3746725"/>
          </a:xfrm>
        </p:grpSpPr>
        <p:sp>
          <p:nvSpPr>
            <p:cNvPr id="3625" name="Google Shape;3625;p203"/>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626" name="Google Shape;3626;p203"/>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627" name="Google Shape;3627;p203"/>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Hypothesis</a:t>
              </a:r>
              <a:endParaRPr b="1" sz="6400">
                <a:solidFill>
                  <a:srgbClr val="FF9900"/>
                </a:solidFill>
              </a:endParaRPr>
            </a:p>
          </p:txBody>
        </p:sp>
      </p:grpSp>
      <p:cxnSp>
        <p:nvCxnSpPr>
          <p:cNvPr id="3628" name="Google Shape;3628;p203"/>
          <p:cNvCxnSpPr>
            <a:stCxn id="3614" idx="1"/>
            <a:endCxn id="3625" idx="3"/>
          </p:cNvCxnSpPr>
          <p:nvPr/>
        </p:nvCxnSpPr>
        <p:spPr>
          <a:xfrm flipH="1">
            <a:off x="16002100" y="11784763"/>
            <a:ext cx="4228800" cy="42945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629" name="Google Shape;3629;p203"/>
          <p:cNvCxnSpPr>
            <a:endCxn id="3617" idx="2"/>
          </p:cNvCxnSpPr>
          <p:nvPr/>
        </p:nvCxnSpPr>
        <p:spPr>
          <a:xfrm rot="10800000">
            <a:off x="3716250" y="13563313"/>
            <a:ext cx="3751500" cy="2516100"/>
          </a:xfrm>
          <a:prstGeom prst="curvedConnector2">
            <a:avLst/>
          </a:prstGeom>
          <a:noFill/>
          <a:ln cap="flat" cmpd="sng" w="114300">
            <a:solidFill>
              <a:schemeClr val="dk2"/>
            </a:solidFill>
            <a:prstDash val="solid"/>
            <a:round/>
            <a:headEnd len="med" w="med" type="stealth"/>
            <a:tailEnd len="med" w="med" type="none"/>
          </a:ln>
        </p:spPr>
      </p:cxnSp>
      <p:cxnSp>
        <p:nvCxnSpPr>
          <p:cNvPr id="3630" name="Google Shape;3630;p203"/>
          <p:cNvCxnSpPr>
            <a:stCxn id="3614" idx="1"/>
            <a:endCxn id="3617" idx="3"/>
          </p:cNvCxnSpPr>
          <p:nvPr/>
        </p:nvCxnSpPr>
        <p:spPr>
          <a:xfrm flipH="1">
            <a:off x="6975400" y="11784763"/>
            <a:ext cx="13255500" cy="600"/>
          </a:xfrm>
          <a:prstGeom prst="curvedConnector3">
            <a:avLst>
              <a:gd fmla="val 50241" name="adj1"/>
            </a:avLst>
          </a:prstGeom>
          <a:noFill/>
          <a:ln cap="flat" cmpd="sng" w="114300">
            <a:solidFill>
              <a:schemeClr val="dk2"/>
            </a:solidFill>
            <a:prstDash val="solid"/>
            <a:round/>
            <a:headEnd len="med" w="med" type="stealth"/>
            <a:tailEnd len="med" w="med" type="none"/>
          </a:ln>
        </p:spPr>
      </p:cxnSp>
      <p:sp>
        <p:nvSpPr>
          <p:cNvPr id="3631" name="Google Shape;3631;p203"/>
          <p:cNvSpPr/>
          <p:nvPr/>
        </p:nvSpPr>
        <p:spPr>
          <a:xfrm>
            <a:off x="8267753" y="108620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32" name="Google Shape;3632;p203"/>
          <p:cNvSpPr/>
          <p:nvPr/>
        </p:nvSpPr>
        <p:spPr>
          <a:xfrm>
            <a:off x="8991653" y="114496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33" name="Google Shape;3633;p203"/>
          <p:cNvSpPr/>
          <p:nvPr/>
        </p:nvSpPr>
        <p:spPr>
          <a:xfrm>
            <a:off x="8648753" y="11988326"/>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34" name="Google Shape;3634;p203"/>
          <p:cNvSpPr/>
          <p:nvPr/>
        </p:nvSpPr>
        <p:spPr>
          <a:xfrm>
            <a:off x="12308502" y="10708822"/>
            <a:ext cx="3184500" cy="19077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sp>
        <p:nvSpPr>
          <p:cNvPr id="3619" name="Google Shape;3619;p203"/>
          <p:cNvSpPr/>
          <p:nvPr/>
        </p:nvSpPr>
        <p:spPr>
          <a:xfrm>
            <a:off x="26982400" y="108325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Reranker</a:t>
            </a:r>
            <a:endParaRPr b="1" sz="6400">
              <a:solidFill>
                <a:srgbClr val="9900FF"/>
              </a:solidFill>
            </a:endParaRPr>
          </a:p>
        </p:txBody>
      </p:sp>
      <p:cxnSp>
        <p:nvCxnSpPr>
          <p:cNvPr id="3635" name="Google Shape;3635;p203"/>
          <p:cNvCxnSpPr/>
          <p:nvPr/>
        </p:nvCxnSpPr>
        <p:spPr>
          <a:xfrm rot="10800000">
            <a:off x="31747600" y="11784763"/>
            <a:ext cx="2748300" cy="33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636" name="Google Shape;3636;p20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1" name="Shape 3641"/>
        <p:cNvGrpSpPr/>
        <p:nvPr/>
      </p:nvGrpSpPr>
      <p:grpSpPr>
        <a:xfrm>
          <a:off x="0" y="0"/>
          <a:ext cx="0" cy="0"/>
          <a:chOff x="0" y="0"/>
          <a:chExt cx="0" cy="0"/>
        </a:xfrm>
      </p:grpSpPr>
      <p:pic>
        <p:nvPicPr>
          <p:cNvPr id="3642" name="Google Shape;3642;p204"/>
          <p:cNvPicPr preferRelativeResize="0"/>
          <p:nvPr/>
        </p:nvPicPr>
        <p:blipFill>
          <a:blip r:embed="rId3">
            <a:alphaModFix/>
          </a:blip>
          <a:stretch>
            <a:fillRect/>
          </a:stretch>
        </p:blipFill>
        <p:spPr>
          <a:xfrm>
            <a:off x="0" y="4180555"/>
            <a:ext cx="36575999" cy="14779296"/>
          </a:xfrm>
          <a:prstGeom prst="rect">
            <a:avLst/>
          </a:prstGeom>
          <a:noFill/>
          <a:ln>
            <a:noFill/>
          </a:ln>
        </p:spPr>
      </p:pic>
      <p:sp>
        <p:nvSpPr>
          <p:cNvPr id="3643" name="Google Shape;3643;p20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644" name="Google Shape;3644;p204"/>
          <p:cNvPicPr preferRelativeResize="0"/>
          <p:nvPr/>
        </p:nvPicPr>
        <p:blipFill rotWithShape="1">
          <a:blip r:embed="rId4">
            <a:alphaModFix/>
          </a:blip>
          <a:srcRect b="26215" l="0" r="0" t="0"/>
          <a:stretch/>
        </p:blipFill>
        <p:spPr>
          <a:xfrm>
            <a:off x="26437950" y="1095600"/>
            <a:ext cx="9261601" cy="4314600"/>
          </a:xfrm>
          <a:prstGeom prst="rect">
            <a:avLst/>
          </a:prstGeom>
          <a:noFill/>
          <a:ln>
            <a:noFill/>
          </a:ln>
        </p:spPr>
      </p:pic>
      <p:sp>
        <p:nvSpPr>
          <p:cNvPr id="3645" name="Google Shape;3645;p204"/>
          <p:cNvSpPr txBox="1"/>
          <p:nvPr/>
        </p:nvSpPr>
        <p:spPr>
          <a:xfrm>
            <a:off x="475075" y="19112250"/>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https://faiss.ai/</a:t>
            </a:r>
            <a:endParaRPr sz="3200"/>
          </a:p>
        </p:txBody>
      </p:sp>
      <p:sp>
        <p:nvSpPr>
          <p:cNvPr id="3646" name="Google Shape;3646;p20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1" name="Shape 3651"/>
        <p:cNvGrpSpPr/>
        <p:nvPr/>
      </p:nvGrpSpPr>
      <p:grpSpPr>
        <a:xfrm>
          <a:off x="0" y="0"/>
          <a:ext cx="0" cy="0"/>
          <a:chOff x="0" y="0"/>
          <a:chExt cx="0" cy="0"/>
        </a:xfrm>
      </p:grpSpPr>
      <p:pic>
        <p:nvPicPr>
          <p:cNvPr id="3652" name="Google Shape;3652;p205"/>
          <p:cNvPicPr preferRelativeResize="0"/>
          <p:nvPr/>
        </p:nvPicPr>
        <p:blipFill>
          <a:blip r:embed="rId3">
            <a:alphaModFix/>
          </a:blip>
          <a:stretch>
            <a:fillRect/>
          </a:stretch>
        </p:blipFill>
        <p:spPr>
          <a:xfrm>
            <a:off x="0" y="4180555"/>
            <a:ext cx="36575999" cy="14779296"/>
          </a:xfrm>
          <a:prstGeom prst="rect">
            <a:avLst/>
          </a:prstGeom>
          <a:noFill/>
          <a:ln>
            <a:noFill/>
          </a:ln>
        </p:spPr>
      </p:pic>
      <p:sp>
        <p:nvSpPr>
          <p:cNvPr id="3653" name="Google Shape;3653;p205"/>
          <p:cNvSpPr/>
          <p:nvPr/>
        </p:nvSpPr>
        <p:spPr>
          <a:xfrm>
            <a:off x="0" y="3864925"/>
            <a:ext cx="37233900" cy="150948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4" name="Google Shape;3654;p20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Local Vector Store</a:t>
            </a:r>
            <a:endParaRPr sz="8400"/>
          </a:p>
        </p:txBody>
      </p:sp>
      <p:sp>
        <p:nvSpPr>
          <p:cNvPr id="3655" name="Google Shape;3655;p205"/>
          <p:cNvSpPr txBox="1"/>
          <p:nvPr/>
        </p:nvSpPr>
        <p:spPr>
          <a:xfrm>
            <a:off x="475075" y="19112250"/>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https://faiss.ai/</a:t>
            </a:r>
            <a:endParaRPr sz="3200"/>
          </a:p>
        </p:txBody>
      </p:sp>
      <p:grpSp>
        <p:nvGrpSpPr>
          <p:cNvPr id="3656" name="Google Shape;3656;p205"/>
          <p:cNvGrpSpPr/>
          <p:nvPr/>
        </p:nvGrpSpPr>
        <p:grpSpPr>
          <a:xfrm>
            <a:off x="1351414" y="4912556"/>
            <a:ext cx="17885954" cy="11066863"/>
            <a:chOff x="10003877" y="4058700"/>
            <a:chExt cx="16160060" cy="9867911"/>
          </a:xfrm>
        </p:grpSpPr>
        <p:grpSp>
          <p:nvGrpSpPr>
            <p:cNvPr id="3657" name="Google Shape;3657;p205"/>
            <p:cNvGrpSpPr/>
            <p:nvPr/>
          </p:nvGrpSpPr>
          <p:grpSpPr>
            <a:xfrm>
              <a:off x="10003877" y="4058700"/>
              <a:ext cx="16160060" cy="9867911"/>
              <a:chOff x="6201589" y="5938524"/>
              <a:chExt cx="10240200" cy="6362700"/>
            </a:xfrm>
          </p:grpSpPr>
          <p:sp>
            <p:nvSpPr>
              <p:cNvPr id="3658" name="Google Shape;3658;p205"/>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3659" name="Google Shape;3659;p205"/>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Local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3660" name="Google Shape;3660;p205"/>
            <p:cNvSpPr/>
            <p:nvPr/>
          </p:nvSpPr>
          <p:spPr>
            <a:xfrm>
              <a:off x="11742300" y="6280496"/>
              <a:ext cx="5685000" cy="299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Standalone</a:t>
              </a:r>
              <a:endParaRPr b="1" sz="48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p:txBody>
        </p:sp>
        <p:sp>
          <p:nvSpPr>
            <p:cNvPr id="3661" name="Google Shape;3661;p205"/>
            <p:cNvSpPr/>
            <p:nvPr/>
          </p:nvSpPr>
          <p:spPr>
            <a:xfrm>
              <a:off x="18751800"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sp>
          <p:nvSpPr>
            <p:cNvPr id="3662" name="Google Shape;3662;p205"/>
            <p:cNvSpPr/>
            <p:nvPr/>
          </p:nvSpPr>
          <p:spPr>
            <a:xfrm>
              <a:off x="12428083" y="7675869"/>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63" name="Google Shape;3663;p205"/>
            <p:cNvSpPr/>
            <p:nvPr/>
          </p:nvSpPr>
          <p:spPr>
            <a:xfrm>
              <a:off x="14043438"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64" name="Google Shape;3664;p205"/>
            <p:cNvSpPr/>
            <p:nvPr/>
          </p:nvSpPr>
          <p:spPr>
            <a:xfrm>
              <a:off x="15658793"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3665" name="Google Shape;3665;p205"/>
          <p:cNvSpPr/>
          <p:nvPr/>
        </p:nvSpPr>
        <p:spPr>
          <a:xfrm>
            <a:off x="3193050" y="11305625"/>
            <a:ext cx="14229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a:t>
            </a:r>
            <a:endParaRPr b="1" sz="5400">
              <a:solidFill>
                <a:schemeClr val="dk1"/>
              </a:solidFill>
            </a:endParaRPr>
          </a:p>
        </p:txBody>
      </p:sp>
      <p:sp>
        <p:nvSpPr>
          <p:cNvPr id="3666" name="Google Shape;3666;p205"/>
          <p:cNvSpPr/>
          <p:nvPr/>
        </p:nvSpPr>
        <p:spPr>
          <a:xfrm>
            <a:off x="13865450" y="11621325"/>
            <a:ext cx="3147600" cy="25146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FAISS</a:t>
            </a:r>
            <a:endParaRPr sz="4200">
              <a:solidFill>
                <a:schemeClr val="dk1"/>
              </a:solidFill>
            </a:endParaRPr>
          </a:p>
        </p:txBody>
      </p:sp>
      <p:sp>
        <p:nvSpPr>
          <p:cNvPr id="3667" name="Google Shape;3667;p20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2" name="Shape 3672"/>
        <p:cNvGrpSpPr/>
        <p:nvPr/>
      </p:nvGrpSpPr>
      <p:grpSpPr>
        <a:xfrm>
          <a:off x="0" y="0"/>
          <a:ext cx="0" cy="0"/>
          <a:chOff x="0" y="0"/>
          <a:chExt cx="0" cy="0"/>
        </a:xfrm>
      </p:grpSpPr>
      <p:sp>
        <p:nvSpPr>
          <p:cNvPr id="3673" name="Google Shape;3673;p20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Local Vector Store</a:t>
            </a:r>
            <a:endParaRPr sz="8400"/>
          </a:p>
        </p:txBody>
      </p:sp>
      <p:grpSp>
        <p:nvGrpSpPr>
          <p:cNvPr id="3674" name="Google Shape;3674;p206"/>
          <p:cNvGrpSpPr/>
          <p:nvPr/>
        </p:nvGrpSpPr>
        <p:grpSpPr>
          <a:xfrm>
            <a:off x="1350960" y="4912545"/>
            <a:ext cx="12095805" cy="11066863"/>
            <a:chOff x="10003877" y="4058700"/>
            <a:chExt cx="16160060" cy="9867911"/>
          </a:xfrm>
        </p:grpSpPr>
        <p:grpSp>
          <p:nvGrpSpPr>
            <p:cNvPr id="3675" name="Google Shape;3675;p206"/>
            <p:cNvGrpSpPr/>
            <p:nvPr/>
          </p:nvGrpSpPr>
          <p:grpSpPr>
            <a:xfrm>
              <a:off x="10003877" y="4058700"/>
              <a:ext cx="16160060" cy="9867911"/>
              <a:chOff x="6201589" y="5938524"/>
              <a:chExt cx="10240200" cy="6362700"/>
            </a:xfrm>
          </p:grpSpPr>
          <p:sp>
            <p:nvSpPr>
              <p:cNvPr id="3676" name="Google Shape;3676;p206"/>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3677" name="Google Shape;3677;p206"/>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Local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3678" name="Google Shape;3678;p206"/>
            <p:cNvSpPr/>
            <p:nvPr/>
          </p:nvSpPr>
          <p:spPr>
            <a:xfrm>
              <a:off x="11742300" y="6280496"/>
              <a:ext cx="5685000" cy="299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Standalone</a:t>
              </a:r>
              <a:endParaRPr b="1" sz="48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p:txBody>
        </p:sp>
        <p:sp>
          <p:nvSpPr>
            <p:cNvPr id="3679" name="Google Shape;3679;p206"/>
            <p:cNvSpPr/>
            <p:nvPr/>
          </p:nvSpPr>
          <p:spPr>
            <a:xfrm>
              <a:off x="18751800"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sp>
          <p:nvSpPr>
            <p:cNvPr id="3680" name="Google Shape;3680;p206"/>
            <p:cNvSpPr/>
            <p:nvPr/>
          </p:nvSpPr>
          <p:spPr>
            <a:xfrm>
              <a:off x="12428083" y="7675869"/>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81" name="Google Shape;3681;p206"/>
            <p:cNvSpPr/>
            <p:nvPr/>
          </p:nvSpPr>
          <p:spPr>
            <a:xfrm>
              <a:off x="14043438"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82" name="Google Shape;3682;p206"/>
            <p:cNvSpPr/>
            <p:nvPr/>
          </p:nvSpPr>
          <p:spPr>
            <a:xfrm>
              <a:off x="15658793"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3683" name="Google Shape;3683;p206"/>
          <p:cNvSpPr/>
          <p:nvPr/>
        </p:nvSpPr>
        <p:spPr>
          <a:xfrm>
            <a:off x="2514600" y="11305625"/>
            <a:ext cx="96327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Jupyter Notebook</a:t>
            </a:r>
            <a:endParaRPr b="1" sz="5400">
              <a:solidFill>
                <a:schemeClr val="dk1"/>
              </a:solidFill>
            </a:endParaRPr>
          </a:p>
        </p:txBody>
      </p:sp>
      <p:sp>
        <p:nvSpPr>
          <p:cNvPr id="3684" name="Google Shape;3684;p206"/>
          <p:cNvSpPr/>
          <p:nvPr/>
        </p:nvSpPr>
        <p:spPr>
          <a:xfrm>
            <a:off x="8999550" y="11729525"/>
            <a:ext cx="2856000" cy="25146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FAISS</a:t>
            </a:r>
            <a:endParaRPr sz="4200">
              <a:solidFill>
                <a:schemeClr val="dk1"/>
              </a:solidFill>
            </a:endParaRPr>
          </a:p>
        </p:txBody>
      </p:sp>
      <p:sp>
        <p:nvSpPr>
          <p:cNvPr id="3685" name="Google Shape;3685;p206"/>
          <p:cNvSpPr/>
          <p:nvPr/>
        </p:nvSpPr>
        <p:spPr>
          <a:xfrm>
            <a:off x="13676213" y="10802700"/>
            <a:ext cx="683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6" name="Google Shape;3686;p206"/>
          <p:cNvSpPr/>
          <p:nvPr/>
        </p:nvSpPr>
        <p:spPr>
          <a:xfrm>
            <a:off x="20740250" y="5664250"/>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3687" name="Google Shape;3687;p206"/>
          <p:cNvSpPr/>
          <p:nvPr/>
        </p:nvSpPr>
        <p:spPr>
          <a:xfrm>
            <a:off x="20740250" y="11934825"/>
            <a:ext cx="9883200" cy="4546500"/>
          </a:xfrm>
          <a:prstGeom prst="rect">
            <a:avLst/>
          </a:prstGeom>
          <a:solidFill>
            <a:srgbClr val="E6EDEA"/>
          </a:solidFill>
          <a:ln>
            <a:noFill/>
          </a:ln>
        </p:spPr>
        <p:txBody>
          <a:bodyPr anchorCtr="0" anchor="ctr" bIns="91425" lIns="457200" spcFirstLastPara="1" rIns="45700" wrap="square" tIns="91425">
            <a:noAutofit/>
          </a:bodyPr>
          <a:lstStyle/>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“context”:{{context}}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“model”:“query”/”doc”</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Clr>
                <a:schemeClr val="lt1"/>
              </a:buClr>
              <a:buFont typeface="Arial"/>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p:txBody>
      </p:sp>
      <p:pic>
        <p:nvPicPr>
          <p:cNvPr id="3688" name="Google Shape;3688;p206"/>
          <p:cNvPicPr preferRelativeResize="0"/>
          <p:nvPr/>
        </p:nvPicPr>
        <p:blipFill>
          <a:blip r:embed="rId3">
            <a:alphaModFix/>
          </a:blip>
          <a:stretch>
            <a:fillRect/>
          </a:stretch>
        </p:blipFill>
        <p:spPr>
          <a:xfrm>
            <a:off x="29597575" y="8060725"/>
            <a:ext cx="5801500" cy="6377803"/>
          </a:xfrm>
          <a:prstGeom prst="rect">
            <a:avLst/>
          </a:prstGeom>
          <a:noFill/>
          <a:ln>
            <a:noFill/>
          </a:ln>
        </p:spPr>
      </p:pic>
      <p:sp>
        <p:nvSpPr>
          <p:cNvPr id="3689" name="Google Shape;3689;p206"/>
          <p:cNvSpPr/>
          <p:nvPr/>
        </p:nvSpPr>
        <p:spPr>
          <a:xfrm>
            <a:off x="14356975" y="12563225"/>
            <a:ext cx="59916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Query Router</a:t>
            </a:r>
            <a:endParaRPr b="1" sz="6200">
              <a:solidFill>
                <a:schemeClr val="dk1"/>
              </a:solidFill>
            </a:endParaRPr>
          </a:p>
        </p:txBody>
      </p:sp>
      <p:pic>
        <p:nvPicPr>
          <p:cNvPr id="3690" name="Google Shape;3690;p206"/>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pic>
        <p:nvPicPr>
          <p:cNvPr id="3691" name="Google Shape;3691;p206"/>
          <p:cNvPicPr preferRelativeResize="0"/>
          <p:nvPr/>
        </p:nvPicPr>
        <p:blipFill>
          <a:blip r:embed="rId5">
            <a:alphaModFix/>
          </a:blip>
          <a:stretch>
            <a:fillRect/>
          </a:stretch>
        </p:blipFill>
        <p:spPr>
          <a:xfrm>
            <a:off x="15587350" y="10665487"/>
            <a:ext cx="3530851" cy="2290468"/>
          </a:xfrm>
          <a:prstGeom prst="rect">
            <a:avLst/>
          </a:prstGeom>
          <a:noFill/>
          <a:ln>
            <a:noFill/>
          </a:ln>
        </p:spPr>
      </p:pic>
      <p:sp>
        <p:nvSpPr>
          <p:cNvPr id="3692" name="Google Shape;3692;p206"/>
          <p:cNvSpPr/>
          <p:nvPr/>
        </p:nvSpPr>
        <p:spPr>
          <a:xfrm>
            <a:off x="3230447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Mistral</a:t>
            </a:r>
            <a:endParaRPr b="1" sz="4800">
              <a:solidFill>
                <a:schemeClr val="accent1"/>
              </a:solidFill>
            </a:endParaRPr>
          </a:p>
        </p:txBody>
      </p:sp>
      <p:sp>
        <p:nvSpPr>
          <p:cNvPr id="3693" name="Google Shape;3693;p206"/>
          <p:cNvSpPr/>
          <p:nvPr/>
        </p:nvSpPr>
        <p:spPr>
          <a:xfrm>
            <a:off x="29884125" y="12122700"/>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E5</a:t>
            </a:r>
            <a:endParaRPr b="1" sz="4100">
              <a:solidFill>
                <a:schemeClr val="accent2"/>
              </a:solidFill>
            </a:endParaRPr>
          </a:p>
        </p:txBody>
      </p:sp>
      <p:sp>
        <p:nvSpPr>
          <p:cNvPr id="3694" name="Google Shape;3694;p206"/>
          <p:cNvSpPr/>
          <p:nvPr/>
        </p:nvSpPr>
        <p:spPr>
          <a:xfrm>
            <a:off x="29884125" y="8389025"/>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Llama</a:t>
            </a:r>
            <a:endParaRPr b="1" sz="4800">
              <a:solidFill>
                <a:schemeClr val="dk2"/>
              </a:solidFill>
            </a:endParaRPr>
          </a:p>
        </p:txBody>
      </p:sp>
      <p:sp>
        <p:nvSpPr>
          <p:cNvPr id="3695" name="Google Shape;3695;p206"/>
          <p:cNvSpPr/>
          <p:nvPr/>
        </p:nvSpPr>
        <p:spPr>
          <a:xfrm>
            <a:off x="13946150" y="16036875"/>
            <a:ext cx="6834600" cy="3838200"/>
          </a:xfrm>
          <a:prstGeom prst="roundRect">
            <a:avLst>
              <a:gd fmla="val 15511"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CC0000"/>
              </a:solidFill>
            </a:endParaRPr>
          </a:p>
        </p:txBody>
      </p:sp>
      <p:sp>
        <p:nvSpPr>
          <p:cNvPr id="3696" name="Google Shape;3696;p206"/>
          <p:cNvSpPr/>
          <p:nvPr/>
        </p:nvSpPr>
        <p:spPr>
          <a:xfrm>
            <a:off x="14223775" y="16316900"/>
            <a:ext cx="6258000" cy="12573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doc1</a:t>
            </a:r>
            <a:endParaRPr b="1" sz="6400">
              <a:solidFill>
                <a:srgbClr val="CC0000"/>
              </a:solidFill>
            </a:endParaRPr>
          </a:p>
        </p:txBody>
      </p:sp>
      <p:sp>
        <p:nvSpPr>
          <p:cNvPr id="3697" name="Google Shape;3697;p206"/>
          <p:cNvSpPr/>
          <p:nvPr/>
        </p:nvSpPr>
        <p:spPr>
          <a:xfrm>
            <a:off x="14223766" y="17414612"/>
            <a:ext cx="6258000" cy="12573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doc2</a:t>
            </a:r>
            <a:endParaRPr b="1" sz="6400">
              <a:solidFill>
                <a:srgbClr val="CC0000"/>
              </a:solidFill>
            </a:endParaRPr>
          </a:p>
        </p:txBody>
      </p:sp>
      <p:sp>
        <p:nvSpPr>
          <p:cNvPr id="3698" name="Google Shape;3698;p206"/>
          <p:cNvSpPr/>
          <p:nvPr/>
        </p:nvSpPr>
        <p:spPr>
          <a:xfrm>
            <a:off x="14223766" y="18621907"/>
            <a:ext cx="6258000" cy="12573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doc3</a:t>
            </a:r>
            <a:endParaRPr b="1" sz="6400">
              <a:solidFill>
                <a:srgbClr val="CC0000"/>
              </a:solidFill>
            </a:endParaRPr>
          </a:p>
        </p:txBody>
      </p:sp>
      <p:sp>
        <p:nvSpPr>
          <p:cNvPr id="3699" name="Google Shape;3699;p206"/>
          <p:cNvSpPr/>
          <p:nvPr/>
        </p:nvSpPr>
        <p:spPr>
          <a:xfrm flipH="1">
            <a:off x="12757250" y="14783850"/>
            <a:ext cx="8023500" cy="125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0" name="Google Shape;3700;p20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46" name="Google Shape;546;p54"/>
          <p:cNvPicPr preferRelativeResize="0"/>
          <p:nvPr/>
        </p:nvPicPr>
        <p:blipFill>
          <a:blip r:embed="rId3">
            <a:alphaModFix/>
          </a:blip>
          <a:stretch>
            <a:fillRect/>
          </a:stretch>
        </p:blipFill>
        <p:spPr>
          <a:xfrm>
            <a:off x="671375" y="3136110"/>
            <a:ext cx="17616624" cy="16092489"/>
          </a:xfrm>
          <a:prstGeom prst="rect">
            <a:avLst/>
          </a:prstGeom>
          <a:noFill/>
          <a:ln>
            <a:noFill/>
          </a:ln>
        </p:spPr>
      </p:pic>
      <p:sp>
        <p:nvSpPr>
          <p:cNvPr id="547" name="Google Shape;547;p54"/>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548" name="Google Shape;548;p54"/>
          <p:cNvSpPr/>
          <p:nvPr/>
        </p:nvSpPr>
        <p:spPr>
          <a:xfrm>
            <a:off x="671388" y="3136100"/>
            <a:ext cx="176166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54"/>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550" name="Google Shape;550;p54"/>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551" name="Google Shape;551;p54"/>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552" name="Google Shape;552;p54"/>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553" name="Google Shape;553;p54"/>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554" name="Google Shape;554;p54"/>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555" name="Google Shape;555;p54"/>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556" name="Google Shape;556;p54"/>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pic>
        <p:nvPicPr>
          <p:cNvPr id="3706" name="Google Shape;3706;p207"/>
          <p:cNvPicPr preferRelativeResize="0"/>
          <p:nvPr/>
        </p:nvPicPr>
        <p:blipFill>
          <a:blip r:embed="rId3">
            <a:alphaModFix/>
          </a:blip>
          <a:stretch>
            <a:fillRect/>
          </a:stretch>
        </p:blipFill>
        <p:spPr>
          <a:xfrm>
            <a:off x="865901" y="6248400"/>
            <a:ext cx="15127325" cy="10058400"/>
          </a:xfrm>
          <a:prstGeom prst="rect">
            <a:avLst/>
          </a:prstGeom>
          <a:noFill/>
          <a:ln>
            <a:noFill/>
          </a:ln>
        </p:spPr>
      </p:pic>
      <p:sp>
        <p:nvSpPr>
          <p:cNvPr id="3707" name="Google Shape;3707;p20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GPU-Accelerating Vector Stores</a:t>
            </a:r>
            <a:endParaRPr sz="8400"/>
          </a:p>
        </p:txBody>
      </p:sp>
      <p:sp>
        <p:nvSpPr>
          <p:cNvPr id="3708" name="Google Shape;3708;p207"/>
          <p:cNvSpPr txBox="1"/>
          <p:nvPr/>
        </p:nvSpPr>
        <p:spPr>
          <a:xfrm>
            <a:off x="25222200" y="19264650"/>
            <a:ext cx="10384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https://engineering.fb.com/2017/03/29/data-infrastructure/faiss-a-library-for-efficient-similarity-search/</a:t>
            </a:r>
            <a:endParaRPr sz="3200"/>
          </a:p>
        </p:txBody>
      </p:sp>
      <p:pic>
        <p:nvPicPr>
          <p:cNvPr id="3709" name="Google Shape;3709;p207"/>
          <p:cNvPicPr preferRelativeResize="0"/>
          <p:nvPr/>
        </p:nvPicPr>
        <p:blipFill>
          <a:blip r:embed="rId5">
            <a:alphaModFix/>
          </a:blip>
          <a:stretch>
            <a:fillRect/>
          </a:stretch>
        </p:blipFill>
        <p:spPr>
          <a:xfrm>
            <a:off x="15993226" y="4822233"/>
            <a:ext cx="18710402" cy="13261545"/>
          </a:xfrm>
          <a:prstGeom prst="rect">
            <a:avLst/>
          </a:prstGeom>
          <a:noFill/>
          <a:ln>
            <a:noFill/>
          </a:ln>
        </p:spPr>
      </p:pic>
      <p:sp>
        <p:nvSpPr>
          <p:cNvPr id="3710" name="Google Shape;3710;p207"/>
          <p:cNvSpPr txBox="1"/>
          <p:nvPr/>
        </p:nvSpPr>
        <p:spPr>
          <a:xfrm>
            <a:off x="589375" y="19264650"/>
            <a:ext cx="1540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6"/>
              </a:rPr>
              <a:t>https://developer.nvidia.com/blog/accelerating-vector-search-using-gpu-powered-indexes-with-rapids-raft/</a:t>
            </a:r>
            <a:endParaRPr sz="3200"/>
          </a:p>
        </p:txBody>
      </p:sp>
      <p:sp>
        <p:nvSpPr>
          <p:cNvPr id="3711" name="Google Shape;3711;p20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6" name="Shape 3716"/>
        <p:cNvGrpSpPr/>
        <p:nvPr/>
      </p:nvGrpSpPr>
      <p:grpSpPr>
        <a:xfrm>
          <a:off x="0" y="0"/>
          <a:ext cx="0" cy="0"/>
          <a:chOff x="0" y="0"/>
          <a:chExt cx="0" cy="0"/>
        </a:xfrm>
      </p:grpSpPr>
      <p:sp>
        <p:nvSpPr>
          <p:cNvPr id="3717" name="Google Shape;3717;p208"/>
          <p:cNvSpPr/>
          <p:nvPr/>
        </p:nvSpPr>
        <p:spPr>
          <a:xfrm rot="-6964306">
            <a:off x="15402534" y="-9443435"/>
            <a:ext cx="11890195" cy="38047520"/>
          </a:xfrm>
          <a:prstGeom prst="triangle">
            <a:avLst>
              <a:gd fmla="val 50000"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718" name="Google Shape;3718;p208"/>
          <p:cNvGrpSpPr/>
          <p:nvPr/>
        </p:nvGrpSpPr>
        <p:grpSpPr>
          <a:xfrm>
            <a:off x="17846830" y="6084257"/>
            <a:ext cx="8683297" cy="6424200"/>
            <a:chOff x="10648625" y="1429450"/>
            <a:chExt cx="13485475" cy="9000000"/>
          </a:xfrm>
        </p:grpSpPr>
        <p:sp>
          <p:nvSpPr>
            <p:cNvPr id="3719" name="Google Shape;3719;p208"/>
            <p:cNvSpPr/>
            <p:nvPr/>
          </p:nvSpPr>
          <p:spPr>
            <a:xfrm>
              <a:off x="17405663" y="4355936"/>
              <a:ext cx="5549700" cy="552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0" name="Google Shape;3720;p208"/>
            <p:cNvSpPr/>
            <p:nvPr/>
          </p:nvSpPr>
          <p:spPr>
            <a:xfrm>
              <a:off x="10648625" y="1429450"/>
              <a:ext cx="5832000" cy="9000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1" name="Google Shape;3721;p208"/>
            <p:cNvSpPr/>
            <p:nvPr/>
          </p:nvSpPr>
          <p:spPr>
            <a:xfrm>
              <a:off x="11123175" y="5792275"/>
              <a:ext cx="3000000" cy="1346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2" name="Google Shape;3722;p208"/>
            <p:cNvSpPr/>
            <p:nvPr/>
          </p:nvSpPr>
          <p:spPr>
            <a:xfrm>
              <a:off x="11167575" y="2030375"/>
              <a:ext cx="1198200" cy="2472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3" name="Google Shape;3723;p208"/>
            <p:cNvSpPr/>
            <p:nvPr/>
          </p:nvSpPr>
          <p:spPr>
            <a:xfrm>
              <a:off x="21111399" y="5836933"/>
              <a:ext cx="951900" cy="3362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4" name="Google Shape;3724;p208"/>
            <p:cNvSpPr/>
            <p:nvPr/>
          </p:nvSpPr>
          <p:spPr>
            <a:xfrm>
              <a:off x="17884450" y="5643225"/>
              <a:ext cx="2549100" cy="1311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5" name="Google Shape;3725;p208"/>
            <p:cNvSpPr/>
            <p:nvPr/>
          </p:nvSpPr>
          <p:spPr>
            <a:xfrm>
              <a:off x="14407475" y="8088750"/>
              <a:ext cx="1528500" cy="1346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6" name="Google Shape;3726;p208"/>
            <p:cNvSpPr/>
            <p:nvPr/>
          </p:nvSpPr>
          <p:spPr>
            <a:xfrm>
              <a:off x="11167575" y="7700168"/>
              <a:ext cx="2228100" cy="2013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7" name="Google Shape;3727;p208"/>
            <p:cNvSpPr/>
            <p:nvPr/>
          </p:nvSpPr>
          <p:spPr>
            <a:xfrm>
              <a:off x="18584400" y="7455056"/>
              <a:ext cx="1906200" cy="2013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8" name="Google Shape;3728;p208"/>
            <p:cNvSpPr/>
            <p:nvPr/>
          </p:nvSpPr>
          <p:spPr>
            <a:xfrm>
              <a:off x="18584400" y="1429450"/>
              <a:ext cx="5549700" cy="2472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9" name="Google Shape;3729;p208"/>
            <p:cNvSpPr/>
            <p:nvPr/>
          </p:nvSpPr>
          <p:spPr>
            <a:xfrm>
              <a:off x="19035450" y="1837003"/>
              <a:ext cx="2549100" cy="16572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0" name="Google Shape;3730;p208"/>
            <p:cNvSpPr/>
            <p:nvPr/>
          </p:nvSpPr>
          <p:spPr>
            <a:xfrm>
              <a:off x="22535350" y="2009648"/>
              <a:ext cx="1198200" cy="1311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1" name="Google Shape;3731;p208"/>
            <p:cNvSpPr/>
            <p:nvPr/>
          </p:nvSpPr>
          <p:spPr>
            <a:xfrm>
              <a:off x="14695775" y="5737140"/>
              <a:ext cx="951900" cy="1845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2" name="Google Shape;3732;p208"/>
            <p:cNvSpPr/>
            <p:nvPr/>
          </p:nvSpPr>
          <p:spPr>
            <a:xfrm>
              <a:off x="13676350" y="2185925"/>
              <a:ext cx="2228100" cy="1346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grpSp>
        <p:nvGrpSpPr>
          <p:cNvPr id="3733" name="Google Shape;3733;p208"/>
          <p:cNvGrpSpPr/>
          <p:nvPr/>
        </p:nvGrpSpPr>
        <p:grpSpPr>
          <a:xfrm>
            <a:off x="9926325" y="11830963"/>
            <a:ext cx="6292158" cy="3362481"/>
            <a:chOff x="11742300" y="6280496"/>
            <a:chExt cx="5685000" cy="2998200"/>
          </a:xfrm>
        </p:grpSpPr>
        <p:sp>
          <p:nvSpPr>
            <p:cNvPr id="3734" name="Google Shape;3734;p208"/>
            <p:cNvSpPr/>
            <p:nvPr/>
          </p:nvSpPr>
          <p:spPr>
            <a:xfrm>
              <a:off x="11742300" y="6280496"/>
              <a:ext cx="5685000" cy="299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Standalone</a:t>
              </a:r>
              <a:endParaRPr b="1" sz="48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p:txBody>
        </p:sp>
        <p:sp>
          <p:nvSpPr>
            <p:cNvPr id="3735" name="Google Shape;3735;p208"/>
            <p:cNvSpPr/>
            <p:nvPr/>
          </p:nvSpPr>
          <p:spPr>
            <a:xfrm>
              <a:off x="12428083" y="7675869"/>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6" name="Google Shape;3736;p208"/>
            <p:cNvSpPr/>
            <p:nvPr/>
          </p:nvSpPr>
          <p:spPr>
            <a:xfrm>
              <a:off x="14043438"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7" name="Google Shape;3737;p208"/>
            <p:cNvSpPr/>
            <p:nvPr/>
          </p:nvSpPr>
          <p:spPr>
            <a:xfrm>
              <a:off x="15658793"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3738" name="Google Shape;3738;p208"/>
          <p:cNvSpPr/>
          <p:nvPr/>
        </p:nvSpPr>
        <p:spPr>
          <a:xfrm>
            <a:off x="17373025" y="7865862"/>
            <a:ext cx="9630900" cy="1346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Cluster</a:t>
            </a:r>
            <a:endParaRPr sz="4200">
              <a:solidFill>
                <a:schemeClr val="dk1"/>
              </a:solidFill>
            </a:endParaRPr>
          </a:p>
        </p:txBody>
      </p:sp>
      <p:pic>
        <p:nvPicPr>
          <p:cNvPr id="3739" name="Google Shape;3739;p208"/>
          <p:cNvPicPr preferRelativeResize="0"/>
          <p:nvPr/>
        </p:nvPicPr>
        <p:blipFill>
          <a:blip r:embed="rId3">
            <a:alphaModFix/>
          </a:blip>
          <a:stretch>
            <a:fillRect/>
          </a:stretch>
        </p:blipFill>
        <p:spPr>
          <a:xfrm>
            <a:off x="24603924" y="7760463"/>
            <a:ext cx="2399999" cy="1556880"/>
          </a:xfrm>
          <a:prstGeom prst="rect">
            <a:avLst/>
          </a:prstGeom>
          <a:noFill/>
          <a:ln>
            <a:noFill/>
          </a:ln>
        </p:spPr>
      </p:pic>
      <p:sp>
        <p:nvSpPr>
          <p:cNvPr id="3740" name="Google Shape;3740;p208"/>
          <p:cNvSpPr txBox="1"/>
          <p:nvPr/>
        </p:nvSpPr>
        <p:spPr>
          <a:xfrm>
            <a:off x="20574000" y="19958400"/>
            <a:ext cx="162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u="sng">
                <a:solidFill>
                  <a:schemeClr val="dk1"/>
                </a:solidFill>
                <a:hlinkClick r:id="rId4">
                  <a:extLst>
                    <a:ext uri="{A12FA001-AC4F-418D-AE19-62706E023703}">
                      <ahyp:hlinkClr val="tx"/>
                    </a:ext>
                  </a:extLst>
                </a:hlinkClick>
              </a:rPr>
              <a:t>https://developer.nvidia.com/blog/making-data-science-teams-productive-kubernetes-rapids/</a:t>
            </a:r>
            <a:endParaRPr b="1" sz="2800">
              <a:solidFill>
                <a:schemeClr val="dk1"/>
              </a:solidFill>
            </a:endParaRPr>
          </a:p>
        </p:txBody>
      </p:sp>
      <p:sp>
        <p:nvSpPr>
          <p:cNvPr id="3741" name="Google Shape;3741;p208"/>
          <p:cNvSpPr/>
          <p:nvPr/>
        </p:nvSpPr>
        <p:spPr>
          <a:xfrm>
            <a:off x="1646975" y="15582898"/>
            <a:ext cx="6651000" cy="28206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a:t>
            </a:r>
            <a:endParaRPr b="1" sz="5400">
              <a:solidFill>
                <a:schemeClr val="dk1"/>
              </a:solidFill>
            </a:endParaRPr>
          </a:p>
          <a:p>
            <a:pPr indent="0" lvl="0" marL="0" rtl="0" algn="ctr">
              <a:spcBef>
                <a:spcPts val="0"/>
              </a:spcBef>
              <a:spcAft>
                <a:spcPts val="0"/>
              </a:spcAft>
              <a:buNone/>
            </a:pPr>
            <a:r>
              <a:rPr b="1" lang="en-US" sz="5400">
                <a:solidFill>
                  <a:schemeClr val="dk1"/>
                </a:solidFill>
              </a:rPr>
              <a:t>Server      .</a:t>
            </a:r>
            <a:endParaRPr b="1" sz="5400">
              <a:solidFill>
                <a:schemeClr val="dk1"/>
              </a:solidFill>
            </a:endParaRPr>
          </a:p>
        </p:txBody>
      </p:sp>
      <p:sp>
        <p:nvSpPr>
          <p:cNvPr id="3742" name="Google Shape;3742;p208"/>
          <p:cNvSpPr/>
          <p:nvPr/>
        </p:nvSpPr>
        <p:spPr>
          <a:xfrm>
            <a:off x="5672477" y="17038467"/>
            <a:ext cx="2400000" cy="13119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3"/>
                </a:solidFill>
              </a:rPr>
              <a:t>FAISS</a:t>
            </a:r>
            <a:endParaRPr b="1" sz="4800">
              <a:solidFill>
                <a:schemeClr val="accent3"/>
              </a:solidFill>
            </a:endParaRPr>
          </a:p>
        </p:txBody>
      </p:sp>
      <p:pic>
        <p:nvPicPr>
          <p:cNvPr id="3743" name="Google Shape;3743;p208"/>
          <p:cNvPicPr preferRelativeResize="0"/>
          <p:nvPr/>
        </p:nvPicPr>
        <p:blipFill>
          <a:blip r:embed="rId5">
            <a:alphaModFix/>
          </a:blip>
          <a:stretch>
            <a:fillRect/>
          </a:stretch>
        </p:blipFill>
        <p:spPr>
          <a:xfrm>
            <a:off x="29331950" y="772949"/>
            <a:ext cx="5346225" cy="17577427"/>
          </a:xfrm>
          <a:prstGeom prst="rect">
            <a:avLst/>
          </a:prstGeom>
          <a:noFill/>
          <a:ln>
            <a:noFill/>
          </a:ln>
        </p:spPr>
      </p:pic>
      <p:sp>
        <p:nvSpPr>
          <p:cNvPr id="3744" name="Google Shape;3744;p20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Compute Scale Progression</a:t>
            </a:r>
            <a:endParaRPr sz="8400"/>
          </a:p>
        </p:txBody>
      </p:sp>
      <p:sp>
        <p:nvSpPr>
          <p:cNvPr id="3745" name="Google Shape;3745;p20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0" name="Shape 3750"/>
        <p:cNvGrpSpPr/>
        <p:nvPr/>
      </p:nvGrpSpPr>
      <p:grpSpPr>
        <a:xfrm>
          <a:off x="0" y="0"/>
          <a:ext cx="0" cy="0"/>
          <a:chOff x="0" y="0"/>
          <a:chExt cx="0" cy="0"/>
        </a:xfrm>
      </p:grpSpPr>
      <p:sp>
        <p:nvSpPr>
          <p:cNvPr id="3751" name="Google Shape;3751;p20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Simple Conversation RAG Setup</a:t>
            </a:r>
            <a:endParaRPr sz="8400"/>
          </a:p>
        </p:txBody>
      </p:sp>
      <p:grpSp>
        <p:nvGrpSpPr>
          <p:cNvPr id="3752" name="Google Shape;3752;p209"/>
          <p:cNvGrpSpPr/>
          <p:nvPr/>
        </p:nvGrpSpPr>
        <p:grpSpPr>
          <a:xfrm>
            <a:off x="16255050" y="8073090"/>
            <a:ext cx="8534360" cy="4563519"/>
            <a:chOff x="12310986" y="8851089"/>
            <a:chExt cx="7453589" cy="3893123"/>
          </a:xfrm>
        </p:grpSpPr>
        <p:sp>
          <p:nvSpPr>
            <p:cNvPr id="3753" name="Google Shape;3753;p20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754" name="Google Shape;3754;p209"/>
            <p:cNvPicPr preferRelativeResize="0"/>
            <p:nvPr/>
          </p:nvPicPr>
          <p:blipFill>
            <a:blip r:embed="rId3">
              <a:alphaModFix/>
            </a:blip>
            <a:stretch>
              <a:fillRect/>
            </a:stretch>
          </p:blipFill>
          <p:spPr>
            <a:xfrm>
              <a:off x="16791587" y="8851089"/>
              <a:ext cx="2019587" cy="1935275"/>
            </a:xfrm>
            <a:prstGeom prst="rect">
              <a:avLst/>
            </a:prstGeom>
            <a:noFill/>
            <a:ln>
              <a:noFill/>
            </a:ln>
          </p:spPr>
        </p:pic>
        <p:sp>
          <p:nvSpPr>
            <p:cNvPr id="3755" name="Google Shape;3755;p20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History</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756" name="Google Shape;3756;p209"/>
          <p:cNvSpPr/>
          <p:nvPr/>
        </p:nvSpPr>
        <p:spPr>
          <a:xfrm>
            <a:off x="27282449" y="9894925"/>
            <a:ext cx="47652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It’s Jane!</a:t>
            </a:r>
            <a:endParaRPr b="1" sz="6400">
              <a:solidFill>
                <a:srgbClr val="CC0000"/>
              </a:solidFill>
            </a:endParaRPr>
          </a:p>
        </p:txBody>
      </p:sp>
      <p:cxnSp>
        <p:nvCxnSpPr>
          <p:cNvPr id="3757" name="Google Shape;3757;p209"/>
          <p:cNvCxnSpPr>
            <a:stCxn id="3756" idx="1"/>
            <a:endCxn id="3753" idx="3"/>
          </p:cNvCxnSpPr>
          <p:nvPr/>
        </p:nvCxnSpPr>
        <p:spPr>
          <a:xfrm rot="10800000">
            <a:off x="24789449" y="11037775"/>
            <a:ext cx="2493000" cy="747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758" name="Google Shape;3758;p209"/>
          <p:cNvCxnSpPr>
            <a:stCxn id="3755" idx="1"/>
            <a:endCxn id="3759" idx="3"/>
          </p:cNvCxnSpPr>
          <p:nvPr/>
        </p:nvCxnSpPr>
        <p:spPr>
          <a:xfrm flipH="1">
            <a:off x="11141850" y="11123592"/>
            <a:ext cx="5113200" cy="555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760" name="Google Shape;3760;p209"/>
          <p:cNvCxnSpPr>
            <a:stCxn id="3761" idx="1"/>
            <a:endCxn id="3759" idx="0"/>
          </p:cNvCxnSpPr>
          <p:nvPr/>
        </p:nvCxnSpPr>
        <p:spPr>
          <a:xfrm flipH="1">
            <a:off x="7034850" y="7873925"/>
            <a:ext cx="3671400" cy="1526400"/>
          </a:xfrm>
          <a:prstGeom prst="curvedConnector2">
            <a:avLst/>
          </a:prstGeom>
          <a:noFill/>
          <a:ln cap="flat" cmpd="sng" w="114300">
            <a:solidFill>
              <a:schemeClr val="dk2"/>
            </a:solidFill>
            <a:prstDash val="solid"/>
            <a:round/>
            <a:headEnd len="med" w="med" type="stealth"/>
            <a:tailEnd len="med" w="med" type="none"/>
          </a:ln>
        </p:spPr>
      </p:cxnSp>
      <p:sp>
        <p:nvSpPr>
          <p:cNvPr id="3759" name="Google Shape;3759;p209"/>
          <p:cNvSpPr/>
          <p:nvPr/>
        </p:nvSpPr>
        <p:spPr>
          <a:xfrm>
            <a:off x="2928150" y="9400425"/>
            <a:ext cx="8213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 My Name?</a:t>
            </a:r>
            <a:endParaRPr b="1" sz="6400">
              <a:solidFill>
                <a:srgbClr val="0071C5"/>
              </a:solidFill>
            </a:endParaRPr>
          </a:p>
        </p:txBody>
      </p:sp>
      <p:cxnSp>
        <p:nvCxnSpPr>
          <p:cNvPr id="3762" name="Google Shape;3762;p209"/>
          <p:cNvCxnSpPr>
            <a:stCxn id="3755" idx="0"/>
            <a:endCxn id="3761" idx="3"/>
          </p:cNvCxnSpPr>
          <p:nvPr/>
        </p:nvCxnSpPr>
        <p:spPr>
          <a:xfrm flipH="1" rot="5400000">
            <a:off x="16118814" y="7226475"/>
            <a:ext cx="1736700" cy="3031500"/>
          </a:xfrm>
          <a:prstGeom prst="curvedConnector2">
            <a:avLst/>
          </a:prstGeom>
          <a:noFill/>
          <a:ln cap="flat" cmpd="sng" w="114300">
            <a:solidFill>
              <a:schemeClr val="dk2"/>
            </a:solidFill>
            <a:prstDash val="solid"/>
            <a:round/>
            <a:headEnd len="med" w="med" type="stealth"/>
            <a:tailEnd len="med" w="med" type="none"/>
          </a:ln>
        </p:spPr>
      </p:cxnSp>
      <p:sp>
        <p:nvSpPr>
          <p:cNvPr id="3763" name="Google Shape;3763;p209"/>
          <p:cNvSpPr/>
          <p:nvPr/>
        </p:nvSpPr>
        <p:spPr>
          <a:xfrm>
            <a:off x="11669775" y="5954350"/>
            <a:ext cx="30315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761" name="Google Shape;3761;p209"/>
          <p:cNvSpPr/>
          <p:nvPr/>
        </p:nvSpPr>
        <p:spPr>
          <a:xfrm>
            <a:off x="10706250" y="7161575"/>
            <a:ext cx="47652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764" name="Google Shape;3764;p209"/>
          <p:cNvSpPr/>
          <p:nvPr/>
        </p:nvSpPr>
        <p:spPr>
          <a:xfrm>
            <a:off x="2259900" y="5194250"/>
            <a:ext cx="6954000" cy="21234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Hello Jane! How are you?</a:t>
            </a:r>
            <a:endParaRPr b="1" sz="6400">
              <a:solidFill>
                <a:srgbClr val="CC0000"/>
              </a:solidFill>
            </a:endParaRPr>
          </a:p>
        </p:txBody>
      </p:sp>
      <p:sp>
        <p:nvSpPr>
          <p:cNvPr id="3765" name="Google Shape;3765;p209"/>
          <p:cNvSpPr/>
          <p:nvPr/>
        </p:nvSpPr>
        <p:spPr>
          <a:xfrm>
            <a:off x="2514600" y="3070863"/>
            <a:ext cx="6444600" cy="2123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Hello! My name is Jane</a:t>
            </a:r>
            <a:endParaRPr b="1" sz="6400">
              <a:solidFill>
                <a:srgbClr val="0071C5"/>
              </a:solidFill>
            </a:endParaRPr>
          </a:p>
        </p:txBody>
      </p:sp>
      <p:sp>
        <p:nvSpPr>
          <p:cNvPr id="3766" name="Google Shape;3766;p209"/>
          <p:cNvSpPr/>
          <p:nvPr/>
        </p:nvSpPr>
        <p:spPr>
          <a:xfrm>
            <a:off x="10320525" y="13811694"/>
            <a:ext cx="6034800" cy="121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767" name="Google Shape;3767;p209"/>
          <p:cNvCxnSpPr>
            <a:stCxn id="3766" idx="1"/>
            <a:endCxn id="3759" idx="2"/>
          </p:cNvCxnSpPr>
          <p:nvPr/>
        </p:nvCxnSpPr>
        <p:spPr>
          <a:xfrm rot="10800000">
            <a:off x="7034925" y="12957444"/>
            <a:ext cx="3285600" cy="1463100"/>
          </a:xfrm>
          <a:prstGeom prst="curvedConnector2">
            <a:avLst/>
          </a:prstGeom>
          <a:noFill/>
          <a:ln cap="flat" cmpd="sng" w="114300">
            <a:solidFill>
              <a:schemeClr val="dk2"/>
            </a:solidFill>
            <a:prstDash val="solid"/>
            <a:round/>
            <a:headEnd len="med" w="med" type="stealth"/>
            <a:tailEnd len="med" w="med" type="none"/>
          </a:ln>
        </p:spPr>
      </p:cxnSp>
      <p:cxnSp>
        <p:nvCxnSpPr>
          <p:cNvPr id="3768" name="Google Shape;3768;p209"/>
          <p:cNvCxnSpPr>
            <a:stCxn id="3755" idx="2"/>
            <a:endCxn id="3766" idx="3"/>
          </p:cNvCxnSpPr>
          <p:nvPr/>
        </p:nvCxnSpPr>
        <p:spPr>
          <a:xfrm rot="5400000">
            <a:off x="16537164" y="12454659"/>
            <a:ext cx="1783800" cy="2147700"/>
          </a:xfrm>
          <a:prstGeom prst="curvedConnector2">
            <a:avLst/>
          </a:prstGeom>
          <a:noFill/>
          <a:ln cap="flat" cmpd="sng" w="114300">
            <a:solidFill>
              <a:schemeClr val="dk2"/>
            </a:solidFill>
            <a:prstDash val="solid"/>
            <a:round/>
            <a:headEnd len="med" w="med" type="stealth"/>
            <a:tailEnd len="med" w="med" type="none"/>
          </a:ln>
        </p:spPr>
      </p:cxnSp>
      <p:grpSp>
        <p:nvGrpSpPr>
          <p:cNvPr id="3769" name="Google Shape;3769;p209"/>
          <p:cNvGrpSpPr/>
          <p:nvPr/>
        </p:nvGrpSpPr>
        <p:grpSpPr>
          <a:xfrm>
            <a:off x="18887165" y="14912513"/>
            <a:ext cx="7391690" cy="5441313"/>
            <a:chOff x="2171700" y="4017350"/>
            <a:chExt cx="15597574" cy="12355389"/>
          </a:xfrm>
        </p:grpSpPr>
        <p:pic>
          <p:nvPicPr>
            <p:cNvPr id="3770" name="Google Shape;3770;p209"/>
            <p:cNvPicPr preferRelativeResize="0"/>
            <p:nvPr/>
          </p:nvPicPr>
          <p:blipFill rotWithShape="1">
            <a:blip r:embed="rId4">
              <a:alphaModFix/>
            </a:blip>
            <a:srcRect b="61261" l="11316" r="6079" t="7133"/>
            <a:stretch/>
          </p:blipFill>
          <p:spPr>
            <a:xfrm>
              <a:off x="3068525" y="4017350"/>
              <a:ext cx="10287001" cy="5067301"/>
            </a:xfrm>
            <a:prstGeom prst="rect">
              <a:avLst/>
            </a:prstGeom>
            <a:noFill/>
            <a:ln>
              <a:noFill/>
            </a:ln>
          </p:spPr>
        </p:pic>
        <p:sp>
          <p:nvSpPr>
            <p:cNvPr id="3771" name="Google Shape;3771;p209"/>
            <p:cNvSpPr/>
            <p:nvPr/>
          </p:nvSpPr>
          <p:spPr>
            <a:xfrm>
              <a:off x="3068525" y="401735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72" name="Google Shape;3772;p209"/>
            <p:cNvPicPr preferRelativeResize="0"/>
            <p:nvPr/>
          </p:nvPicPr>
          <p:blipFill rotWithShape="1">
            <a:blip r:embed="rId5">
              <a:alphaModFix/>
            </a:blip>
            <a:srcRect b="53783" l="11716" r="45677" t="10024"/>
            <a:stretch/>
          </p:blipFill>
          <p:spPr>
            <a:xfrm>
              <a:off x="2514600" y="10587388"/>
              <a:ext cx="5306176" cy="5785351"/>
            </a:xfrm>
            <a:prstGeom prst="rect">
              <a:avLst/>
            </a:prstGeom>
            <a:noFill/>
            <a:ln cap="flat" cmpd="sng" w="152400">
              <a:solidFill>
                <a:srgbClr val="B6D7A8"/>
              </a:solidFill>
              <a:prstDash val="solid"/>
              <a:round/>
              <a:headEnd len="sm" w="sm" type="none"/>
              <a:tailEnd len="sm" w="sm" type="none"/>
            </a:ln>
          </p:spPr>
        </p:pic>
        <p:pic>
          <p:nvPicPr>
            <p:cNvPr id="3773" name="Google Shape;3773;p209"/>
            <p:cNvPicPr preferRelativeResize="0"/>
            <p:nvPr/>
          </p:nvPicPr>
          <p:blipFill rotWithShape="1">
            <a:blip r:embed="rId5">
              <a:alphaModFix/>
            </a:blip>
            <a:srcRect b="32052" l="10538" r="11803" t="46689"/>
            <a:stretch/>
          </p:blipFill>
          <p:spPr>
            <a:xfrm>
              <a:off x="2171700" y="8827375"/>
              <a:ext cx="9671527" cy="3398225"/>
            </a:xfrm>
            <a:prstGeom prst="rect">
              <a:avLst/>
            </a:prstGeom>
            <a:noFill/>
            <a:ln cap="flat" cmpd="sng" w="152400">
              <a:solidFill>
                <a:srgbClr val="B6D7A8"/>
              </a:solidFill>
              <a:prstDash val="solid"/>
              <a:round/>
              <a:headEnd len="sm" w="sm" type="none"/>
              <a:tailEnd len="sm" w="sm" type="none"/>
            </a:ln>
          </p:spPr>
        </p:pic>
        <p:pic>
          <p:nvPicPr>
            <p:cNvPr id="3774" name="Google Shape;3774;p209"/>
            <p:cNvPicPr preferRelativeResize="0"/>
            <p:nvPr/>
          </p:nvPicPr>
          <p:blipFill rotWithShape="1">
            <a:blip r:embed="rId5">
              <a:alphaModFix/>
            </a:blip>
            <a:srcRect b="14299" l="10542" r="10130" t="58025"/>
            <a:stretch/>
          </p:blipFill>
          <p:spPr>
            <a:xfrm>
              <a:off x="7889625" y="10968075"/>
              <a:ext cx="9879649" cy="4424001"/>
            </a:xfrm>
            <a:prstGeom prst="rect">
              <a:avLst/>
            </a:prstGeom>
            <a:noFill/>
            <a:ln cap="flat" cmpd="sng" w="152400">
              <a:solidFill>
                <a:srgbClr val="B6D7A8"/>
              </a:solidFill>
              <a:prstDash val="solid"/>
              <a:round/>
              <a:headEnd len="sm" w="sm" type="none"/>
              <a:tailEnd len="sm" w="sm" type="none"/>
            </a:ln>
          </p:spPr>
        </p:pic>
        <p:pic>
          <p:nvPicPr>
            <p:cNvPr id="3775" name="Google Shape;3775;p209"/>
            <p:cNvPicPr preferRelativeResize="0"/>
            <p:nvPr/>
          </p:nvPicPr>
          <p:blipFill rotWithShape="1">
            <a:blip r:embed="rId5">
              <a:alphaModFix/>
            </a:blip>
            <a:srcRect b="51905" l="54429" r="9201" t="10023"/>
            <a:stretch/>
          </p:blipFill>
          <p:spPr>
            <a:xfrm>
              <a:off x="12712225" y="4501550"/>
              <a:ext cx="4529500" cy="6085848"/>
            </a:xfrm>
            <a:prstGeom prst="rect">
              <a:avLst/>
            </a:prstGeom>
            <a:noFill/>
            <a:ln cap="flat" cmpd="sng" w="152400">
              <a:solidFill>
                <a:srgbClr val="B6D7A8"/>
              </a:solidFill>
              <a:prstDash val="solid"/>
              <a:round/>
              <a:headEnd len="sm" w="sm" type="none"/>
              <a:tailEnd len="sm" w="sm" type="none"/>
            </a:ln>
          </p:spPr>
        </p:pic>
        <p:grpSp>
          <p:nvGrpSpPr>
            <p:cNvPr id="3776" name="Google Shape;3776;p209"/>
            <p:cNvGrpSpPr/>
            <p:nvPr/>
          </p:nvGrpSpPr>
          <p:grpSpPr>
            <a:xfrm>
              <a:off x="8082974" y="8531473"/>
              <a:ext cx="7536094" cy="2514697"/>
              <a:chOff x="-578692" y="16019243"/>
              <a:chExt cx="9944701" cy="2747102"/>
            </a:xfrm>
          </p:grpSpPr>
          <p:pic>
            <p:nvPicPr>
              <p:cNvPr id="3777" name="Google Shape;3777;p209"/>
              <p:cNvPicPr preferRelativeResize="0"/>
              <p:nvPr/>
            </p:nvPicPr>
            <p:blipFill rotWithShape="1">
              <a:blip r:embed="rId4">
                <a:alphaModFix/>
              </a:blip>
              <a:srcRect b="38190" l="12286" r="16690" t="46413"/>
              <a:stretch/>
            </p:blipFill>
            <p:spPr>
              <a:xfrm>
                <a:off x="-578692" y="16019243"/>
                <a:ext cx="9843045" cy="2746994"/>
              </a:xfrm>
              <a:prstGeom prst="rect">
                <a:avLst/>
              </a:prstGeom>
              <a:noFill/>
              <a:ln>
                <a:noFill/>
              </a:ln>
            </p:spPr>
          </p:pic>
          <p:sp>
            <p:nvSpPr>
              <p:cNvPr id="3778" name="Google Shape;3778;p209"/>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779" name="Google Shape;3779;p209"/>
          <p:cNvSpPr/>
          <p:nvPr/>
        </p:nvSpPr>
        <p:spPr>
          <a:xfrm>
            <a:off x="11822175" y="14912525"/>
            <a:ext cx="30315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cxnSp>
        <p:nvCxnSpPr>
          <p:cNvPr id="3780" name="Google Shape;3780;p209"/>
          <p:cNvCxnSpPr>
            <a:stCxn id="3763" idx="0"/>
            <a:endCxn id="3765" idx="3"/>
          </p:cNvCxnSpPr>
          <p:nvPr/>
        </p:nvCxnSpPr>
        <p:spPr>
          <a:xfrm flipH="1" rot="5400000">
            <a:off x="10161375" y="2930200"/>
            <a:ext cx="1821900" cy="4226400"/>
          </a:xfrm>
          <a:prstGeom prst="curvedConnector2">
            <a:avLst/>
          </a:prstGeom>
          <a:noFill/>
          <a:ln cap="flat" cmpd="sng" w="114300">
            <a:solidFill>
              <a:schemeClr val="dk2"/>
            </a:solidFill>
            <a:prstDash val="solid"/>
            <a:round/>
            <a:headEnd len="med" w="med" type="stealth"/>
            <a:tailEnd len="med" w="med" type="none"/>
          </a:ln>
        </p:spPr>
      </p:cxnSp>
      <p:cxnSp>
        <p:nvCxnSpPr>
          <p:cNvPr id="3781" name="Google Shape;3781;p209"/>
          <p:cNvCxnSpPr>
            <a:endCxn id="3764" idx="3"/>
          </p:cNvCxnSpPr>
          <p:nvPr/>
        </p:nvCxnSpPr>
        <p:spPr>
          <a:xfrm flipH="1">
            <a:off x="9213900" y="5012150"/>
            <a:ext cx="2779200" cy="12438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782" name="Google Shape;3782;p209"/>
          <p:cNvCxnSpPr>
            <a:stCxn id="3779" idx="2"/>
            <a:endCxn id="3773" idx="1"/>
          </p:cNvCxnSpPr>
          <p:nvPr/>
        </p:nvCxnSpPr>
        <p:spPr>
          <a:xfrm flipH="1" rot="-5400000">
            <a:off x="15391575" y="14283575"/>
            <a:ext cx="1441800" cy="5549100"/>
          </a:xfrm>
          <a:prstGeom prst="curvedConnector2">
            <a:avLst/>
          </a:prstGeom>
          <a:noFill/>
          <a:ln cap="flat" cmpd="sng" w="114300">
            <a:solidFill>
              <a:schemeClr val="dk2"/>
            </a:solidFill>
            <a:prstDash val="solid"/>
            <a:round/>
            <a:headEnd len="med" w="med" type="stealth"/>
            <a:tailEnd len="med" w="med" type="none"/>
          </a:ln>
        </p:spPr>
      </p:cxnSp>
      <p:sp>
        <p:nvSpPr>
          <p:cNvPr id="3783" name="Google Shape;3783;p20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8" name="Shape 3788"/>
        <p:cNvGrpSpPr/>
        <p:nvPr/>
      </p:nvGrpSpPr>
      <p:grpSpPr>
        <a:xfrm>
          <a:off x="0" y="0"/>
          <a:ext cx="0" cy="0"/>
          <a:chOff x="0" y="0"/>
          <a:chExt cx="0" cy="0"/>
        </a:xfrm>
      </p:grpSpPr>
      <p:sp>
        <p:nvSpPr>
          <p:cNvPr id="3789" name="Google Shape;3789;p21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Simple RAG Agents</a:t>
            </a:r>
            <a:endParaRPr sz="8400"/>
          </a:p>
        </p:txBody>
      </p:sp>
      <p:grpSp>
        <p:nvGrpSpPr>
          <p:cNvPr id="3790" name="Google Shape;3790;p210"/>
          <p:cNvGrpSpPr/>
          <p:nvPr/>
        </p:nvGrpSpPr>
        <p:grpSpPr>
          <a:xfrm>
            <a:off x="16103800" y="5616450"/>
            <a:ext cx="8788985" cy="4619654"/>
            <a:chOff x="12310986" y="10162713"/>
            <a:chExt cx="7675969" cy="3941012"/>
          </a:xfrm>
        </p:grpSpPr>
        <p:sp>
          <p:nvSpPr>
            <p:cNvPr id="3791" name="Google Shape;3791;p210"/>
            <p:cNvSpPr/>
            <p:nvPr/>
          </p:nvSpPr>
          <p:spPr>
            <a:xfrm>
              <a:off x="16060555" y="11668624"/>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792" name="Google Shape;3792;p210"/>
            <p:cNvPicPr preferRelativeResize="0"/>
            <p:nvPr/>
          </p:nvPicPr>
          <p:blipFill>
            <a:blip r:embed="rId3">
              <a:alphaModFix/>
            </a:blip>
            <a:stretch>
              <a:fillRect/>
            </a:stretch>
          </p:blipFill>
          <p:spPr>
            <a:xfrm>
              <a:off x="17013945" y="10509765"/>
              <a:ext cx="2019587" cy="1935275"/>
            </a:xfrm>
            <a:prstGeom prst="rect">
              <a:avLst/>
            </a:prstGeom>
            <a:noFill/>
            <a:ln>
              <a:noFill/>
            </a:ln>
          </p:spPr>
        </p:pic>
        <p:sp>
          <p:nvSpPr>
            <p:cNvPr id="3793" name="Google Shape;3793;p210"/>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794" name="Google Shape;3794;p210"/>
          <p:cNvSpPr/>
          <p:nvPr/>
        </p:nvSpPr>
        <p:spPr>
          <a:xfrm>
            <a:off x="1210625" y="7065750"/>
            <a:ext cx="7391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795" name="Google Shape;3795;p210"/>
          <p:cNvCxnSpPr>
            <a:stCxn id="3793" idx="1"/>
            <a:endCxn id="3796" idx="3"/>
          </p:cNvCxnSpPr>
          <p:nvPr/>
        </p:nvCxnSpPr>
        <p:spPr>
          <a:xfrm flipH="1">
            <a:off x="14830000" y="7129467"/>
            <a:ext cx="1273800" cy="1714800"/>
          </a:xfrm>
          <a:prstGeom prst="curvedConnector3">
            <a:avLst>
              <a:gd fmla="val 50004" name="adj1"/>
            </a:avLst>
          </a:prstGeom>
          <a:noFill/>
          <a:ln cap="flat" cmpd="sng" w="114300">
            <a:solidFill>
              <a:schemeClr val="dk2"/>
            </a:solidFill>
            <a:prstDash val="solid"/>
            <a:round/>
            <a:headEnd len="med" w="med" type="stealth"/>
            <a:tailEnd len="med" w="med" type="none"/>
          </a:ln>
        </p:spPr>
      </p:cxnSp>
      <p:sp>
        <p:nvSpPr>
          <p:cNvPr id="3797" name="Google Shape;3797;p210"/>
          <p:cNvSpPr/>
          <p:nvPr/>
        </p:nvSpPr>
        <p:spPr>
          <a:xfrm>
            <a:off x="26804300" y="7030350"/>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According to the paper…</a:t>
            </a:r>
            <a:endParaRPr b="1" sz="6400">
              <a:solidFill>
                <a:srgbClr val="FF0000"/>
              </a:solidFill>
            </a:endParaRPr>
          </a:p>
        </p:txBody>
      </p:sp>
      <p:cxnSp>
        <p:nvCxnSpPr>
          <p:cNvPr id="3798" name="Google Shape;3798;p210"/>
          <p:cNvCxnSpPr>
            <a:stCxn id="3796" idx="1"/>
            <a:endCxn id="3794" idx="3"/>
          </p:cNvCxnSpPr>
          <p:nvPr/>
        </p:nvCxnSpPr>
        <p:spPr>
          <a:xfrm flipH="1">
            <a:off x="8602188" y="8844288"/>
            <a:ext cx="1239900" cy="600"/>
          </a:xfrm>
          <a:prstGeom prst="curvedConnector3">
            <a:avLst>
              <a:gd fmla="val 49994" name="adj1"/>
            </a:avLst>
          </a:prstGeom>
          <a:noFill/>
          <a:ln cap="flat" cmpd="sng" w="114300">
            <a:solidFill>
              <a:schemeClr val="dk2"/>
            </a:solidFill>
            <a:prstDash val="solid"/>
            <a:round/>
            <a:headEnd len="med" w="med" type="stealth"/>
            <a:tailEnd len="med" w="med" type="none"/>
          </a:ln>
        </p:spPr>
      </p:cxnSp>
      <p:cxnSp>
        <p:nvCxnSpPr>
          <p:cNvPr id="3799" name="Google Shape;3799;p210"/>
          <p:cNvCxnSpPr>
            <a:stCxn id="3800" idx="2"/>
            <a:endCxn id="3801" idx="3"/>
          </p:cNvCxnSpPr>
          <p:nvPr/>
        </p:nvCxnSpPr>
        <p:spPr>
          <a:xfrm flipH="1" rot="-5400000">
            <a:off x="17989388" y="12752072"/>
            <a:ext cx="1061400" cy="405000"/>
          </a:xfrm>
          <a:prstGeom prst="curvedConnector4">
            <a:avLst>
              <a:gd fmla="val 21314" name="adj1"/>
              <a:gd fmla="val 158793" name="adj2"/>
            </a:avLst>
          </a:prstGeom>
          <a:noFill/>
          <a:ln cap="flat" cmpd="sng" w="114300">
            <a:solidFill>
              <a:schemeClr val="dk2"/>
            </a:solidFill>
            <a:prstDash val="solid"/>
            <a:round/>
            <a:headEnd len="med" w="med" type="stealth"/>
            <a:tailEnd len="med" w="med" type="none"/>
          </a:ln>
        </p:spPr>
      </p:cxnSp>
      <p:cxnSp>
        <p:nvCxnSpPr>
          <p:cNvPr id="3802" name="Google Shape;3802;p210"/>
          <p:cNvCxnSpPr>
            <a:stCxn id="3797" idx="1"/>
            <a:endCxn id="3791" idx="3"/>
          </p:cNvCxnSpPr>
          <p:nvPr/>
        </p:nvCxnSpPr>
        <p:spPr>
          <a:xfrm flipH="1">
            <a:off x="24892700" y="8808900"/>
            <a:ext cx="1911600" cy="600"/>
          </a:xfrm>
          <a:prstGeom prst="curvedConnector3">
            <a:avLst>
              <a:gd fmla="val 49998" name="adj1"/>
            </a:avLst>
          </a:prstGeom>
          <a:noFill/>
          <a:ln cap="flat" cmpd="sng" w="114300">
            <a:solidFill>
              <a:schemeClr val="dk2"/>
            </a:solidFill>
            <a:prstDash val="solid"/>
            <a:round/>
            <a:headEnd len="med" w="med" type="stealth"/>
            <a:tailEnd len="med" w="med" type="none"/>
          </a:ln>
        </p:spPr>
      </p:cxnSp>
      <p:sp>
        <p:nvSpPr>
          <p:cNvPr id="3800" name="Google Shape;3800;p210"/>
          <p:cNvSpPr/>
          <p:nvPr/>
        </p:nvSpPr>
        <p:spPr>
          <a:xfrm>
            <a:off x="16069688" y="8866772"/>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sp>
        <p:nvSpPr>
          <p:cNvPr id="3796" name="Google Shape;3796;p210"/>
          <p:cNvSpPr/>
          <p:nvPr/>
        </p:nvSpPr>
        <p:spPr>
          <a:xfrm>
            <a:off x="9842088" y="7626738"/>
            <a:ext cx="4987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Classifier</a:t>
            </a:r>
            <a:endParaRPr b="1" sz="6400">
              <a:solidFill>
                <a:srgbClr val="9900FF"/>
              </a:solidFill>
            </a:endParaRPr>
          </a:p>
          <a:p>
            <a:pPr indent="0" lvl="0" marL="0" rtl="0" algn="ctr">
              <a:spcBef>
                <a:spcPts val="0"/>
              </a:spcBef>
              <a:spcAft>
                <a:spcPts val="0"/>
              </a:spcAft>
              <a:buNone/>
            </a:pPr>
            <a:r>
              <a:rPr b="1" lang="en-US" sz="6400">
                <a:solidFill>
                  <a:srgbClr val="9900FF"/>
                </a:solidFill>
              </a:rPr>
              <a:t>Branch</a:t>
            </a:r>
            <a:endParaRPr b="1" sz="6400">
              <a:solidFill>
                <a:srgbClr val="9900FF"/>
              </a:solidFill>
            </a:endParaRPr>
          </a:p>
        </p:txBody>
      </p:sp>
      <p:cxnSp>
        <p:nvCxnSpPr>
          <p:cNvPr id="3803" name="Google Shape;3803;p210"/>
          <p:cNvCxnSpPr>
            <a:stCxn id="3801" idx="0"/>
            <a:endCxn id="3796" idx="3"/>
          </p:cNvCxnSpPr>
          <p:nvPr/>
        </p:nvCxnSpPr>
        <p:spPr>
          <a:xfrm flipH="1" rot="5400000">
            <a:off x="13251475" y="10422619"/>
            <a:ext cx="4032000" cy="875400"/>
          </a:xfrm>
          <a:prstGeom prst="curvedConnector2">
            <a:avLst/>
          </a:prstGeom>
          <a:noFill/>
          <a:ln cap="flat" cmpd="sng" w="114300">
            <a:solidFill>
              <a:schemeClr val="dk2"/>
            </a:solidFill>
            <a:prstDash val="solid"/>
            <a:round/>
            <a:headEnd len="med" w="med" type="stealth"/>
            <a:tailEnd len="med" w="med" type="none"/>
          </a:ln>
        </p:spPr>
      </p:cxnSp>
      <p:pic>
        <p:nvPicPr>
          <p:cNvPr descr="🦜 Parrot Emoji – Meaning, Pictures, Codes – 📕 EmojiGuide" id="3804" name="Google Shape;3804;p210"/>
          <p:cNvPicPr preferRelativeResize="0"/>
          <p:nvPr/>
        </p:nvPicPr>
        <p:blipFill>
          <a:blip r:embed="rId3">
            <a:alphaModFix/>
          </a:blip>
          <a:stretch>
            <a:fillRect/>
          </a:stretch>
        </p:blipFill>
        <p:spPr>
          <a:xfrm>
            <a:off x="11196826" y="5810215"/>
            <a:ext cx="2312427" cy="2268529"/>
          </a:xfrm>
          <a:prstGeom prst="rect">
            <a:avLst/>
          </a:prstGeom>
          <a:noFill/>
          <a:ln>
            <a:noFill/>
          </a:ln>
        </p:spPr>
      </p:pic>
      <p:grpSp>
        <p:nvGrpSpPr>
          <p:cNvPr id="3805" name="Google Shape;3805;p210"/>
          <p:cNvGrpSpPr/>
          <p:nvPr/>
        </p:nvGrpSpPr>
        <p:grpSpPr>
          <a:xfrm>
            <a:off x="3805140" y="14094013"/>
            <a:ext cx="7391690" cy="5441313"/>
            <a:chOff x="2171700" y="4017350"/>
            <a:chExt cx="15597574" cy="12355389"/>
          </a:xfrm>
        </p:grpSpPr>
        <p:pic>
          <p:nvPicPr>
            <p:cNvPr id="3806" name="Google Shape;3806;p210"/>
            <p:cNvPicPr preferRelativeResize="0"/>
            <p:nvPr/>
          </p:nvPicPr>
          <p:blipFill rotWithShape="1">
            <a:blip r:embed="rId4">
              <a:alphaModFix/>
            </a:blip>
            <a:srcRect b="61261" l="11316" r="6079" t="7133"/>
            <a:stretch/>
          </p:blipFill>
          <p:spPr>
            <a:xfrm>
              <a:off x="3068525" y="4017350"/>
              <a:ext cx="10287001" cy="5067301"/>
            </a:xfrm>
            <a:prstGeom prst="rect">
              <a:avLst/>
            </a:prstGeom>
            <a:noFill/>
            <a:ln>
              <a:noFill/>
            </a:ln>
          </p:spPr>
        </p:pic>
        <p:sp>
          <p:nvSpPr>
            <p:cNvPr id="3807" name="Google Shape;3807;p210"/>
            <p:cNvSpPr/>
            <p:nvPr/>
          </p:nvSpPr>
          <p:spPr>
            <a:xfrm>
              <a:off x="3068525" y="401735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08" name="Google Shape;3808;p210"/>
            <p:cNvPicPr preferRelativeResize="0"/>
            <p:nvPr/>
          </p:nvPicPr>
          <p:blipFill rotWithShape="1">
            <a:blip r:embed="rId5">
              <a:alphaModFix/>
            </a:blip>
            <a:srcRect b="53783" l="11716" r="45677" t="10024"/>
            <a:stretch/>
          </p:blipFill>
          <p:spPr>
            <a:xfrm>
              <a:off x="2514600" y="10587388"/>
              <a:ext cx="5306176" cy="5785351"/>
            </a:xfrm>
            <a:prstGeom prst="rect">
              <a:avLst/>
            </a:prstGeom>
            <a:noFill/>
            <a:ln cap="flat" cmpd="sng" w="152400">
              <a:solidFill>
                <a:srgbClr val="B6D7A8"/>
              </a:solidFill>
              <a:prstDash val="solid"/>
              <a:round/>
              <a:headEnd len="sm" w="sm" type="none"/>
              <a:tailEnd len="sm" w="sm" type="none"/>
            </a:ln>
          </p:spPr>
        </p:pic>
        <p:pic>
          <p:nvPicPr>
            <p:cNvPr id="3809" name="Google Shape;3809;p210"/>
            <p:cNvPicPr preferRelativeResize="0"/>
            <p:nvPr/>
          </p:nvPicPr>
          <p:blipFill rotWithShape="1">
            <a:blip r:embed="rId5">
              <a:alphaModFix/>
            </a:blip>
            <a:srcRect b="32052" l="10538" r="11803" t="46689"/>
            <a:stretch/>
          </p:blipFill>
          <p:spPr>
            <a:xfrm>
              <a:off x="2171700" y="8827375"/>
              <a:ext cx="9671527" cy="3398225"/>
            </a:xfrm>
            <a:prstGeom prst="rect">
              <a:avLst/>
            </a:prstGeom>
            <a:noFill/>
            <a:ln cap="flat" cmpd="sng" w="152400">
              <a:solidFill>
                <a:srgbClr val="B6D7A8"/>
              </a:solidFill>
              <a:prstDash val="solid"/>
              <a:round/>
              <a:headEnd len="sm" w="sm" type="none"/>
              <a:tailEnd len="sm" w="sm" type="none"/>
            </a:ln>
          </p:spPr>
        </p:pic>
        <p:pic>
          <p:nvPicPr>
            <p:cNvPr id="3810" name="Google Shape;3810;p210"/>
            <p:cNvPicPr preferRelativeResize="0"/>
            <p:nvPr/>
          </p:nvPicPr>
          <p:blipFill rotWithShape="1">
            <a:blip r:embed="rId5">
              <a:alphaModFix/>
            </a:blip>
            <a:srcRect b="14299" l="10542" r="10130" t="58025"/>
            <a:stretch/>
          </p:blipFill>
          <p:spPr>
            <a:xfrm>
              <a:off x="7889625" y="10968075"/>
              <a:ext cx="9879649" cy="4424001"/>
            </a:xfrm>
            <a:prstGeom prst="rect">
              <a:avLst/>
            </a:prstGeom>
            <a:noFill/>
            <a:ln cap="flat" cmpd="sng" w="152400">
              <a:solidFill>
                <a:srgbClr val="B6D7A8"/>
              </a:solidFill>
              <a:prstDash val="solid"/>
              <a:round/>
              <a:headEnd len="sm" w="sm" type="none"/>
              <a:tailEnd len="sm" w="sm" type="none"/>
            </a:ln>
          </p:spPr>
        </p:pic>
        <p:pic>
          <p:nvPicPr>
            <p:cNvPr id="3811" name="Google Shape;3811;p210"/>
            <p:cNvPicPr preferRelativeResize="0"/>
            <p:nvPr/>
          </p:nvPicPr>
          <p:blipFill rotWithShape="1">
            <a:blip r:embed="rId5">
              <a:alphaModFix/>
            </a:blip>
            <a:srcRect b="51905" l="54429" r="9201" t="10023"/>
            <a:stretch/>
          </p:blipFill>
          <p:spPr>
            <a:xfrm>
              <a:off x="12712225" y="4501550"/>
              <a:ext cx="4529500" cy="6085848"/>
            </a:xfrm>
            <a:prstGeom prst="rect">
              <a:avLst/>
            </a:prstGeom>
            <a:noFill/>
            <a:ln cap="flat" cmpd="sng" w="152400">
              <a:solidFill>
                <a:srgbClr val="B6D7A8"/>
              </a:solidFill>
              <a:prstDash val="solid"/>
              <a:round/>
              <a:headEnd len="sm" w="sm" type="none"/>
              <a:tailEnd len="sm" w="sm" type="none"/>
            </a:ln>
          </p:spPr>
        </p:pic>
        <p:grpSp>
          <p:nvGrpSpPr>
            <p:cNvPr id="3812" name="Google Shape;3812;p210"/>
            <p:cNvGrpSpPr/>
            <p:nvPr/>
          </p:nvGrpSpPr>
          <p:grpSpPr>
            <a:xfrm>
              <a:off x="8082974" y="8531473"/>
              <a:ext cx="7536094" cy="2514697"/>
              <a:chOff x="-578692" y="16019243"/>
              <a:chExt cx="9944701" cy="2747102"/>
            </a:xfrm>
          </p:grpSpPr>
          <p:pic>
            <p:nvPicPr>
              <p:cNvPr id="3813" name="Google Shape;3813;p210"/>
              <p:cNvPicPr preferRelativeResize="0"/>
              <p:nvPr/>
            </p:nvPicPr>
            <p:blipFill rotWithShape="1">
              <a:blip r:embed="rId4">
                <a:alphaModFix/>
              </a:blip>
              <a:srcRect b="38190" l="12286" r="16690" t="46413"/>
              <a:stretch/>
            </p:blipFill>
            <p:spPr>
              <a:xfrm>
                <a:off x="-578692" y="16019243"/>
                <a:ext cx="9843045" cy="2746994"/>
              </a:xfrm>
              <a:prstGeom prst="rect">
                <a:avLst/>
              </a:prstGeom>
              <a:noFill/>
              <a:ln>
                <a:noFill/>
              </a:ln>
            </p:spPr>
          </p:pic>
          <p:sp>
            <p:nvSpPr>
              <p:cNvPr id="3814" name="Google Shape;3814;p210"/>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801" name="Google Shape;3801;p210"/>
          <p:cNvSpPr/>
          <p:nvPr/>
        </p:nvSpPr>
        <p:spPr>
          <a:xfrm>
            <a:off x="12687775" y="12876319"/>
            <a:ext cx="6034800" cy="121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815" name="Google Shape;3815;p210"/>
          <p:cNvSpPr/>
          <p:nvPr/>
        </p:nvSpPr>
        <p:spPr>
          <a:xfrm>
            <a:off x="13509250" y="14094025"/>
            <a:ext cx="30315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816" name="Google Shape;3816;p21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p211"/>
          <p:cNvSpPr/>
          <p:nvPr/>
        </p:nvSpPr>
        <p:spPr>
          <a:xfrm flipH="1">
            <a:off x="18852850" y="451625"/>
            <a:ext cx="16725300" cy="13367100"/>
          </a:xfrm>
          <a:prstGeom prst="rtTriangl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823" name="Google Shape;3823;p211"/>
          <p:cNvGrpSpPr/>
          <p:nvPr/>
        </p:nvGrpSpPr>
        <p:grpSpPr>
          <a:xfrm>
            <a:off x="20305875" y="5357040"/>
            <a:ext cx="8998844" cy="7589535"/>
            <a:chOff x="23577213" y="5294840"/>
            <a:chExt cx="8998844" cy="7589535"/>
          </a:xfrm>
        </p:grpSpPr>
        <p:sp>
          <p:nvSpPr>
            <p:cNvPr id="3824" name="Google Shape;3824;p211"/>
            <p:cNvSpPr/>
            <p:nvPr/>
          </p:nvSpPr>
          <p:spPr>
            <a:xfrm>
              <a:off x="27213857" y="6832317"/>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25" name="Google Shape;3825;p211"/>
            <p:cNvPicPr preferRelativeResize="0"/>
            <p:nvPr/>
          </p:nvPicPr>
          <p:blipFill>
            <a:blip r:embed="rId3">
              <a:alphaModFix/>
            </a:blip>
            <a:stretch>
              <a:fillRect/>
            </a:stretch>
          </p:blipFill>
          <p:spPr>
            <a:xfrm>
              <a:off x="28305514" y="5294840"/>
              <a:ext cx="2312427" cy="2268529"/>
            </a:xfrm>
            <a:prstGeom prst="rect">
              <a:avLst/>
            </a:prstGeom>
            <a:noFill/>
            <a:ln>
              <a:noFill/>
            </a:ln>
          </p:spPr>
        </p:pic>
        <p:sp>
          <p:nvSpPr>
            <p:cNvPr id="3826" name="Google Shape;3826;p211"/>
            <p:cNvSpPr/>
            <p:nvPr/>
          </p:nvSpPr>
          <p:spPr>
            <a:xfrm>
              <a:off x="23708625" y="6832325"/>
              <a:ext cx="4495800" cy="3026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sp>
          <p:nvSpPr>
            <p:cNvPr id="3827" name="Google Shape;3827;p211"/>
            <p:cNvSpPr/>
            <p:nvPr/>
          </p:nvSpPr>
          <p:spPr>
            <a:xfrm>
              <a:off x="23577213" y="10889375"/>
              <a:ext cx="4858800" cy="19950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LLM Data Retriever</a:t>
              </a:r>
              <a:endParaRPr b="1" sz="6400">
                <a:solidFill>
                  <a:srgbClr val="9900FF"/>
                </a:solidFill>
              </a:endParaRPr>
            </a:p>
          </p:txBody>
        </p:sp>
        <p:cxnSp>
          <p:nvCxnSpPr>
            <p:cNvPr id="3828" name="Google Shape;3828;p211"/>
            <p:cNvCxnSpPr>
              <a:stCxn id="3826" idx="2"/>
              <a:endCxn id="3827" idx="0"/>
            </p:cNvCxnSpPr>
            <p:nvPr/>
          </p:nvCxnSpPr>
          <p:spPr>
            <a:xfrm flipH="1" rot="-5400000">
              <a:off x="25466025" y="10348925"/>
              <a:ext cx="1031100" cy="501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3829" name="Google Shape;3829;p211"/>
            <p:cNvCxnSpPr>
              <a:stCxn id="3830" idx="1"/>
              <a:endCxn id="3824" idx="3"/>
            </p:cNvCxnSpPr>
            <p:nvPr/>
          </p:nvCxnSpPr>
          <p:spPr>
            <a:xfrm rot="10800000">
              <a:off x="31709657" y="8259567"/>
              <a:ext cx="866400" cy="47700"/>
            </a:xfrm>
            <a:prstGeom prst="curvedConnector3">
              <a:avLst>
                <a:gd fmla="val 50000" name="adj1"/>
              </a:avLst>
            </a:prstGeom>
            <a:noFill/>
            <a:ln cap="flat" cmpd="sng" w="114300">
              <a:solidFill>
                <a:schemeClr val="dk2"/>
              </a:solidFill>
              <a:prstDash val="solid"/>
              <a:round/>
              <a:headEnd len="med" w="med" type="stealth"/>
              <a:tailEnd len="med" w="med" type="none"/>
            </a:ln>
          </p:spPr>
        </p:cxnSp>
      </p:grpSp>
      <p:sp>
        <p:nvSpPr>
          <p:cNvPr id="3831" name="Google Shape;3831;p21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Proper RAG Agent</a:t>
            </a:r>
            <a:endParaRPr sz="8400"/>
          </a:p>
        </p:txBody>
      </p:sp>
      <p:sp>
        <p:nvSpPr>
          <p:cNvPr id="3832" name="Google Shape;3832;p21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Tool-Selection Agents</a:t>
            </a:r>
            <a:endParaRPr b="1" sz="5400"/>
          </a:p>
        </p:txBody>
      </p:sp>
      <p:sp>
        <p:nvSpPr>
          <p:cNvPr id="3833" name="Google Shape;3833;p211"/>
          <p:cNvSpPr/>
          <p:nvPr/>
        </p:nvSpPr>
        <p:spPr>
          <a:xfrm rot="-9459843">
            <a:off x="6816654" y="6702434"/>
            <a:ext cx="11321539" cy="11335880"/>
          </a:xfrm>
          <a:prstGeom prst="arc">
            <a:avLst>
              <a:gd fmla="val 8206305" name="adj1"/>
              <a:gd fmla="val 719400"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3834" name="Google Shape;3834;p211"/>
          <p:cNvSpPr/>
          <p:nvPr/>
        </p:nvSpPr>
        <p:spPr>
          <a:xfrm rot="-9459843">
            <a:off x="6816654" y="6702434"/>
            <a:ext cx="11321539" cy="11335880"/>
          </a:xfrm>
          <a:prstGeom prst="arc">
            <a:avLst>
              <a:gd fmla="val 1946842" name="adj1"/>
              <a:gd fmla="val 7485983"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cxnSp>
        <p:nvCxnSpPr>
          <p:cNvPr id="3835" name="Google Shape;3835;p211"/>
          <p:cNvCxnSpPr/>
          <p:nvPr/>
        </p:nvCxnSpPr>
        <p:spPr>
          <a:xfrm flipH="1">
            <a:off x="15278075" y="17112200"/>
            <a:ext cx="3086700" cy="32700"/>
          </a:xfrm>
          <a:prstGeom prst="straightConnector1">
            <a:avLst/>
          </a:prstGeom>
          <a:noFill/>
          <a:ln cap="flat" cmpd="sng" w="114300">
            <a:solidFill>
              <a:srgbClr val="FF0000"/>
            </a:solidFill>
            <a:prstDash val="solid"/>
            <a:round/>
            <a:headEnd len="sm" w="sm" type="stealth"/>
            <a:tailEnd len="lg" w="lg" type="none"/>
          </a:ln>
        </p:spPr>
      </p:cxnSp>
      <p:sp>
        <p:nvSpPr>
          <p:cNvPr id="3836" name="Google Shape;3836;p211"/>
          <p:cNvSpPr/>
          <p:nvPr/>
        </p:nvSpPr>
        <p:spPr>
          <a:xfrm>
            <a:off x="18852775" y="15579025"/>
            <a:ext cx="6142500" cy="28794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Final Answer</a:t>
            </a:r>
            <a:endParaRPr b="1" sz="6400">
              <a:solidFill>
                <a:srgbClr val="FF0000"/>
              </a:solidFill>
            </a:endParaRPr>
          </a:p>
          <a:p>
            <a:pPr indent="-635000" lvl="0" marL="457200" rtl="0" algn="ctr">
              <a:spcBef>
                <a:spcPts val="0"/>
              </a:spcBef>
              <a:spcAft>
                <a:spcPts val="0"/>
              </a:spcAft>
              <a:buClr>
                <a:srgbClr val="FF0000"/>
              </a:buClr>
              <a:buSzPts val="6400"/>
              <a:buChar char="+"/>
            </a:pPr>
            <a:r>
              <a:rPr b="1" lang="en-US" sz="6400">
                <a:solidFill>
                  <a:srgbClr val="FF0000"/>
                </a:solidFill>
              </a:rPr>
              <a:t>History</a:t>
            </a:r>
            <a:endParaRPr b="1" sz="6400">
              <a:solidFill>
                <a:srgbClr val="FF0000"/>
              </a:solidFill>
            </a:endParaRPr>
          </a:p>
        </p:txBody>
      </p:sp>
      <p:grpSp>
        <p:nvGrpSpPr>
          <p:cNvPr id="3837" name="Google Shape;3837;p211"/>
          <p:cNvGrpSpPr/>
          <p:nvPr/>
        </p:nvGrpSpPr>
        <p:grpSpPr>
          <a:xfrm>
            <a:off x="26764650" y="14010190"/>
            <a:ext cx="8000960" cy="4563519"/>
            <a:chOff x="12310986" y="8851089"/>
            <a:chExt cx="6987738" cy="3893123"/>
          </a:xfrm>
        </p:grpSpPr>
        <p:sp>
          <p:nvSpPr>
            <p:cNvPr id="3838" name="Google Shape;3838;p211"/>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39" name="Google Shape;3839;p211"/>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840" name="Google Shape;3840;p211"/>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Answer</a:t>
              </a:r>
              <a:endParaRPr sz="3900">
                <a:solidFill>
                  <a:srgbClr val="FF9900"/>
                </a:solidFill>
                <a:latin typeface="Roboto Mono"/>
                <a:ea typeface="Roboto Mono"/>
                <a:cs typeface="Roboto Mono"/>
                <a:sym typeface="Roboto Mono"/>
              </a:endParaRPr>
            </a:p>
          </p:txBody>
        </p:sp>
      </p:grpSp>
      <p:grpSp>
        <p:nvGrpSpPr>
          <p:cNvPr id="3841" name="Google Shape;3841;p211"/>
          <p:cNvGrpSpPr/>
          <p:nvPr/>
        </p:nvGrpSpPr>
        <p:grpSpPr>
          <a:xfrm>
            <a:off x="7867350" y="9636215"/>
            <a:ext cx="8000960" cy="4563519"/>
            <a:chOff x="12310986" y="8851089"/>
            <a:chExt cx="6987738" cy="3893123"/>
          </a:xfrm>
        </p:grpSpPr>
        <p:sp>
          <p:nvSpPr>
            <p:cNvPr id="3842" name="Google Shape;3842;p211"/>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43" name="Google Shape;3843;p211"/>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844" name="Google Shape;3844;p211"/>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What Should I do?</a:t>
              </a:r>
              <a:endParaRPr sz="3900">
                <a:solidFill>
                  <a:srgbClr val="FF9900"/>
                </a:solidFill>
                <a:latin typeface="Roboto Mono"/>
                <a:ea typeface="Roboto Mono"/>
                <a:cs typeface="Roboto Mono"/>
                <a:sym typeface="Roboto Mono"/>
              </a:endParaRPr>
            </a:p>
          </p:txBody>
        </p:sp>
      </p:grpSp>
      <p:cxnSp>
        <p:nvCxnSpPr>
          <p:cNvPr id="3845" name="Google Shape;3845;p211"/>
          <p:cNvCxnSpPr>
            <a:stCxn id="3840" idx="1"/>
            <a:endCxn id="3836" idx="3"/>
          </p:cNvCxnSpPr>
          <p:nvPr/>
        </p:nvCxnSpPr>
        <p:spPr>
          <a:xfrm rot="10800000">
            <a:off x="24995250" y="17018692"/>
            <a:ext cx="1769400" cy="42000"/>
          </a:xfrm>
          <a:prstGeom prst="straightConnector1">
            <a:avLst/>
          </a:prstGeom>
          <a:noFill/>
          <a:ln cap="flat" cmpd="sng" w="114300">
            <a:solidFill>
              <a:srgbClr val="FF0000"/>
            </a:solidFill>
            <a:prstDash val="solid"/>
            <a:round/>
            <a:headEnd len="sm" w="sm" type="stealth"/>
            <a:tailEnd len="lg" w="lg" type="none"/>
          </a:ln>
        </p:spPr>
      </p:cxnSp>
      <p:sp>
        <p:nvSpPr>
          <p:cNvPr id="3846" name="Google Shape;3846;p211"/>
          <p:cNvSpPr/>
          <p:nvPr/>
        </p:nvSpPr>
        <p:spPr>
          <a:xfrm>
            <a:off x="3061000" y="4379600"/>
            <a:ext cx="8208300" cy="23952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grpSp>
        <p:nvGrpSpPr>
          <p:cNvPr id="3847" name="Google Shape;3847;p211"/>
          <p:cNvGrpSpPr/>
          <p:nvPr/>
        </p:nvGrpSpPr>
        <p:grpSpPr>
          <a:xfrm>
            <a:off x="31431333" y="4806422"/>
            <a:ext cx="3868571" cy="2395189"/>
            <a:chOff x="31709575" y="2124398"/>
            <a:chExt cx="4522000" cy="2785427"/>
          </a:xfrm>
        </p:grpSpPr>
        <p:sp>
          <p:nvSpPr>
            <p:cNvPr id="3848" name="Google Shape;3848;p211"/>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3849" name="Google Shape;3849;p211"/>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3850" name="Google Shape;3850;p211"/>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sp>
          <p:nvSpPr>
            <p:cNvPr id="3851" name="Google Shape;3851;p211"/>
            <p:cNvSpPr/>
            <p:nvPr/>
          </p:nvSpPr>
          <p:spPr>
            <a:xfrm>
              <a:off x="32017488" y="3878725"/>
              <a:ext cx="2096100" cy="10311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grpSp>
      <p:grpSp>
        <p:nvGrpSpPr>
          <p:cNvPr id="3852" name="Google Shape;3852;p211"/>
          <p:cNvGrpSpPr/>
          <p:nvPr/>
        </p:nvGrpSpPr>
        <p:grpSpPr>
          <a:xfrm>
            <a:off x="31431333" y="1982010"/>
            <a:ext cx="3868571" cy="2395189"/>
            <a:chOff x="31709575" y="2124398"/>
            <a:chExt cx="4522000" cy="2785427"/>
          </a:xfrm>
        </p:grpSpPr>
        <p:sp>
          <p:nvSpPr>
            <p:cNvPr id="3853" name="Google Shape;3853;p211"/>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3854" name="Google Shape;3854;p211"/>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3855" name="Google Shape;3855;p211"/>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sp>
          <p:nvSpPr>
            <p:cNvPr id="3856" name="Google Shape;3856;p211"/>
            <p:cNvSpPr/>
            <p:nvPr/>
          </p:nvSpPr>
          <p:spPr>
            <a:xfrm>
              <a:off x="32017488" y="3878725"/>
              <a:ext cx="2096100" cy="10311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grpSp>
      <p:sp>
        <p:nvSpPr>
          <p:cNvPr id="3857" name="Google Shape;3857;p211"/>
          <p:cNvSpPr/>
          <p:nvPr/>
        </p:nvSpPr>
        <p:spPr>
          <a:xfrm>
            <a:off x="30081820" y="9784049"/>
            <a:ext cx="2320200" cy="10059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grpSp>
        <p:nvGrpSpPr>
          <p:cNvPr id="3858" name="Google Shape;3858;p211"/>
          <p:cNvGrpSpPr/>
          <p:nvPr/>
        </p:nvGrpSpPr>
        <p:grpSpPr>
          <a:xfrm>
            <a:off x="28533445" y="11605897"/>
            <a:ext cx="3868571" cy="1588365"/>
            <a:chOff x="31709575" y="2124398"/>
            <a:chExt cx="4522000" cy="1847151"/>
          </a:xfrm>
        </p:grpSpPr>
        <p:sp>
          <p:nvSpPr>
            <p:cNvPr id="3859" name="Google Shape;3859;p211"/>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3860" name="Google Shape;3860;p211"/>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3861" name="Google Shape;3861;p211"/>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grpSp>
      <p:sp>
        <p:nvSpPr>
          <p:cNvPr id="3862" name="Google Shape;3862;p211"/>
          <p:cNvSpPr/>
          <p:nvPr/>
        </p:nvSpPr>
        <p:spPr>
          <a:xfrm>
            <a:off x="32972502" y="8750456"/>
            <a:ext cx="1793100" cy="8865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sp>
        <p:nvSpPr>
          <p:cNvPr id="3863" name="Google Shape;3863;p211"/>
          <p:cNvSpPr txBox="1"/>
          <p:nvPr/>
        </p:nvSpPr>
        <p:spPr>
          <a:xfrm>
            <a:off x="24337525" y="3512625"/>
            <a:ext cx="5744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400"/>
              <a:t>TOOLSET</a:t>
            </a:r>
            <a:endParaRPr b="1" sz="8400"/>
          </a:p>
        </p:txBody>
      </p:sp>
      <p:cxnSp>
        <p:nvCxnSpPr>
          <p:cNvPr id="3864" name="Google Shape;3864;p211"/>
          <p:cNvCxnSpPr>
            <a:stCxn id="3844" idx="0"/>
            <a:endCxn id="3846" idx="2"/>
          </p:cNvCxnSpPr>
          <p:nvPr/>
        </p:nvCxnSpPr>
        <p:spPr>
          <a:xfrm flipH="1" rot="5400000">
            <a:off x="6440664" y="7499150"/>
            <a:ext cx="4398900" cy="29502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865" name="Google Shape;3865;p21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212"/>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872" name="Google Shape;3872;p212"/>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8: RAG Evaluation</a:t>
            </a:r>
            <a:endParaRPr sz="54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7" name="Shape 3877"/>
        <p:cNvGrpSpPr/>
        <p:nvPr/>
      </p:nvGrpSpPr>
      <p:grpSpPr>
        <a:xfrm>
          <a:off x="0" y="0"/>
          <a:ext cx="0" cy="0"/>
          <a:chOff x="0" y="0"/>
          <a:chExt cx="0" cy="0"/>
        </a:xfrm>
      </p:grpSpPr>
      <p:sp>
        <p:nvSpPr>
          <p:cNvPr id="3878" name="Google Shape;3878;p21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LLM-As-A-Judge</a:t>
            </a:r>
            <a:endParaRPr sz="8400"/>
          </a:p>
        </p:txBody>
      </p:sp>
      <p:sp>
        <p:nvSpPr>
          <p:cNvPr id="3879" name="Google Shape;3879;p21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Pipeline Evaluation</a:t>
            </a:r>
            <a:endParaRPr b="1" sz="5400"/>
          </a:p>
        </p:txBody>
      </p:sp>
      <p:sp>
        <p:nvSpPr>
          <p:cNvPr id="3880" name="Google Shape;3880;p213"/>
          <p:cNvSpPr/>
          <p:nvPr/>
        </p:nvSpPr>
        <p:spPr>
          <a:xfrm>
            <a:off x="4381500" y="3895375"/>
            <a:ext cx="18169800" cy="8525100"/>
          </a:xfrm>
          <a:prstGeom prst="rect">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881" name="Google Shape;3881;p213"/>
          <p:cNvGrpSpPr/>
          <p:nvPr/>
        </p:nvGrpSpPr>
        <p:grpSpPr>
          <a:xfrm>
            <a:off x="13908175" y="4629965"/>
            <a:ext cx="8000960" cy="4563519"/>
            <a:chOff x="12310986" y="8851089"/>
            <a:chExt cx="6987738" cy="3893123"/>
          </a:xfrm>
        </p:grpSpPr>
        <p:sp>
          <p:nvSpPr>
            <p:cNvPr id="3882" name="Google Shape;3882;p21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83" name="Google Shape;3883;p21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884" name="Google Shape;3884;p21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885" name="Google Shape;3885;p213"/>
          <p:cNvSpPr/>
          <p:nvPr/>
        </p:nvSpPr>
        <p:spPr>
          <a:xfrm>
            <a:off x="9642725" y="9345876"/>
            <a:ext cx="6034800" cy="17118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886" name="Google Shape;3886;p213"/>
          <p:cNvSpPr/>
          <p:nvPr/>
        </p:nvSpPr>
        <p:spPr>
          <a:xfrm>
            <a:off x="6193175" y="62026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887" name="Google Shape;3887;p213"/>
          <p:cNvCxnSpPr>
            <a:stCxn id="3884" idx="1"/>
            <a:endCxn id="3886" idx="3"/>
          </p:cNvCxnSpPr>
          <p:nvPr/>
        </p:nvCxnSpPr>
        <p:spPr>
          <a:xfrm rot="10800000">
            <a:off x="11960875" y="76423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888" name="Google Shape;3888;p213"/>
          <p:cNvSpPr/>
          <p:nvPr/>
        </p:nvSpPr>
        <p:spPr>
          <a:xfrm>
            <a:off x="23575650" y="5842888"/>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3889" name="Google Shape;3889;p213"/>
          <p:cNvCxnSpPr>
            <a:stCxn id="3885" idx="1"/>
            <a:endCxn id="3886" idx="2"/>
          </p:cNvCxnSpPr>
          <p:nvPr/>
        </p:nvCxnSpPr>
        <p:spPr>
          <a:xfrm rot="10800000">
            <a:off x="9077225" y="9082176"/>
            <a:ext cx="565500" cy="1119600"/>
          </a:xfrm>
          <a:prstGeom prst="curvedConnector2">
            <a:avLst/>
          </a:prstGeom>
          <a:noFill/>
          <a:ln cap="flat" cmpd="sng" w="114300">
            <a:solidFill>
              <a:schemeClr val="dk2"/>
            </a:solidFill>
            <a:prstDash val="solid"/>
            <a:round/>
            <a:headEnd len="med" w="med" type="stealth"/>
            <a:tailEnd len="med" w="med" type="none"/>
          </a:ln>
        </p:spPr>
      </p:cxnSp>
      <p:cxnSp>
        <p:nvCxnSpPr>
          <p:cNvPr id="3890" name="Google Shape;3890;p213"/>
          <p:cNvCxnSpPr>
            <a:stCxn id="3884" idx="2"/>
            <a:endCxn id="3885" idx="3"/>
          </p:cNvCxnSpPr>
          <p:nvPr/>
        </p:nvCxnSpPr>
        <p:spPr>
          <a:xfrm rot="5400000">
            <a:off x="15412639" y="9458384"/>
            <a:ext cx="1008300" cy="478500"/>
          </a:xfrm>
          <a:prstGeom prst="curvedConnector2">
            <a:avLst/>
          </a:prstGeom>
          <a:noFill/>
          <a:ln cap="flat" cmpd="sng" w="114300">
            <a:solidFill>
              <a:schemeClr val="dk2"/>
            </a:solidFill>
            <a:prstDash val="solid"/>
            <a:round/>
            <a:headEnd len="med" w="med" type="stealth"/>
            <a:tailEnd len="med" w="med" type="none"/>
          </a:ln>
        </p:spPr>
      </p:cxnSp>
      <p:cxnSp>
        <p:nvCxnSpPr>
          <p:cNvPr id="3891" name="Google Shape;3891;p213"/>
          <p:cNvCxnSpPr>
            <a:stCxn id="3888" idx="1"/>
            <a:endCxn id="3882" idx="3"/>
          </p:cNvCxnSpPr>
          <p:nvPr/>
        </p:nvCxnSpPr>
        <p:spPr>
          <a:xfrm rot="10800000">
            <a:off x="21909150" y="7594738"/>
            <a:ext cx="1666500" cy="26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892" name="Google Shape;3892;p213"/>
          <p:cNvSpPr txBox="1"/>
          <p:nvPr/>
        </p:nvSpPr>
        <p:spPr>
          <a:xfrm>
            <a:off x="3202075" y="4464175"/>
            <a:ext cx="8924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dk2"/>
                </a:solidFill>
              </a:rPr>
              <a:t>RAG Pipeline</a:t>
            </a:r>
            <a:endParaRPr/>
          </a:p>
        </p:txBody>
      </p:sp>
      <p:sp>
        <p:nvSpPr>
          <p:cNvPr id="3893" name="Google Shape;3893;p21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8" name="Shape 3898"/>
        <p:cNvGrpSpPr/>
        <p:nvPr/>
      </p:nvGrpSpPr>
      <p:grpSpPr>
        <a:xfrm>
          <a:off x="0" y="0"/>
          <a:ext cx="0" cy="0"/>
          <a:chOff x="0" y="0"/>
          <a:chExt cx="0" cy="0"/>
        </a:xfrm>
      </p:grpSpPr>
      <p:sp>
        <p:nvSpPr>
          <p:cNvPr id="3899" name="Google Shape;3899;p214"/>
          <p:cNvSpPr/>
          <p:nvPr/>
        </p:nvSpPr>
        <p:spPr>
          <a:xfrm>
            <a:off x="4381500" y="3895375"/>
            <a:ext cx="18169800" cy="8525100"/>
          </a:xfrm>
          <a:prstGeom prst="rect">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00" name="Google Shape;3900;p214"/>
          <p:cNvGrpSpPr/>
          <p:nvPr/>
        </p:nvGrpSpPr>
        <p:grpSpPr>
          <a:xfrm>
            <a:off x="13908175" y="4629965"/>
            <a:ext cx="8000960" cy="4563519"/>
            <a:chOff x="12310986" y="8851089"/>
            <a:chExt cx="6987738" cy="3893123"/>
          </a:xfrm>
        </p:grpSpPr>
        <p:sp>
          <p:nvSpPr>
            <p:cNvPr id="3901" name="Google Shape;3901;p214"/>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02" name="Google Shape;3902;p214"/>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03" name="Google Shape;3903;p21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904" name="Google Shape;3904;p214"/>
          <p:cNvSpPr/>
          <p:nvPr/>
        </p:nvSpPr>
        <p:spPr>
          <a:xfrm>
            <a:off x="9642725" y="9349975"/>
            <a:ext cx="6034800" cy="1699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905" name="Google Shape;3905;p214"/>
          <p:cNvSpPr/>
          <p:nvPr/>
        </p:nvSpPr>
        <p:spPr>
          <a:xfrm>
            <a:off x="6193175" y="62026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906" name="Google Shape;3906;p214"/>
          <p:cNvCxnSpPr>
            <a:stCxn id="3903" idx="1"/>
            <a:endCxn id="3905" idx="3"/>
          </p:cNvCxnSpPr>
          <p:nvPr/>
        </p:nvCxnSpPr>
        <p:spPr>
          <a:xfrm rot="10800000">
            <a:off x="11960875" y="76423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07" name="Google Shape;3907;p214"/>
          <p:cNvSpPr/>
          <p:nvPr/>
        </p:nvSpPr>
        <p:spPr>
          <a:xfrm>
            <a:off x="23575650" y="5842888"/>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3908" name="Google Shape;3908;p214"/>
          <p:cNvCxnSpPr>
            <a:stCxn id="3904" idx="1"/>
            <a:endCxn id="3905" idx="2"/>
          </p:cNvCxnSpPr>
          <p:nvPr/>
        </p:nvCxnSpPr>
        <p:spPr>
          <a:xfrm rot="10800000">
            <a:off x="9077225" y="9082075"/>
            <a:ext cx="565500" cy="1117500"/>
          </a:xfrm>
          <a:prstGeom prst="curvedConnector2">
            <a:avLst/>
          </a:prstGeom>
          <a:noFill/>
          <a:ln cap="flat" cmpd="sng" w="114300">
            <a:solidFill>
              <a:schemeClr val="dk2"/>
            </a:solidFill>
            <a:prstDash val="solid"/>
            <a:round/>
            <a:headEnd len="med" w="med" type="stealth"/>
            <a:tailEnd len="med" w="med" type="none"/>
          </a:ln>
        </p:spPr>
      </p:cxnSp>
      <p:cxnSp>
        <p:nvCxnSpPr>
          <p:cNvPr id="3909" name="Google Shape;3909;p214"/>
          <p:cNvCxnSpPr>
            <a:stCxn id="3903" idx="2"/>
            <a:endCxn id="3904" idx="3"/>
          </p:cNvCxnSpPr>
          <p:nvPr/>
        </p:nvCxnSpPr>
        <p:spPr>
          <a:xfrm rot="5400000">
            <a:off x="15413689" y="9457334"/>
            <a:ext cx="1006200" cy="478500"/>
          </a:xfrm>
          <a:prstGeom prst="curvedConnector2">
            <a:avLst/>
          </a:prstGeom>
          <a:noFill/>
          <a:ln cap="flat" cmpd="sng" w="114300">
            <a:solidFill>
              <a:schemeClr val="dk2"/>
            </a:solidFill>
            <a:prstDash val="solid"/>
            <a:round/>
            <a:headEnd len="med" w="med" type="stealth"/>
            <a:tailEnd len="med" w="med" type="none"/>
          </a:ln>
        </p:spPr>
      </p:cxnSp>
      <p:cxnSp>
        <p:nvCxnSpPr>
          <p:cNvPr id="3910" name="Google Shape;3910;p214"/>
          <p:cNvCxnSpPr>
            <a:stCxn id="3907" idx="1"/>
            <a:endCxn id="3901" idx="3"/>
          </p:cNvCxnSpPr>
          <p:nvPr/>
        </p:nvCxnSpPr>
        <p:spPr>
          <a:xfrm rot="10800000">
            <a:off x="21909150" y="7594738"/>
            <a:ext cx="1666500" cy="26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911" name="Google Shape;3911;p21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LLM-As-A-Judge</a:t>
            </a:r>
            <a:endParaRPr sz="8400"/>
          </a:p>
        </p:txBody>
      </p:sp>
      <p:sp>
        <p:nvSpPr>
          <p:cNvPr id="3912" name="Google Shape;3912;p21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Pipeline Evaluation</a:t>
            </a:r>
            <a:endParaRPr b="1" sz="5400"/>
          </a:p>
        </p:txBody>
      </p:sp>
      <p:grpSp>
        <p:nvGrpSpPr>
          <p:cNvPr id="3913" name="Google Shape;3913;p214"/>
          <p:cNvGrpSpPr/>
          <p:nvPr/>
        </p:nvGrpSpPr>
        <p:grpSpPr>
          <a:xfrm>
            <a:off x="25109575" y="12728265"/>
            <a:ext cx="8000960" cy="4563519"/>
            <a:chOff x="12310986" y="8851089"/>
            <a:chExt cx="6987738" cy="3893123"/>
          </a:xfrm>
        </p:grpSpPr>
        <p:sp>
          <p:nvSpPr>
            <p:cNvPr id="3914" name="Google Shape;3914;p214"/>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15" name="Google Shape;3915;p214"/>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16" name="Google Shape;3916;p21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Is This Good?</a:t>
              </a:r>
              <a:endParaRPr sz="3900">
                <a:solidFill>
                  <a:srgbClr val="FF9900"/>
                </a:solidFill>
                <a:latin typeface="Roboto Mono"/>
                <a:ea typeface="Roboto Mono"/>
                <a:cs typeface="Roboto Mono"/>
                <a:sym typeface="Roboto Mono"/>
              </a:endParaRPr>
            </a:p>
          </p:txBody>
        </p:sp>
      </p:grpSp>
      <p:cxnSp>
        <p:nvCxnSpPr>
          <p:cNvPr id="3917" name="Google Shape;3917;p214"/>
          <p:cNvCxnSpPr>
            <a:stCxn id="3916" idx="1"/>
            <a:endCxn id="3904" idx="3"/>
          </p:cNvCxnSpPr>
          <p:nvPr/>
        </p:nvCxnSpPr>
        <p:spPr>
          <a:xfrm rot="10800000">
            <a:off x="15677575" y="10199667"/>
            <a:ext cx="9432000" cy="5579100"/>
          </a:xfrm>
          <a:prstGeom prst="curvedConnector3">
            <a:avLst>
              <a:gd fmla="val 50000" name="adj1"/>
            </a:avLst>
          </a:prstGeom>
          <a:noFill/>
          <a:ln cap="flat" cmpd="sng" w="114300">
            <a:solidFill>
              <a:srgbClr val="F1C232"/>
            </a:solidFill>
            <a:prstDash val="solid"/>
            <a:round/>
            <a:headEnd len="med" w="med" type="stealth"/>
            <a:tailEnd len="med" w="med" type="none"/>
          </a:ln>
        </p:spPr>
      </p:cxnSp>
      <p:cxnSp>
        <p:nvCxnSpPr>
          <p:cNvPr id="3918" name="Google Shape;3918;p214"/>
          <p:cNvCxnSpPr>
            <a:stCxn id="3916" idx="0"/>
            <a:endCxn id="3907" idx="2"/>
          </p:cNvCxnSpPr>
          <p:nvPr/>
        </p:nvCxnSpPr>
        <p:spPr>
          <a:xfrm flipH="1" rot="5400000">
            <a:off x="24909439" y="11817750"/>
            <a:ext cx="4865700" cy="30300"/>
          </a:xfrm>
          <a:prstGeom prst="curvedConnector3">
            <a:avLst>
              <a:gd fmla="val 50001" name="adj1"/>
            </a:avLst>
          </a:prstGeom>
          <a:noFill/>
          <a:ln cap="flat" cmpd="sng" w="114300">
            <a:solidFill>
              <a:srgbClr val="F1C232"/>
            </a:solidFill>
            <a:prstDash val="solid"/>
            <a:round/>
            <a:headEnd len="med" w="med" type="stealth"/>
            <a:tailEnd len="med" w="med" type="none"/>
          </a:ln>
        </p:spPr>
      </p:cxnSp>
      <p:grpSp>
        <p:nvGrpSpPr>
          <p:cNvPr id="3919" name="Google Shape;3919;p214"/>
          <p:cNvGrpSpPr/>
          <p:nvPr/>
        </p:nvGrpSpPr>
        <p:grpSpPr>
          <a:xfrm>
            <a:off x="3506875" y="12728265"/>
            <a:ext cx="8000960" cy="4563519"/>
            <a:chOff x="12310986" y="8851089"/>
            <a:chExt cx="6987738" cy="3893123"/>
          </a:xfrm>
        </p:grpSpPr>
        <p:sp>
          <p:nvSpPr>
            <p:cNvPr id="3920" name="Google Shape;3920;p214"/>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21" name="Google Shape;3921;p214"/>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22" name="Google Shape;3922;p21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Facilitate Testing</a:t>
              </a:r>
              <a:endParaRPr sz="3900">
                <a:solidFill>
                  <a:srgbClr val="FF9900"/>
                </a:solidFill>
                <a:latin typeface="Roboto Mono"/>
                <a:ea typeface="Roboto Mono"/>
                <a:cs typeface="Roboto Mono"/>
                <a:sym typeface="Roboto Mono"/>
              </a:endParaRPr>
            </a:p>
          </p:txBody>
        </p:sp>
      </p:grpSp>
      <p:cxnSp>
        <p:nvCxnSpPr>
          <p:cNvPr id="3923" name="Google Shape;3923;p214"/>
          <p:cNvCxnSpPr>
            <a:stCxn id="3905" idx="1"/>
            <a:endCxn id="3920" idx="3"/>
          </p:cNvCxnSpPr>
          <p:nvPr/>
        </p:nvCxnSpPr>
        <p:spPr>
          <a:xfrm>
            <a:off x="6193175" y="7642375"/>
            <a:ext cx="5314800" cy="8050500"/>
          </a:xfrm>
          <a:prstGeom prst="curvedConnector5">
            <a:avLst>
              <a:gd fmla="val -3602" name="adj1"/>
              <a:gd fmla="val 55962" name="adj2"/>
              <a:gd fmla="val 103600" name="adj3"/>
            </a:avLst>
          </a:prstGeom>
          <a:noFill/>
          <a:ln cap="flat" cmpd="sng" w="114300">
            <a:solidFill>
              <a:srgbClr val="F1C232"/>
            </a:solidFill>
            <a:prstDash val="solid"/>
            <a:round/>
            <a:headEnd len="med" w="med" type="stealth"/>
            <a:tailEnd len="med" w="med" type="none"/>
          </a:ln>
        </p:spPr>
      </p:cxnSp>
      <p:cxnSp>
        <p:nvCxnSpPr>
          <p:cNvPr id="3924" name="Google Shape;3924;p214"/>
          <p:cNvCxnSpPr>
            <a:stCxn id="3916" idx="1"/>
            <a:endCxn id="3920" idx="3"/>
          </p:cNvCxnSpPr>
          <p:nvPr/>
        </p:nvCxnSpPr>
        <p:spPr>
          <a:xfrm rot="10800000">
            <a:off x="11507875" y="15692967"/>
            <a:ext cx="13601700" cy="85800"/>
          </a:xfrm>
          <a:prstGeom prst="curvedConnector3">
            <a:avLst>
              <a:gd fmla="val 50000" name="adj1"/>
            </a:avLst>
          </a:prstGeom>
          <a:noFill/>
          <a:ln cap="flat" cmpd="sng" w="114300">
            <a:solidFill>
              <a:srgbClr val="F1C232"/>
            </a:solidFill>
            <a:prstDash val="solid"/>
            <a:round/>
            <a:headEnd len="med" w="med" type="stealth"/>
            <a:tailEnd len="med" w="med" type="none"/>
          </a:ln>
        </p:spPr>
      </p:cxnSp>
      <p:sp>
        <p:nvSpPr>
          <p:cNvPr id="3925" name="Google Shape;3925;p214"/>
          <p:cNvSpPr txBox="1"/>
          <p:nvPr/>
        </p:nvSpPr>
        <p:spPr>
          <a:xfrm>
            <a:off x="3202075" y="4464175"/>
            <a:ext cx="8924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dk2"/>
                </a:solidFill>
              </a:rPr>
              <a:t>RAG Pipeline</a:t>
            </a:r>
            <a:endParaRPr/>
          </a:p>
        </p:txBody>
      </p:sp>
      <p:sp>
        <p:nvSpPr>
          <p:cNvPr id="3926" name="Google Shape;3926;p214"/>
          <p:cNvSpPr txBox="1"/>
          <p:nvPr/>
        </p:nvSpPr>
        <p:spPr>
          <a:xfrm>
            <a:off x="12384175" y="14027275"/>
            <a:ext cx="8924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rgbClr val="BF9000"/>
                </a:solidFill>
              </a:rPr>
              <a:t>Evaluation Pipeline</a:t>
            </a:r>
            <a:endParaRPr>
              <a:solidFill>
                <a:srgbClr val="BF9000"/>
              </a:solidFill>
            </a:endParaRPr>
          </a:p>
        </p:txBody>
      </p:sp>
      <p:sp>
        <p:nvSpPr>
          <p:cNvPr id="3927" name="Google Shape;3927;p214"/>
          <p:cNvSpPr/>
          <p:nvPr/>
        </p:nvSpPr>
        <p:spPr>
          <a:xfrm>
            <a:off x="1427575" y="172917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Functions</a:t>
            </a:r>
            <a:endParaRPr b="1" sz="6400">
              <a:solidFill>
                <a:srgbClr val="0071C5"/>
              </a:solidFill>
            </a:endParaRPr>
          </a:p>
        </p:txBody>
      </p:sp>
      <p:sp>
        <p:nvSpPr>
          <p:cNvPr id="3928" name="Google Shape;3928;p214"/>
          <p:cNvSpPr/>
          <p:nvPr/>
        </p:nvSpPr>
        <p:spPr>
          <a:xfrm>
            <a:off x="29888275" y="169869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Functions</a:t>
            </a:r>
            <a:endParaRPr b="1" sz="6400">
              <a:solidFill>
                <a:srgbClr val="0071C5"/>
              </a:solidFill>
            </a:endParaRPr>
          </a:p>
        </p:txBody>
      </p:sp>
      <p:sp>
        <p:nvSpPr>
          <p:cNvPr id="3929" name="Google Shape;3929;p21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4" name="Shape 3934"/>
        <p:cNvGrpSpPr/>
        <p:nvPr/>
      </p:nvGrpSpPr>
      <p:grpSpPr>
        <a:xfrm>
          <a:off x="0" y="0"/>
          <a:ext cx="0" cy="0"/>
          <a:chOff x="0" y="0"/>
          <a:chExt cx="0" cy="0"/>
        </a:xfrm>
      </p:grpSpPr>
      <p:sp>
        <p:nvSpPr>
          <p:cNvPr id="3935" name="Google Shape;3935;p21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3936" name="Google Shape;3936;p21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Synthetic Generation</a:t>
            </a:r>
            <a:endParaRPr b="1" sz="5400"/>
          </a:p>
        </p:txBody>
      </p:sp>
      <p:grpSp>
        <p:nvGrpSpPr>
          <p:cNvPr id="3937" name="Google Shape;3937;p215"/>
          <p:cNvGrpSpPr/>
          <p:nvPr/>
        </p:nvGrpSpPr>
        <p:grpSpPr>
          <a:xfrm>
            <a:off x="9157300" y="6024040"/>
            <a:ext cx="8000960" cy="4563519"/>
            <a:chOff x="12310986" y="8851089"/>
            <a:chExt cx="6987738" cy="3893123"/>
          </a:xfrm>
        </p:grpSpPr>
        <p:sp>
          <p:nvSpPr>
            <p:cNvPr id="3938" name="Google Shape;3938;p215"/>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39" name="Google Shape;3939;p215"/>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40" name="Google Shape;3940;p215"/>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3941" name="Google Shape;3941;p215"/>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3942" name="Google Shape;3942;p215"/>
          <p:cNvCxnSpPr>
            <a:stCxn id="3941" idx="1"/>
            <a:endCxn id="3938"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3943" name="Google Shape;3943;p215"/>
          <p:cNvCxnSpPr>
            <a:stCxn id="3940" idx="1"/>
            <a:endCxn id="3944"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45" name="Google Shape;3945;p215"/>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944" name="Google Shape;3944;p215"/>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3946" name="Google Shape;3946;p215"/>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3947" name="Google Shape;3947;p215"/>
          <p:cNvCxnSpPr>
            <a:stCxn id="3940" idx="1"/>
            <a:endCxn id="3946"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48" name="Google Shape;3948;p21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3" name="Shape 3953"/>
        <p:cNvGrpSpPr/>
        <p:nvPr/>
      </p:nvGrpSpPr>
      <p:grpSpPr>
        <a:xfrm>
          <a:off x="0" y="0"/>
          <a:ext cx="0" cy="0"/>
          <a:chOff x="0" y="0"/>
          <a:chExt cx="0" cy="0"/>
        </a:xfrm>
      </p:grpSpPr>
      <p:sp>
        <p:nvSpPr>
          <p:cNvPr id="3954" name="Google Shape;3954;p21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3955" name="Google Shape;3955;p21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RAG Pipeline Sample</a:t>
            </a:r>
            <a:endParaRPr b="1" sz="5400"/>
          </a:p>
        </p:txBody>
      </p:sp>
      <p:grpSp>
        <p:nvGrpSpPr>
          <p:cNvPr id="3956" name="Google Shape;3956;p216"/>
          <p:cNvGrpSpPr/>
          <p:nvPr/>
        </p:nvGrpSpPr>
        <p:grpSpPr>
          <a:xfrm>
            <a:off x="9374275" y="12021365"/>
            <a:ext cx="8000960" cy="4563519"/>
            <a:chOff x="12310986" y="8851089"/>
            <a:chExt cx="6987738" cy="3893123"/>
          </a:xfrm>
        </p:grpSpPr>
        <p:sp>
          <p:nvSpPr>
            <p:cNvPr id="3957" name="Google Shape;3957;p216"/>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58" name="Google Shape;3958;p216"/>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59" name="Google Shape;3959;p216"/>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960" name="Google Shape;3960;p216"/>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961" name="Google Shape;3961;p216"/>
          <p:cNvCxnSpPr>
            <a:stCxn id="3959" idx="1"/>
            <a:endCxn id="3960"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62" name="Google Shape;3962;p216"/>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3963" name="Google Shape;3963;p216"/>
          <p:cNvCxnSpPr>
            <a:stCxn id="3962" idx="1"/>
            <a:endCxn id="3957"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964" name="Google Shape;3964;p216"/>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965" name="Google Shape;3965;p216"/>
          <p:cNvCxnSpPr>
            <a:stCxn id="3964" idx="1"/>
            <a:endCxn id="3960"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3966" name="Google Shape;3966;p216"/>
          <p:cNvCxnSpPr>
            <a:stCxn id="3959" idx="2"/>
            <a:endCxn id="3964"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grpSp>
        <p:nvGrpSpPr>
          <p:cNvPr id="3967" name="Google Shape;3967;p216"/>
          <p:cNvGrpSpPr/>
          <p:nvPr/>
        </p:nvGrpSpPr>
        <p:grpSpPr>
          <a:xfrm>
            <a:off x="9157300" y="6024040"/>
            <a:ext cx="8000960" cy="4563519"/>
            <a:chOff x="12310986" y="8851089"/>
            <a:chExt cx="6987738" cy="3893123"/>
          </a:xfrm>
        </p:grpSpPr>
        <p:sp>
          <p:nvSpPr>
            <p:cNvPr id="3968" name="Google Shape;3968;p216"/>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69" name="Google Shape;3969;p216"/>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70" name="Google Shape;3970;p216"/>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3971" name="Google Shape;3971;p216"/>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3972" name="Google Shape;3972;p216"/>
          <p:cNvCxnSpPr>
            <a:stCxn id="3971" idx="1"/>
            <a:endCxn id="3968"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3973" name="Google Shape;3973;p216"/>
          <p:cNvCxnSpPr>
            <a:stCxn id="3970" idx="1"/>
            <a:endCxn id="3974"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75" name="Google Shape;3975;p216"/>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974" name="Google Shape;3974;p216"/>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3976" name="Google Shape;3976;p216"/>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3977" name="Google Shape;3977;p216"/>
          <p:cNvCxnSpPr>
            <a:stCxn id="3970" idx="1"/>
            <a:endCxn id="3976"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78" name="Google Shape;3978;p21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63" name="Google Shape;563;p55"/>
          <p:cNvPicPr preferRelativeResize="0"/>
          <p:nvPr/>
        </p:nvPicPr>
        <p:blipFill>
          <a:blip r:embed="rId3">
            <a:alphaModFix/>
          </a:blip>
          <a:stretch>
            <a:fillRect/>
          </a:stretch>
        </p:blipFill>
        <p:spPr>
          <a:xfrm>
            <a:off x="671375" y="3136110"/>
            <a:ext cx="17616624" cy="16092489"/>
          </a:xfrm>
          <a:prstGeom prst="rect">
            <a:avLst/>
          </a:prstGeom>
          <a:noFill/>
          <a:ln>
            <a:noFill/>
          </a:ln>
        </p:spPr>
      </p:pic>
      <p:sp>
        <p:nvSpPr>
          <p:cNvPr id="564" name="Google Shape;564;p55"/>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565" name="Google Shape;565;p55"/>
          <p:cNvSpPr/>
          <p:nvPr/>
        </p:nvSpPr>
        <p:spPr>
          <a:xfrm>
            <a:off x="671388" y="3136100"/>
            <a:ext cx="176166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55"/>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567" name="Google Shape;567;p55"/>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568" name="Google Shape;568;p55"/>
          <p:cNvSpPr/>
          <p:nvPr/>
        </p:nvSpPr>
        <p:spPr>
          <a:xfrm rot="62952">
            <a:off x="12442638" y="8943705"/>
            <a:ext cx="3014605" cy="4500506"/>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569" name="Google Shape;569;p55"/>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570" name="Google Shape;570;p55"/>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571" name="Google Shape;571;p55"/>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572" name="Google Shape;572;p55"/>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573" name="Google Shape;573;p55"/>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574" name="Google Shape;574;p55"/>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575" name="Google Shape;575;p55"/>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576" name="Google Shape;576;p55"/>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3" name="Shape 3983"/>
        <p:cNvGrpSpPr/>
        <p:nvPr/>
      </p:nvGrpSpPr>
      <p:grpSpPr>
        <a:xfrm>
          <a:off x="0" y="0"/>
          <a:ext cx="0" cy="0"/>
          <a:chOff x="0" y="0"/>
          <a:chExt cx="0" cy="0"/>
        </a:xfrm>
      </p:grpSpPr>
      <p:grpSp>
        <p:nvGrpSpPr>
          <p:cNvPr id="3984" name="Google Shape;3984;p217"/>
          <p:cNvGrpSpPr/>
          <p:nvPr/>
        </p:nvGrpSpPr>
        <p:grpSpPr>
          <a:xfrm>
            <a:off x="9157300" y="6024040"/>
            <a:ext cx="8000960" cy="4563519"/>
            <a:chOff x="12310986" y="8851089"/>
            <a:chExt cx="6987738" cy="3893123"/>
          </a:xfrm>
        </p:grpSpPr>
        <p:sp>
          <p:nvSpPr>
            <p:cNvPr id="3985" name="Google Shape;3985;p217"/>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86" name="Google Shape;3986;p217"/>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87" name="Google Shape;3987;p21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3988" name="Google Shape;3988;p217"/>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3989" name="Google Shape;3989;p217"/>
          <p:cNvCxnSpPr>
            <a:stCxn id="3988" idx="1"/>
            <a:endCxn id="3985"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3990" name="Google Shape;3990;p217"/>
          <p:cNvCxnSpPr>
            <a:stCxn id="3987" idx="1"/>
            <a:endCxn id="3991"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92" name="Google Shape;3992;p217"/>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991" name="Google Shape;3991;p217"/>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3993" name="Google Shape;3993;p217"/>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3994" name="Google Shape;3994;p217"/>
          <p:cNvCxnSpPr>
            <a:stCxn id="3987" idx="1"/>
            <a:endCxn id="3993"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grpSp>
        <p:nvGrpSpPr>
          <p:cNvPr id="3995" name="Google Shape;3995;p217"/>
          <p:cNvGrpSpPr/>
          <p:nvPr/>
        </p:nvGrpSpPr>
        <p:grpSpPr>
          <a:xfrm>
            <a:off x="9374275" y="12021365"/>
            <a:ext cx="8000960" cy="4563519"/>
            <a:chOff x="12310986" y="8851089"/>
            <a:chExt cx="6987738" cy="3893123"/>
          </a:xfrm>
        </p:grpSpPr>
        <p:sp>
          <p:nvSpPr>
            <p:cNvPr id="3996" name="Google Shape;3996;p217"/>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97" name="Google Shape;3997;p217"/>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98" name="Google Shape;3998;p21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999" name="Google Shape;3999;p217"/>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4000" name="Google Shape;4000;p217"/>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4001" name="Google Shape;4001;p217"/>
          <p:cNvCxnSpPr>
            <a:stCxn id="3998" idx="1"/>
            <a:endCxn id="4000"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002" name="Google Shape;4002;p217"/>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4003" name="Google Shape;4003;p217"/>
          <p:cNvCxnSpPr>
            <a:stCxn id="3999" idx="1"/>
            <a:endCxn id="4000"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4004" name="Google Shape;4004;p217"/>
          <p:cNvCxnSpPr>
            <a:stCxn id="3998" idx="2"/>
            <a:endCxn id="3999"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cxnSp>
        <p:nvCxnSpPr>
          <p:cNvPr id="4005" name="Google Shape;4005;p217"/>
          <p:cNvCxnSpPr>
            <a:stCxn id="4002" idx="1"/>
            <a:endCxn id="3996"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4006" name="Google Shape;4006;p217"/>
          <p:cNvSpPr/>
          <p:nvPr/>
        </p:nvSpPr>
        <p:spPr>
          <a:xfrm rot="8100000">
            <a:off x="23139830" y="100255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07" name="Google Shape;4007;p217"/>
          <p:cNvGrpSpPr/>
          <p:nvPr/>
        </p:nvGrpSpPr>
        <p:grpSpPr>
          <a:xfrm>
            <a:off x="27842125" y="9258315"/>
            <a:ext cx="8000960" cy="4563519"/>
            <a:chOff x="12310986" y="8851089"/>
            <a:chExt cx="6987738" cy="3893123"/>
          </a:xfrm>
        </p:grpSpPr>
        <p:sp>
          <p:nvSpPr>
            <p:cNvPr id="4008" name="Google Shape;4008;p217"/>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09" name="Google Shape;4009;p217"/>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10" name="Google Shape;4010;p21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Which Is Better?</a:t>
              </a:r>
              <a:endParaRPr sz="3900">
                <a:solidFill>
                  <a:srgbClr val="FF9900"/>
                </a:solidFill>
                <a:latin typeface="Roboto Mono"/>
                <a:ea typeface="Roboto Mono"/>
                <a:cs typeface="Roboto Mono"/>
                <a:sym typeface="Roboto Mono"/>
              </a:endParaRPr>
            </a:p>
          </p:txBody>
        </p:sp>
      </p:grpSp>
      <p:sp>
        <p:nvSpPr>
          <p:cNvPr id="4011" name="Google Shape;4011;p21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4012" name="Google Shape;4012;p21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Ground Truth vs Our Pipeline</a:t>
            </a:r>
            <a:endParaRPr b="1" sz="5400"/>
          </a:p>
        </p:txBody>
      </p:sp>
      <p:sp>
        <p:nvSpPr>
          <p:cNvPr id="4013" name="Google Shape;4013;p217"/>
          <p:cNvSpPr/>
          <p:nvPr/>
        </p:nvSpPr>
        <p:spPr>
          <a:xfrm>
            <a:off x="28506075" y="14823325"/>
            <a:ext cx="7016400" cy="17787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 Bot 2 Better</a:t>
            </a:r>
            <a:endParaRPr b="1" sz="6400">
              <a:solidFill>
                <a:schemeClr val="dk2"/>
              </a:solidFill>
            </a:endParaRPr>
          </a:p>
        </p:txBody>
      </p:sp>
      <p:sp>
        <p:nvSpPr>
          <p:cNvPr id="4014" name="Google Shape;4014;p21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9" name="Shape 4019"/>
        <p:cNvGrpSpPr/>
        <p:nvPr/>
      </p:nvGrpSpPr>
      <p:grpSpPr>
        <a:xfrm>
          <a:off x="0" y="0"/>
          <a:ext cx="0" cy="0"/>
          <a:chOff x="0" y="0"/>
          <a:chExt cx="0" cy="0"/>
        </a:xfrm>
      </p:grpSpPr>
      <p:grpSp>
        <p:nvGrpSpPr>
          <p:cNvPr id="4020" name="Google Shape;4020;p218"/>
          <p:cNvGrpSpPr/>
          <p:nvPr/>
        </p:nvGrpSpPr>
        <p:grpSpPr>
          <a:xfrm>
            <a:off x="9157300" y="6024040"/>
            <a:ext cx="8000960" cy="4563519"/>
            <a:chOff x="12310986" y="8851089"/>
            <a:chExt cx="6987738" cy="3893123"/>
          </a:xfrm>
        </p:grpSpPr>
        <p:sp>
          <p:nvSpPr>
            <p:cNvPr id="4021" name="Google Shape;4021;p218"/>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22" name="Google Shape;4022;p218"/>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23" name="Google Shape;4023;p218"/>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4024" name="Google Shape;4024;p218"/>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4025" name="Google Shape;4025;p218"/>
          <p:cNvCxnSpPr>
            <a:stCxn id="4024" idx="1"/>
            <a:endCxn id="4021"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4026" name="Google Shape;4026;p218"/>
          <p:cNvCxnSpPr>
            <a:stCxn id="4023" idx="1"/>
            <a:endCxn id="4027"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027" name="Google Shape;4027;p218"/>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4028" name="Google Shape;4028;p218"/>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4029" name="Google Shape;4029;p218"/>
          <p:cNvCxnSpPr>
            <a:stCxn id="4023" idx="1"/>
            <a:endCxn id="4028"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grpSp>
        <p:nvGrpSpPr>
          <p:cNvPr id="4030" name="Google Shape;4030;p218"/>
          <p:cNvGrpSpPr/>
          <p:nvPr/>
        </p:nvGrpSpPr>
        <p:grpSpPr>
          <a:xfrm>
            <a:off x="27842125" y="9258315"/>
            <a:ext cx="8000960" cy="4563519"/>
            <a:chOff x="12310986" y="8851089"/>
            <a:chExt cx="6987738" cy="3893123"/>
          </a:xfrm>
        </p:grpSpPr>
        <p:sp>
          <p:nvSpPr>
            <p:cNvPr id="4031" name="Google Shape;4031;p218"/>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32" name="Google Shape;4032;p218"/>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33" name="Google Shape;4033;p218"/>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Which Is Better?</a:t>
              </a:r>
              <a:endParaRPr sz="3900">
                <a:solidFill>
                  <a:srgbClr val="FF9900"/>
                </a:solidFill>
                <a:latin typeface="Roboto Mono"/>
                <a:ea typeface="Roboto Mono"/>
                <a:cs typeface="Roboto Mono"/>
                <a:sym typeface="Roboto Mono"/>
              </a:endParaRPr>
            </a:p>
          </p:txBody>
        </p:sp>
      </p:grpSp>
      <p:sp>
        <p:nvSpPr>
          <p:cNvPr id="4034" name="Google Shape;4034;p21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4035" name="Google Shape;4035;p21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Ground Truth vs Our Pipeline</a:t>
            </a:r>
            <a:endParaRPr b="1" sz="5400"/>
          </a:p>
        </p:txBody>
      </p:sp>
      <p:sp>
        <p:nvSpPr>
          <p:cNvPr id="4036" name="Google Shape;4036;p218"/>
          <p:cNvSpPr/>
          <p:nvPr/>
        </p:nvSpPr>
        <p:spPr>
          <a:xfrm>
            <a:off x="28506075" y="14823325"/>
            <a:ext cx="7016400" cy="17787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 Bot 2 Better</a:t>
            </a:r>
            <a:endParaRPr b="1" sz="6400">
              <a:solidFill>
                <a:schemeClr val="dk2"/>
              </a:solidFill>
            </a:endParaRPr>
          </a:p>
        </p:txBody>
      </p:sp>
      <p:sp>
        <p:nvSpPr>
          <p:cNvPr id="4037" name="Google Shape;4037;p218"/>
          <p:cNvSpPr/>
          <p:nvPr/>
        </p:nvSpPr>
        <p:spPr>
          <a:xfrm>
            <a:off x="2140912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038" name="Google Shape;4038;p218"/>
          <p:cNvSpPr/>
          <p:nvPr/>
        </p:nvSpPr>
        <p:spPr>
          <a:xfrm>
            <a:off x="2340455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039" name="Google Shape;4039;p218"/>
          <p:cNvSpPr/>
          <p:nvPr/>
        </p:nvSpPr>
        <p:spPr>
          <a:xfrm>
            <a:off x="2539997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040" name="Google Shape;4040;p218"/>
          <p:cNvSpPr/>
          <p:nvPr/>
        </p:nvSpPr>
        <p:spPr>
          <a:xfrm>
            <a:off x="194137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041" name="Google Shape;4041;p218"/>
          <p:cNvSpPr/>
          <p:nvPr/>
        </p:nvSpPr>
        <p:spPr>
          <a:xfrm>
            <a:off x="273954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042" name="Google Shape;4042;p218"/>
          <p:cNvSpPr/>
          <p:nvPr/>
        </p:nvSpPr>
        <p:spPr>
          <a:xfrm>
            <a:off x="33085875" y="18029975"/>
            <a:ext cx="2436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4/6</a:t>
            </a:r>
            <a:endParaRPr b="1" sz="6400">
              <a:solidFill>
                <a:srgbClr val="E69138"/>
              </a:solidFill>
            </a:endParaRPr>
          </a:p>
        </p:txBody>
      </p:sp>
      <p:sp>
        <p:nvSpPr>
          <p:cNvPr id="4043" name="Google Shape;4043;p218"/>
          <p:cNvSpPr/>
          <p:nvPr/>
        </p:nvSpPr>
        <p:spPr>
          <a:xfrm rot="2700000">
            <a:off x="30868908" y="16972293"/>
            <a:ext cx="1947372" cy="1295278"/>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4" name="Google Shape;4044;p218"/>
          <p:cNvSpPr/>
          <p:nvPr/>
        </p:nvSpPr>
        <p:spPr>
          <a:xfrm>
            <a:off x="30300833" y="18347818"/>
            <a:ext cx="1947300" cy="1295400"/>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45" name="Google Shape;4045;p218"/>
          <p:cNvGrpSpPr/>
          <p:nvPr/>
        </p:nvGrpSpPr>
        <p:grpSpPr>
          <a:xfrm>
            <a:off x="9374275" y="12021365"/>
            <a:ext cx="8000960" cy="4563519"/>
            <a:chOff x="12310986" y="8851089"/>
            <a:chExt cx="6987738" cy="3893123"/>
          </a:xfrm>
        </p:grpSpPr>
        <p:sp>
          <p:nvSpPr>
            <p:cNvPr id="4046" name="Google Shape;4046;p218"/>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47" name="Google Shape;4047;p218"/>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48" name="Google Shape;4048;p218"/>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4049" name="Google Shape;4049;p218"/>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4050" name="Google Shape;4050;p218"/>
          <p:cNvCxnSpPr>
            <a:stCxn id="4048" idx="1"/>
            <a:endCxn id="4049"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051" name="Google Shape;4051;p218"/>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4052" name="Google Shape;4052;p218"/>
          <p:cNvCxnSpPr>
            <a:stCxn id="4051" idx="1"/>
            <a:endCxn id="4046"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4053" name="Google Shape;4053;p218"/>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4054" name="Google Shape;4054;p218"/>
          <p:cNvCxnSpPr>
            <a:stCxn id="4053" idx="1"/>
            <a:endCxn id="4049"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4055" name="Google Shape;4055;p218"/>
          <p:cNvCxnSpPr>
            <a:stCxn id="4048" idx="2"/>
            <a:endCxn id="4053"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sp>
        <p:nvSpPr>
          <p:cNvPr id="4056" name="Google Shape;4056;p218"/>
          <p:cNvSpPr/>
          <p:nvPr/>
        </p:nvSpPr>
        <p:spPr>
          <a:xfrm rot="8100000">
            <a:off x="23139830" y="100255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7" name="Google Shape;4057;p218"/>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4058" name="Google Shape;4058;p21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grpSp>
        <p:nvGrpSpPr>
          <p:cNvPr id="4064" name="Google Shape;4064;p219"/>
          <p:cNvGrpSpPr/>
          <p:nvPr/>
        </p:nvGrpSpPr>
        <p:grpSpPr>
          <a:xfrm>
            <a:off x="6647932" y="8047827"/>
            <a:ext cx="4495728" cy="4391901"/>
            <a:chOff x="15372323" y="8851089"/>
            <a:chExt cx="3926400" cy="3746717"/>
          </a:xfrm>
        </p:grpSpPr>
        <p:sp>
          <p:nvSpPr>
            <p:cNvPr id="4065" name="Google Shape;4065;p219"/>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66" name="Google Shape;4066;p219"/>
            <p:cNvPicPr preferRelativeResize="0"/>
            <p:nvPr/>
          </p:nvPicPr>
          <p:blipFill>
            <a:blip r:embed="rId3">
              <a:alphaModFix/>
            </a:blip>
            <a:stretch>
              <a:fillRect/>
            </a:stretch>
          </p:blipFill>
          <p:spPr>
            <a:xfrm>
              <a:off x="16325736" y="8851089"/>
              <a:ext cx="2019587" cy="1935275"/>
            </a:xfrm>
            <a:prstGeom prst="rect">
              <a:avLst/>
            </a:prstGeom>
            <a:noFill/>
            <a:ln>
              <a:noFill/>
            </a:ln>
          </p:spPr>
        </p:pic>
      </p:grpSp>
      <p:sp>
        <p:nvSpPr>
          <p:cNvPr id="4067" name="Google Shape;4067;p219"/>
          <p:cNvSpPr/>
          <p:nvPr/>
        </p:nvSpPr>
        <p:spPr>
          <a:xfrm>
            <a:off x="5534437" y="4754050"/>
            <a:ext cx="6722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a:p>
            <a:pPr indent="-635000" lvl="0" marL="457200" rtl="0" algn="ctr">
              <a:spcBef>
                <a:spcPts val="0"/>
              </a:spcBef>
              <a:spcAft>
                <a:spcPts val="0"/>
              </a:spcAft>
              <a:buClr>
                <a:srgbClr val="9900FF"/>
              </a:buClr>
              <a:buSzPts val="6400"/>
              <a:buChar char="+"/>
            </a:pPr>
            <a:r>
              <a:rPr b="1" lang="en-US" sz="6400">
                <a:solidFill>
                  <a:srgbClr val="9900FF"/>
                </a:solidFill>
              </a:rPr>
              <a:t>Embedder</a:t>
            </a:r>
            <a:endParaRPr b="1" sz="6400">
              <a:solidFill>
                <a:srgbClr val="9900FF"/>
              </a:solidFill>
            </a:endParaRPr>
          </a:p>
        </p:txBody>
      </p:sp>
      <p:grpSp>
        <p:nvGrpSpPr>
          <p:cNvPr id="4068" name="Google Shape;4068;p219"/>
          <p:cNvGrpSpPr/>
          <p:nvPr/>
        </p:nvGrpSpPr>
        <p:grpSpPr>
          <a:xfrm>
            <a:off x="9374275" y="12021365"/>
            <a:ext cx="8000960" cy="4563519"/>
            <a:chOff x="12310986" y="8851089"/>
            <a:chExt cx="6987738" cy="3893123"/>
          </a:xfrm>
        </p:grpSpPr>
        <p:sp>
          <p:nvSpPr>
            <p:cNvPr id="4069" name="Google Shape;4069;p219"/>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70" name="Google Shape;4070;p219"/>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71" name="Google Shape;4071;p21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4072" name="Google Shape;4072;p219"/>
          <p:cNvSpPr/>
          <p:nvPr/>
        </p:nvSpPr>
        <p:spPr>
          <a:xfrm>
            <a:off x="5136513" y="16845895"/>
            <a:ext cx="6034800" cy="15564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4073" name="Google Shape;4073;p219"/>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{question}</a:t>
            </a:r>
            <a:endParaRPr b="1" sz="6400">
              <a:solidFill>
                <a:srgbClr val="0071C5"/>
              </a:solidFill>
            </a:endParaRPr>
          </a:p>
        </p:txBody>
      </p:sp>
      <p:cxnSp>
        <p:nvCxnSpPr>
          <p:cNvPr id="4074" name="Google Shape;4074;p219"/>
          <p:cNvCxnSpPr>
            <a:stCxn id="4071" idx="1"/>
            <a:endCxn id="4073"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cxnSp>
        <p:nvCxnSpPr>
          <p:cNvPr id="4075" name="Google Shape;4075;p219"/>
          <p:cNvCxnSpPr>
            <a:stCxn id="4072" idx="1"/>
            <a:endCxn id="4073" idx="2"/>
          </p:cNvCxnSpPr>
          <p:nvPr/>
        </p:nvCxnSpPr>
        <p:spPr>
          <a:xfrm rot="10800000">
            <a:off x="4543113" y="16473595"/>
            <a:ext cx="593400" cy="1150500"/>
          </a:xfrm>
          <a:prstGeom prst="curvedConnector2">
            <a:avLst/>
          </a:prstGeom>
          <a:noFill/>
          <a:ln cap="flat" cmpd="sng" w="114300">
            <a:solidFill>
              <a:schemeClr val="dk2"/>
            </a:solidFill>
            <a:prstDash val="solid"/>
            <a:round/>
            <a:headEnd len="med" w="med" type="stealth"/>
            <a:tailEnd len="med" w="med" type="none"/>
          </a:ln>
        </p:spPr>
      </p:cxnSp>
      <p:cxnSp>
        <p:nvCxnSpPr>
          <p:cNvPr id="4076" name="Google Shape;4076;p219"/>
          <p:cNvCxnSpPr>
            <a:stCxn id="4071" idx="2"/>
            <a:endCxn id="4072" idx="3"/>
          </p:cNvCxnSpPr>
          <p:nvPr/>
        </p:nvCxnSpPr>
        <p:spPr>
          <a:xfrm rot="5400000">
            <a:off x="10877089" y="16879034"/>
            <a:ext cx="1039200" cy="450900"/>
          </a:xfrm>
          <a:prstGeom prst="curvedConnector2">
            <a:avLst/>
          </a:prstGeom>
          <a:noFill/>
          <a:ln cap="flat" cmpd="sng" w="114300">
            <a:solidFill>
              <a:schemeClr val="dk2"/>
            </a:solidFill>
            <a:prstDash val="solid"/>
            <a:round/>
            <a:headEnd len="med" w="med" type="stealth"/>
            <a:tailEnd len="med" w="med" type="none"/>
          </a:ln>
        </p:spPr>
      </p:cxnSp>
      <p:cxnSp>
        <p:nvCxnSpPr>
          <p:cNvPr id="4077" name="Google Shape;4077;p219"/>
          <p:cNvCxnSpPr>
            <a:stCxn id="4078" idx="1"/>
            <a:endCxn id="4069" idx="3"/>
          </p:cNvCxnSpPr>
          <p:nvPr/>
        </p:nvCxnSpPr>
        <p:spPr>
          <a:xfrm rot="10800000">
            <a:off x="17375235" y="14986054"/>
            <a:ext cx="866400" cy="47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4079" name="Google Shape;4079;p21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General Evaluation Chain Components</a:t>
            </a:r>
            <a:endParaRPr sz="8400"/>
          </a:p>
        </p:txBody>
      </p:sp>
      <p:sp>
        <p:nvSpPr>
          <p:cNvPr id="4080" name="Google Shape;4080;p21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Multiple Metrics at Once</a:t>
            </a:r>
            <a:endParaRPr b="1" sz="5400"/>
          </a:p>
        </p:txBody>
      </p:sp>
      <p:sp>
        <p:nvSpPr>
          <p:cNvPr id="4081" name="Google Shape;4081;p219"/>
          <p:cNvSpPr/>
          <p:nvPr/>
        </p:nvSpPr>
        <p:spPr>
          <a:xfrm>
            <a:off x="18809100" y="5364900"/>
            <a:ext cx="17081100" cy="13037400"/>
          </a:xfrm>
          <a:prstGeom prst="roundRect">
            <a:avLst>
              <a:gd fmla="val 12964" name="adj"/>
            </a:avLst>
          </a:prstGeom>
          <a:solidFill>
            <a:schemeClr val="dk1"/>
          </a:solidFill>
          <a:ln cap="flat" cmpd="sng" w="762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400">
                <a:solidFill>
                  <a:srgbClr val="BF9000"/>
                </a:solidFill>
              </a:rPr>
              <a:t>RagasEvaluatorChain</a:t>
            </a:r>
            <a:endParaRPr b="1" sz="8400">
              <a:solidFill>
                <a:srgbClr val="BF9000"/>
              </a:solidFill>
            </a:endParaRPr>
          </a:p>
          <a:p>
            <a:pPr indent="0" lvl="0" marL="0" rtl="0" algn="l">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p:txBody>
      </p:sp>
      <p:pic>
        <p:nvPicPr>
          <p:cNvPr id="4082" name="Google Shape;4082;p219"/>
          <p:cNvPicPr preferRelativeResize="0"/>
          <p:nvPr/>
        </p:nvPicPr>
        <p:blipFill rotWithShape="1">
          <a:blip r:embed="rId4">
            <a:alphaModFix/>
          </a:blip>
          <a:srcRect b="4730" l="12435" r="55447" t="21002"/>
          <a:stretch/>
        </p:blipFill>
        <p:spPr>
          <a:xfrm>
            <a:off x="20056375" y="8047825"/>
            <a:ext cx="7477648" cy="9516276"/>
          </a:xfrm>
          <a:prstGeom prst="rect">
            <a:avLst/>
          </a:prstGeom>
          <a:noFill/>
          <a:ln>
            <a:noFill/>
          </a:ln>
        </p:spPr>
      </p:pic>
      <p:pic>
        <p:nvPicPr>
          <p:cNvPr id="4083" name="Google Shape;4083;p219"/>
          <p:cNvPicPr preferRelativeResize="0"/>
          <p:nvPr/>
        </p:nvPicPr>
        <p:blipFill>
          <a:blip r:embed="rId5">
            <a:alphaModFix/>
          </a:blip>
          <a:stretch>
            <a:fillRect/>
          </a:stretch>
        </p:blipFill>
        <p:spPr>
          <a:xfrm rot="499122">
            <a:off x="19449991" y="15308669"/>
            <a:ext cx="6574993" cy="2578612"/>
          </a:xfrm>
          <a:prstGeom prst="rect">
            <a:avLst/>
          </a:prstGeom>
          <a:noFill/>
          <a:ln>
            <a:noFill/>
          </a:ln>
        </p:spPr>
      </p:pic>
      <p:cxnSp>
        <p:nvCxnSpPr>
          <p:cNvPr id="4084" name="Google Shape;4084;p219"/>
          <p:cNvCxnSpPr>
            <a:endCxn id="4072" idx="3"/>
          </p:cNvCxnSpPr>
          <p:nvPr/>
        </p:nvCxnSpPr>
        <p:spPr>
          <a:xfrm rot="10800000">
            <a:off x="11171313" y="17624095"/>
            <a:ext cx="4051500" cy="243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4085" name="Google Shape;4085;p219"/>
          <p:cNvCxnSpPr/>
          <p:nvPr/>
        </p:nvCxnSpPr>
        <p:spPr>
          <a:xfrm rot="10800000">
            <a:off x="11143625" y="10928788"/>
            <a:ext cx="4079100" cy="486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4086" name="Google Shape;4086;p219"/>
          <p:cNvCxnSpPr/>
          <p:nvPr/>
        </p:nvCxnSpPr>
        <p:spPr>
          <a:xfrm rot="10800000">
            <a:off x="12257125" y="5947288"/>
            <a:ext cx="4079100" cy="48600"/>
          </a:xfrm>
          <a:prstGeom prst="curvedConnector3">
            <a:avLst>
              <a:gd fmla="val 50000" name="adj1"/>
            </a:avLst>
          </a:prstGeom>
          <a:noFill/>
          <a:ln cap="flat" cmpd="sng" w="114300">
            <a:solidFill>
              <a:schemeClr val="dk2"/>
            </a:solidFill>
            <a:prstDash val="solid"/>
            <a:round/>
            <a:headEnd len="med" w="med" type="stealth"/>
            <a:tailEnd len="med" w="med" type="none"/>
          </a:ln>
        </p:spPr>
      </p:cxnSp>
      <p:pic>
        <p:nvPicPr>
          <p:cNvPr id="4087" name="Google Shape;4087;p219"/>
          <p:cNvPicPr preferRelativeResize="0"/>
          <p:nvPr/>
        </p:nvPicPr>
        <p:blipFill rotWithShape="1">
          <a:blip r:embed="rId4">
            <a:alphaModFix/>
          </a:blip>
          <a:srcRect b="4730" l="56946" r="10935" t="21002"/>
          <a:stretch/>
        </p:blipFill>
        <p:spPr>
          <a:xfrm>
            <a:off x="27534025" y="8047825"/>
            <a:ext cx="7477648" cy="9516276"/>
          </a:xfrm>
          <a:prstGeom prst="rect">
            <a:avLst/>
          </a:prstGeom>
          <a:noFill/>
          <a:ln>
            <a:noFill/>
          </a:ln>
        </p:spPr>
      </p:pic>
      <p:pic>
        <p:nvPicPr>
          <p:cNvPr id="4088" name="Google Shape;4088;p219"/>
          <p:cNvPicPr preferRelativeResize="0"/>
          <p:nvPr/>
        </p:nvPicPr>
        <p:blipFill>
          <a:blip r:embed="rId6">
            <a:alphaModFix/>
          </a:blip>
          <a:stretch>
            <a:fillRect/>
          </a:stretch>
        </p:blipFill>
        <p:spPr>
          <a:xfrm rot="-1090839">
            <a:off x="31159891" y="15095460"/>
            <a:ext cx="3203195" cy="3320203"/>
          </a:xfrm>
          <a:prstGeom prst="rect">
            <a:avLst/>
          </a:prstGeom>
          <a:noFill/>
          <a:ln>
            <a:noFill/>
          </a:ln>
        </p:spPr>
      </p:pic>
      <p:sp>
        <p:nvSpPr>
          <p:cNvPr id="4089" name="Google Shape;4089;p219"/>
          <p:cNvSpPr txBox="1"/>
          <p:nvPr/>
        </p:nvSpPr>
        <p:spPr>
          <a:xfrm>
            <a:off x="26990750" y="19552225"/>
            <a:ext cx="946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u="sng">
                <a:solidFill>
                  <a:srgbClr val="1A1A1A"/>
                </a:solidFill>
                <a:hlinkClick r:id="rId7">
                  <a:extLst>
                    <a:ext uri="{A12FA001-AC4F-418D-AE19-62706E023703}">
                      <ahyp:hlinkClr val="tx"/>
                    </a:ext>
                  </a:extLst>
                </a:hlinkClick>
              </a:rPr>
              <a:t>https://github.com/explodinggradients/ragas</a:t>
            </a:r>
            <a:endParaRPr b="1" sz="3200">
              <a:solidFill>
                <a:srgbClr val="1A1A1A"/>
              </a:solidFill>
            </a:endParaRPr>
          </a:p>
        </p:txBody>
      </p:sp>
      <p:pic>
        <p:nvPicPr>
          <p:cNvPr id="4090" name="Google Shape;4090;p219"/>
          <p:cNvPicPr preferRelativeResize="0"/>
          <p:nvPr/>
        </p:nvPicPr>
        <p:blipFill rotWithShape="1">
          <a:blip r:embed="rId8">
            <a:alphaModFix/>
          </a:blip>
          <a:srcRect b="20904" l="0" r="66511" t="0"/>
          <a:stretch/>
        </p:blipFill>
        <p:spPr>
          <a:xfrm>
            <a:off x="19398625" y="5919700"/>
            <a:ext cx="2360448" cy="2082500"/>
          </a:xfrm>
          <a:prstGeom prst="rect">
            <a:avLst/>
          </a:prstGeom>
          <a:noFill/>
          <a:ln>
            <a:noFill/>
          </a:ln>
        </p:spPr>
      </p:pic>
      <p:sp>
        <p:nvSpPr>
          <p:cNvPr id="4091" name="Google Shape;4091;p21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pic>
        <p:nvPicPr>
          <p:cNvPr id="4097" name="Google Shape;4097;p220"/>
          <p:cNvPicPr preferRelativeResize="0"/>
          <p:nvPr/>
        </p:nvPicPr>
        <p:blipFill rotWithShape="1">
          <a:blip r:embed="rId3">
            <a:alphaModFix/>
          </a:blip>
          <a:srcRect b="20904" l="0" r="0" t="0"/>
          <a:stretch/>
        </p:blipFill>
        <p:spPr>
          <a:xfrm>
            <a:off x="19888200" y="698800"/>
            <a:ext cx="7048498" cy="2082500"/>
          </a:xfrm>
          <a:prstGeom prst="rect">
            <a:avLst/>
          </a:prstGeom>
          <a:noFill/>
          <a:ln>
            <a:noFill/>
          </a:ln>
        </p:spPr>
      </p:pic>
      <p:sp>
        <p:nvSpPr>
          <p:cNvPr id="4098" name="Google Shape;4098;p220"/>
          <p:cNvSpPr txBox="1"/>
          <p:nvPr>
            <p:ph type="title"/>
          </p:nvPr>
        </p:nvSpPr>
        <p:spPr>
          <a:xfrm>
            <a:off x="3848100" y="0"/>
            <a:ext cx="221361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500"/>
              <a:t>RAG Evaluation with </a:t>
            </a:r>
            <a:endParaRPr sz="8500"/>
          </a:p>
        </p:txBody>
      </p:sp>
      <p:sp>
        <p:nvSpPr>
          <p:cNvPr id="4099" name="Google Shape;4099;p220"/>
          <p:cNvSpPr txBox="1"/>
          <p:nvPr/>
        </p:nvSpPr>
        <p:spPr>
          <a:xfrm>
            <a:off x="2171700" y="19402850"/>
            <a:ext cx="54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https://arxiv.org/pdf/2307.09288.pdf</a:t>
            </a:r>
            <a:endParaRPr sz="2400"/>
          </a:p>
        </p:txBody>
      </p:sp>
      <p:pic>
        <p:nvPicPr>
          <p:cNvPr id="4100" name="Google Shape;4100;p220"/>
          <p:cNvPicPr preferRelativeResize="0"/>
          <p:nvPr/>
        </p:nvPicPr>
        <p:blipFill rotWithShape="1">
          <a:blip r:embed="rId5">
            <a:alphaModFix/>
          </a:blip>
          <a:srcRect b="4730" l="0" r="0" t="21002"/>
          <a:stretch/>
        </p:blipFill>
        <p:spPr>
          <a:xfrm>
            <a:off x="3533775" y="4954751"/>
            <a:ext cx="29508452" cy="12327700"/>
          </a:xfrm>
          <a:prstGeom prst="rect">
            <a:avLst/>
          </a:prstGeom>
          <a:noFill/>
          <a:ln>
            <a:noFill/>
          </a:ln>
        </p:spPr>
      </p:pic>
      <p:sp>
        <p:nvSpPr>
          <p:cNvPr id="4101" name="Google Shape;4101;p22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Quantifying System Goodness with LLM-as-a-Judge</a:t>
            </a:r>
            <a:endParaRPr b="1" sz="5400"/>
          </a:p>
        </p:txBody>
      </p:sp>
      <p:pic>
        <p:nvPicPr>
          <p:cNvPr id="4102" name="Google Shape;4102;p220"/>
          <p:cNvPicPr preferRelativeResize="0"/>
          <p:nvPr/>
        </p:nvPicPr>
        <p:blipFill>
          <a:blip r:embed="rId6">
            <a:alphaModFix/>
          </a:blip>
          <a:stretch>
            <a:fillRect/>
          </a:stretch>
        </p:blipFill>
        <p:spPr>
          <a:xfrm rot="-1068147">
            <a:off x="29427349" y="11735951"/>
            <a:ext cx="5486400" cy="4993053"/>
          </a:xfrm>
          <a:prstGeom prst="rect">
            <a:avLst/>
          </a:prstGeom>
          <a:noFill/>
          <a:ln>
            <a:noFill/>
          </a:ln>
        </p:spPr>
      </p:pic>
      <p:sp>
        <p:nvSpPr>
          <p:cNvPr id="4103" name="Google Shape;4103;p220"/>
          <p:cNvSpPr/>
          <p:nvPr/>
        </p:nvSpPr>
        <p:spPr>
          <a:xfrm>
            <a:off x="31215060" y="14767840"/>
            <a:ext cx="1911000" cy="15246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pic>
        <p:nvPicPr>
          <p:cNvPr id="4104" name="Google Shape;4104;p220"/>
          <p:cNvPicPr preferRelativeResize="0"/>
          <p:nvPr/>
        </p:nvPicPr>
        <p:blipFill>
          <a:blip r:embed="rId7">
            <a:alphaModFix/>
          </a:blip>
          <a:stretch>
            <a:fillRect/>
          </a:stretch>
        </p:blipFill>
        <p:spPr>
          <a:xfrm rot="1744367">
            <a:off x="2133600" y="13239226"/>
            <a:ext cx="10169258" cy="3941200"/>
          </a:xfrm>
          <a:prstGeom prst="rect">
            <a:avLst/>
          </a:prstGeom>
          <a:noFill/>
          <a:ln>
            <a:noFill/>
          </a:ln>
        </p:spPr>
      </p:pic>
      <p:sp>
        <p:nvSpPr>
          <p:cNvPr id="4105" name="Google Shape;4105;p220"/>
          <p:cNvSpPr/>
          <p:nvPr/>
        </p:nvSpPr>
        <p:spPr>
          <a:xfrm>
            <a:off x="15604725" y="14586275"/>
            <a:ext cx="3390900" cy="1247100"/>
          </a:xfrm>
          <a:prstGeom prst="roundRect">
            <a:avLst>
              <a:gd fmla="val 48000" name="adj"/>
            </a:avLst>
          </a:prstGeom>
          <a:solidFill>
            <a:schemeClr val="dk1"/>
          </a:solidFill>
          <a:ln cap="flat" cmpd="sng" w="76200">
            <a:solidFill>
              <a:srgbClr val="15161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4"/>
                </a:solidFill>
              </a:rPr>
              <a:t>Control</a:t>
            </a:r>
            <a:endParaRPr b="1" sz="5400">
              <a:solidFill>
                <a:schemeClr val="accent4"/>
              </a:solidFill>
            </a:endParaRPr>
          </a:p>
        </p:txBody>
      </p:sp>
      <p:sp>
        <p:nvSpPr>
          <p:cNvPr id="4106" name="Google Shape;4106;p220"/>
          <p:cNvSpPr/>
          <p:nvPr/>
        </p:nvSpPr>
        <p:spPr>
          <a:xfrm>
            <a:off x="14124400" y="15591900"/>
            <a:ext cx="3390900" cy="1247100"/>
          </a:xfrm>
          <a:prstGeom prst="roundRect">
            <a:avLst>
              <a:gd fmla="val 48000" name="adj"/>
            </a:avLst>
          </a:prstGeom>
          <a:solidFill>
            <a:schemeClr val="dk1"/>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Sources</a:t>
            </a:r>
            <a:endParaRPr b="1" sz="5400">
              <a:solidFill>
                <a:schemeClr val="accent2"/>
              </a:solidFill>
            </a:endParaRPr>
          </a:p>
        </p:txBody>
      </p:sp>
      <p:sp>
        <p:nvSpPr>
          <p:cNvPr id="4107" name="Google Shape;4107;p220"/>
          <p:cNvSpPr/>
          <p:nvPr/>
        </p:nvSpPr>
        <p:spPr>
          <a:xfrm>
            <a:off x="12823425" y="16616500"/>
            <a:ext cx="3390900" cy="12471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6"/>
                </a:solidFill>
              </a:rPr>
              <a:t>Input</a:t>
            </a:r>
            <a:endParaRPr b="1" sz="5400">
              <a:solidFill>
                <a:schemeClr val="accent6"/>
              </a:solidFill>
            </a:endParaRPr>
          </a:p>
        </p:txBody>
      </p:sp>
      <p:sp>
        <p:nvSpPr>
          <p:cNvPr id="4108" name="Google Shape;4108;p220"/>
          <p:cNvSpPr/>
          <p:nvPr/>
        </p:nvSpPr>
        <p:spPr>
          <a:xfrm>
            <a:off x="17983875" y="15827200"/>
            <a:ext cx="9499200" cy="2520900"/>
          </a:xfrm>
          <a:prstGeom prst="roundRect">
            <a:avLst>
              <a:gd fmla="val 48000" name="adj"/>
            </a:avLst>
          </a:prstGeom>
          <a:solidFill>
            <a:schemeClr val="dk1"/>
          </a:solidFill>
          <a:ln cap="flat" cmpd="sng" w="762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BF9000"/>
                </a:solidFill>
              </a:rPr>
              <a:t>RagasEvaluatorChain</a:t>
            </a:r>
            <a:endParaRPr b="1" sz="6400">
              <a:solidFill>
                <a:srgbClr val="BF900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pic>
        <p:nvPicPr>
          <p:cNvPr id="4114" name="Google Shape;4114;p221"/>
          <p:cNvPicPr preferRelativeResize="0"/>
          <p:nvPr/>
        </p:nvPicPr>
        <p:blipFill rotWithShape="1">
          <a:blip r:embed="rId3">
            <a:alphaModFix/>
          </a:blip>
          <a:srcRect b="20904" l="0" r="0" t="0"/>
          <a:stretch/>
        </p:blipFill>
        <p:spPr>
          <a:xfrm>
            <a:off x="19888200" y="698800"/>
            <a:ext cx="7048498" cy="2082500"/>
          </a:xfrm>
          <a:prstGeom prst="rect">
            <a:avLst/>
          </a:prstGeom>
          <a:noFill/>
          <a:ln>
            <a:noFill/>
          </a:ln>
        </p:spPr>
      </p:pic>
      <p:sp>
        <p:nvSpPr>
          <p:cNvPr id="4115" name="Google Shape;4115;p221"/>
          <p:cNvSpPr txBox="1"/>
          <p:nvPr>
            <p:ph type="title"/>
          </p:nvPr>
        </p:nvSpPr>
        <p:spPr>
          <a:xfrm>
            <a:off x="3848100" y="0"/>
            <a:ext cx="221361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500"/>
              <a:t>RAG Evaluation with </a:t>
            </a:r>
            <a:endParaRPr sz="8500"/>
          </a:p>
        </p:txBody>
      </p:sp>
      <p:sp>
        <p:nvSpPr>
          <p:cNvPr id="4116" name="Google Shape;4116;p221"/>
          <p:cNvSpPr txBox="1"/>
          <p:nvPr/>
        </p:nvSpPr>
        <p:spPr>
          <a:xfrm>
            <a:off x="2171700" y="19402850"/>
            <a:ext cx="54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https://arxiv.org/pdf/2307.09288.pdf</a:t>
            </a:r>
            <a:endParaRPr sz="2400"/>
          </a:p>
        </p:txBody>
      </p:sp>
      <p:pic>
        <p:nvPicPr>
          <p:cNvPr id="4117" name="Google Shape;4117;p221"/>
          <p:cNvPicPr preferRelativeResize="0"/>
          <p:nvPr/>
        </p:nvPicPr>
        <p:blipFill rotWithShape="1">
          <a:blip r:embed="rId5">
            <a:alphaModFix/>
          </a:blip>
          <a:srcRect b="4730" l="0" r="0" t="21002"/>
          <a:stretch/>
        </p:blipFill>
        <p:spPr>
          <a:xfrm>
            <a:off x="3533775" y="4954751"/>
            <a:ext cx="29508452" cy="12327700"/>
          </a:xfrm>
          <a:prstGeom prst="rect">
            <a:avLst/>
          </a:prstGeom>
          <a:noFill/>
          <a:ln>
            <a:noFill/>
          </a:ln>
        </p:spPr>
      </p:pic>
      <p:sp>
        <p:nvSpPr>
          <p:cNvPr id="4118" name="Google Shape;4118;p22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Quantifying System Goodness with LLM-as-a-Judge</a:t>
            </a:r>
            <a:endParaRPr b="1" sz="5400"/>
          </a:p>
        </p:txBody>
      </p:sp>
      <p:pic>
        <p:nvPicPr>
          <p:cNvPr id="4119" name="Google Shape;4119;p221"/>
          <p:cNvPicPr preferRelativeResize="0"/>
          <p:nvPr/>
        </p:nvPicPr>
        <p:blipFill>
          <a:blip r:embed="rId6">
            <a:alphaModFix/>
          </a:blip>
          <a:stretch>
            <a:fillRect/>
          </a:stretch>
        </p:blipFill>
        <p:spPr>
          <a:xfrm rot="-1068147">
            <a:off x="29427349" y="11735951"/>
            <a:ext cx="5486400" cy="4993053"/>
          </a:xfrm>
          <a:prstGeom prst="rect">
            <a:avLst/>
          </a:prstGeom>
          <a:noFill/>
          <a:ln>
            <a:noFill/>
          </a:ln>
        </p:spPr>
      </p:pic>
      <p:sp>
        <p:nvSpPr>
          <p:cNvPr id="4120" name="Google Shape;4120;p221"/>
          <p:cNvSpPr/>
          <p:nvPr/>
        </p:nvSpPr>
        <p:spPr>
          <a:xfrm>
            <a:off x="31215060" y="14767840"/>
            <a:ext cx="1911000" cy="15246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pic>
        <p:nvPicPr>
          <p:cNvPr id="4121" name="Google Shape;4121;p221"/>
          <p:cNvPicPr preferRelativeResize="0"/>
          <p:nvPr/>
        </p:nvPicPr>
        <p:blipFill>
          <a:blip r:embed="rId7">
            <a:alphaModFix/>
          </a:blip>
          <a:stretch>
            <a:fillRect/>
          </a:stretch>
        </p:blipFill>
        <p:spPr>
          <a:xfrm rot="1744367">
            <a:off x="2133600" y="13239226"/>
            <a:ext cx="10169258" cy="3941200"/>
          </a:xfrm>
          <a:prstGeom prst="rect">
            <a:avLst/>
          </a:prstGeom>
          <a:noFill/>
          <a:ln>
            <a:noFill/>
          </a:ln>
        </p:spPr>
      </p:pic>
      <p:pic>
        <p:nvPicPr>
          <p:cNvPr id="4122" name="Google Shape;4122;p221"/>
          <p:cNvPicPr preferRelativeResize="0"/>
          <p:nvPr/>
        </p:nvPicPr>
        <p:blipFill>
          <a:blip r:embed="rId8">
            <a:alphaModFix/>
          </a:blip>
          <a:stretch>
            <a:fillRect/>
          </a:stretch>
        </p:blipFill>
        <p:spPr>
          <a:xfrm>
            <a:off x="7219948" y="3895375"/>
            <a:ext cx="22136099" cy="15463364"/>
          </a:xfrm>
          <a:prstGeom prst="rect">
            <a:avLst/>
          </a:prstGeom>
          <a:noFill/>
          <a:ln cap="flat" cmpd="sng" w="152400">
            <a:solidFill>
              <a:schemeClr val="accent4"/>
            </a:solidFill>
            <a:prstDash val="solid"/>
            <a:round/>
            <a:headEnd len="sm" w="sm" type="none"/>
            <a:tailEnd len="sm" w="sm" type="none"/>
          </a:ln>
        </p:spPr>
      </p:pic>
      <p:sp>
        <p:nvSpPr>
          <p:cNvPr id="4123" name="Google Shape;4123;p221"/>
          <p:cNvSpPr txBox="1"/>
          <p:nvPr/>
        </p:nvSpPr>
        <p:spPr>
          <a:xfrm>
            <a:off x="19448150" y="19532100"/>
            <a:ext cx="1367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9"/>
              </a:rPr>
              <a:t>https://github.com/explodinggradients/ragas/blob/main/src/ragas/metrics/_faithfulness.py</a:t>
            </a:r>
            <a:endParaRPr sz="24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sp>
        <p:nvSpPr>
          <p:cNvPr id="4129" name="Google Shape;4129;p222"/>
          <p:cNvSpPr/>
          <p:nvPr/>
        </p:nvSpPr>
        <p:spPr>
          <a:xfrm flipH="1">
            <a:off x="17938600" y="3069200"/>
            <a:ext cx="16827000" cy="10368600"/>
          </a:xfrm>
          <a:prstGeom prst="rtTriangl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0" name="Google Shape;4130;p22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Evaluator Agent</a:t>
            </a:r>
            <a:endParaRPr sz="8400"/>
          </a:p>
        </p:txBody>
      </p:sp>
      <p:sp>
        <p:nvSpPr>
          <p:cNvPr id="4131" name="Google Shape;4131;p22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Pipeline Evaluation</a:t>
            </a:r>
            <a:endParaRPr b="1" sz="5400"/>
          </a:p>
        </p:txBody>
      </p:sp>
      <p:sp>
        <p:nvSpPr>
          <p:cNvPr id="4132" name="Google Shape;4132;p222"/>
          <p:cNvSpPr/>
          <p:nvPr/>
        </p:nvSpPr>
        <p:spPr>
          <a:xfrm rot="-9459843">
            <a:off x="6816654" y="6702434"/>
            <a:ext cx="11321539" cy="11335880"/>
          </a:xfrm>
          <a:prstGeom prst="arc">
            <a:avLst>
              <a:gd fmla="val 10500042" name="adj1"/>
              <a:gd fmla="val 719400"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133" name="Google Shape;4133;p222"/>
          <p:cNvSpPr/>
          <p:nvPr/>
        </p:nvSpPr>
        <p:spPr>
          <a:xfrm rot="-9459843">
            <a:off x="6969054" y="6854834"/>
            <a:ext cx="11321539" cy="11335880"/>
          </a:xfrm>
          <a:prstGeom prst="arc">
            <a:avLst>
              <a:gd fmla="val 1748225" name="adj1"/>
              <a:gd fmla="val 7141029"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cxnSp>
        <p:nvCxnSpPr>
          <p:cNvPr id="4134" name="Google Shape;4134;p222"/>
          <p:cNvCxnSpPr/>
          <p:nvPr/>
        </p:nvCxnSpPr>
        <p:spPr>
          <a:xfrm flipH="1">
            <a:off x="15278075" y="17112200"/>
            <a:ext cx="3086700" cy="32700"/>
          </a:xfrm>
          <a:prstGeom prst="straightConnector1">
            <a:avLst/>
          </a:prstGeom>
          <a:noFill/>
          <a:ln cap="flat" cmpd="sng" w="114300">
            <a:solidFill>
              <a:srgbClr val="FF0000"/>
            </a:solidFill>
            <a:prstDash val="solid"/>
            <a:round/>
            <a:headEnd len="sm" w="sm" type="stealth"/>
            <a:tailEnd len="lg" w="lg" type="none"/>
          </a:ln>
        </p:spPr>
      </p:cxnSp>
      <p:sp>
        <p:nvSpPr>
          <p:cNvPr id="4135" name="Google Shape;4135;p222"/>
          <p:cNvSpPr/>
          <p:nvPr/>
        </p:nvSpPr>
        <p:spPr>
          <a:xfrm>
            <a:off x="18852775" y="15579025"/>
            <a:ext cx="6142500" cy="28794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Final Answer</a:t>
            </a:r>
            <a:endParaRPr b="1" sz="6400">
              <a:solidFill>
                <a:srgbClr val="FF0000"/>
              </a:solidFill>
            </a:endParaRPr>
          </a:p>
          <a:p>
            <a:pPr indent="-635000" lvl="0" marL="457200" rtl="0" algn="ctr">
              <a:spcBef>
                <a:spcPts val="0"/>
              </a:spcBef>
              <a:spcAft>
                <a:spcPts val="0"/>
              </a:spcAft>
              <a:buClr>
                <a:srgbClr val="FF0000"/>
              </a:buClr>
              <a:buSzPts val="6400"/>
              <a:buChar char="+"/>
            </a:pPr>
            <a:r>
              <a:rPr b="1" lang="en-US" sz="6400">
                <a:solidFill>
                  <a:srgbClr val="FF0000"/>
                </a:solidFill>
              </a:rPr>
              <a:t>History</a:t>
            </a:r>
            <a:endParaRPr b="1" sz="6400">
              <a:solidFill>
                <a:srgbClr val="FF0000"/>
              </a:solidFill>
            </a:endParaRPr>
          </a:p>
        </p:txBody>
      </p:sp>
      <p:grpSp>
        <p:nvGrpSpPr>
          <p:cNvPr id="4136" name="Google Shape;4136;p222"/>
          <p:cNvGrpSpPr/>
          <p:nvPr/>
        </p:nvGrpSpPr>
        <p:grpSpPr>
          <a:xfrm>
            <a:off x="26764650" y="14010190"/>
            <a:ext cx="8000960" cy="4563519"/>
            <a:chOff x="12310986" y="8851089"/>
            <a:chExt cx="6987738" cy="3893123"/>
          </a:xfrm>
        </p:grpSpPr>
        <p:sp>
          <p:nvSpPr>
            <p:cNvPr id="4137" name="Google Shape;4137;p222"/>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38" name="Google Shape;4138;p222"/>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39" name="Google Shape;4139;p22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Is This Good?</a:t>
              </a:r>
              <a:endParaRPr sz="3900">
                <a:solidFill>
                  <a:srgbClr val="FF9900"/>
                </a:solidFill>
                <a:latin typeface="Roboto Mono"/>
                <a:ea typeface="Roboto Mono"/>
                <a:cs typeface="Roboto Mono"/>
                <a:sym typeface="Roboto Mono"/>
              </a:endParaRPr>
            </a:p>
          </p:txBody>
        </p:sp>
      </p:grpSp>
      <p:grpSp>
        <p:nvGrpSpPr>
          <p:cNvPr id="4140" name="Google Shape;4140;p222"/>
          <p:cNvGrpSpPr/>
          <p:nvPr/>
        </p:nvGrpSpPr>
        <p:grpSpPr>
          <a:xfrm>
            <a:off x="7867350" y="9636215"/>
            <a:ext cx="8000960" cy="4563519"/>
            <a:chOff x="12310986" y="8851089"/>
            <a:chExt cx="6987738" cy="3893123"/>
          </a:xfrm>
        </p:grpSpPr>
        <p:sp>
          <p:nvSpPr>
            <p:cNvPr id="4141" name="Google Shape;4141;p222"/>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42" name="Google Shape;4142;p222"/>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43" name="Google Shape;4143;p22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What Should I do?</a:t>
              </a:r>
              <a:endParaRPr sz="3900">
                <a:solidFill>
                  <a:srgbClr val="FF9900"/>
                </a:solidFill>
                <a:latin typeface="Roboto Mono"/>
                <a:ea typeface="Roboto Mono"/>
                <a:cs typeface="Roboto Mono"/>
                <a:sym typeface="Roboto Mono"/>
              </a:endParaRPr>
            </a:p>
          </p:txBody>
        </p:sp>
      </p:grpSp>
      <p:cxnSp>
        <p:nvCxnSpPr>
          <p:cNvPr id="4144" name="Google Shape;4144;p222"/>
          <p:cNvCxnSpPr>
            <a:stCxn id="4139" idx="1"/>
            <a:endCxn id="4135" idx="3"/>
          </p:cNvCxnSpPr>
          <p:nvPr/>
        </p:nvCxnSpPr>
        <p:spPr>
          <a:xfrm rot="10800000">
            <a:off x="24995250" y="17018692"/>
            <a:ext cx="1769400" cy="42000"/>
          </a:xfrm>
          <a:prstGeom prst="straightConnector1">
            <a:avLst/>
          </a:prstGeom>
          <a:noFill/>
          <a:ln cap="flat" cmpd="sng" w="114300">
            <a:solidFill>
              <a:srgbClr val="FF0000"/>
            </a:solidFill>
            <a:prstDash val="solid"/>
            <a:round/>
            <a:headEnd len="sm" w="sm" type="stealth"/>
            <a:tailEnd len="lg" w="lg" type="none"/>
          </a:ln>
        </p:spPr>
      </p:cxnSp>
      <p:cxnSp>
        <p:nvCxnSpPr>
          <p:cNvPr id="4145" name="Google Shape;4145;p222"/>
          <p:cNvCxnSpPr>
            <a:stCxn id="4143" idx="0"/>
            <a:endCxn id="4146" idx="2"/>
          </p:cNvCxnSpPr>
          <p:nvPr/>
        </p:nvCxnSpPr>
        <p:spPr>
          <a:xfrm flipH="1" rot="5400000">
            <a:off x="7189164" y="8247650"/>
            <a:ext cx="3658800" cy="2193300"/>
          </a:xfrm>
          <a:prstGeom prst="curvedConnector3">
            <a:avLst>
              <a:gd fmla="val 49998" name="adj1"/>
            </a:avLst>
          </a:prstGeom>
          <a:noFill/>
          <a:ln cap="flat" cmpd="sng" w="114300">
            <a:solidFill>
              <a:schemeClr val="dk2"/>
            </a:solidFill>
            <a:prstDash val="solid"/>
            <a:round/>
            <a:headEnd len="med" w="med" type="stealth"/>
            <a:tailEnd len="med" w="med" type="none"/>
          </a:ln>
        </p:spPr>
      </p:cxnSp>
      <p:grpSp>
        <p:nvGrpSpPr>
          <p:cNvPr id="4147" name="Google Shape;4147;p222"/>
          <p:cNvGrpSpPr/>
          <p:nvPr/>
        </p:nvGrpSpPr>
        <p:grpSpPr>
          <a:xfrm>
            <a:off x="21217379" y="8106127"/>
            <a:ext cx="5744297" cy="3983161"/>
            <a:chOff x="31709575" y="2124398"/>
            <a:chExt cx="4522000" cy="2785427"/>
          </a:xfrm>
        </p:grpSpPr>
        <p:sp>
          <p:nvSpPr>
            <p:cNvPr id="4148" name="Google Shape;4148;p222"/>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4149" name="Google Shape;4149;p222"/>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4150" name="Google Shape;4150;p222"/>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sp>
          <p:nvSpPr>
            <p:cNvPr id="4151" name="Google Shape;4151;p222"/>
            <p:cNvSpPr/>
            <p:nvPr/>
          </p:nvSpPr>
          <p:spPr>
            <a:xfrm>
              <a:off x="32017488" y="3878725"/>
              <a:ext cx="2096100" cy="10311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grpSp>
      <p:grpSp>
        <p:nvGrpSpPr>
          <p:cNvPr id="4152" name="Google Shape;4152;p222"/>
          <p:cNvGrpSpPr/>
          <p:nvPr/>
        </p:nvGrpSpPr>
        <p:grpSpPr>
          <a:xfrm>
            <a:off x="1538875" y="3069190"/>
            <a:ext cx="8631057" cy="4531635"/>
            <a:chOff x="0" y="981640"/>
            <a:chExt cx="8631057" cy="4531635"/>
          </a:xfrm>
        </p:grpSpPr>
        <p:sp>
          <p:nvSpPr>
            <p:cNvPr id="4146" name="Google Shape;4146;p222"/>
            <p:cNvSpPr/>
            <p:nvPr/>
          </p:nvSpPr>
          <p:spPr>
            <a:xfrm>
              <a:off x="4135257" y="2572967"/>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53" name="Google Shape;4153;p222"/>
            <p:cNvPicPr preferRelativeResize="0"/>
            <p:nvPr/>
          </p:nvPicPr>
          <p:blipFill>
            <a:blip r:embed="rId3">
              <a:alphaModFix/>
            </a:blip>
            <a:stretch>
              <a:fillRect/>
            </a:stretch>
          </p:blipFill>
          <p:spPr>
            <a:xfrm>
              <a:off x="5226889" y="981640"/>
              <a:ext cx="2312427" cy="2268529"/>
            </a:xfrm>
            <a:prstGeom prst="rect">
              <a:avLst/>
            </a:prstGeom>
            <a:noFill/>
            <a:ln>
              <a:noFill/>
            </a:ln>
          </p:spPr>
        </p:pic>
        <p:sp>
          <p:nvSpPr>
            <p:cNvPr id="4154" name="Google Shape;4154;p222"/>
            <p:cNvSpPr/>
            <p:nvPr/>
          </p:nvSpPr>
          <p:spPr>
            <a:xfrm>
              <a:off x="0" y="2487175"/>
              <a:ext cx="4495800" cy="3026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 some questions</a:t>
              </a:r>
              <a:endParaRPr sz="3900">
                <a:solidFill>
                  <a:srgbClr val="FF9900"/>
                </a:solidFill>
                <a:latin typeface="Roboto Mono"/>
                <a:ea typeface="Roboto Mono"/>
                <a:cs typeface="Roboto Mono"/>
                <a:sym typeface="Roboto Mono"/>
              </a:endParaRPr>
            </a:p>
          </p:txBody>
        </p:sp>
      </p:grpSp>
      <p:sp>
        <p:nvSpPr>
          <p:cNvPr id="4155" name="Google Shape;4155;p222"/>
          <p:cNvSpPr txBox="1"/>
          <p:nvPr/>
        </p:nvSpPr>
        <p:spPr>
          <a:xfrm>
            <a:off x="28591725" y="11646725"/>
            <a:ext cx="5744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400"/>
              <a:t>TOOLSET</a:t>
            </a:r>
            <a:endParaRPr b="1" sz="8400"/>
          </a:p>
        </p:txBody>
      </p:sp>
      <p:sp>
        <p:nvSpPr>
          <p:cNvPr id="4156" name="Google Shape;4156;p222"/>
          <p:cNvSpPr txBox="1"/>
          <p:nvPr/>
        </p:nvSpPr>
        <p:spPr>
          <a:xfrm>
            <a:off x="27402600" y="9010500"/>
            <a:ext cx="5744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100"/>
              <a:t>Chain to Evaluate</a:t>
            </a:r>
            <a:endParaRPr b="1" sz="6100"/>
          </a:p>
        </p:txBody>
      </p:sp>
      <p:sp>
        <p:nvSpPr>
          <p:cNvPr id="4157" name="Google Shape;4157;p22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2" name="Shape 4162"/>
        <p:cNvGrpSpPr/>
        <p:nvPr/>
      </p:nvGrpSpPr>
      <p:grpSpPr>
        <a:xfrm>
          <a:off x="0" y="0"/>
          <a:ext cx="0" cy="0"/>
          <a:chOff x="0" y="0"/>
          <a:chExt cx="0" cy="0"/>
        </a:xfrm>
      </p:grpSpPr>
      <p:grpSp>
        <p:nvGrpSpPr>
          <p:cNvPr id="4163" name="Google Shape;4163;p223"/>
          <p:cNvGrpSpPr/>
          <p:nvPr/>
        </p:nvGrpSpPr>
        <p:grpSpPr>
          <a:xfrm>
            <a:off x="9157300" y="6024040"/>
            <a:ext cx="8000960" cy="4563519"/>
            <a:chOff x="12310986" y="8851089"/>
            <a:chExt cx="6987738" cy="3893123"/>
          </a:xfrm>
        </p:grpSpPr>
        <p:sp>
          <p:nvSpPr>
            <p:cNvPr id="4164" name="Google Shape;4164;p22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65" name="Google Shape;4165;p22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66" name="Google Shape;4166;p22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4167" name="Google Shape;4167;p223"/>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4168" name="Google Shape;4168;p223"/>
          <p:cNvCxnSpPr>
            <a:stCxn id="4167" idx="1"/>
            <a:endCxn id="4164"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4169" name="Google Shape;4169;p223"/>
          <p:cNvCxnSpPr>
            <a:stCxn id="4166" idx="1"/>
            <a:endCxn id="4170"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170" name="Google Shape;4170;p223"/>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4171" name="Google Shape;4171;p223"/>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4172" name="Google Shape;4172;p223"/>
          <p:cNvCxnSpPr>
            <a:stCxn id="4166" idx="1"/>
            <a:endCxn id="4171"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grpSp>
        <p:nvGrpSpPr>
          <p:cNvPr id="4173" name="Google Shape;4173;p223"/>
          <p:cNvGrpSpPr/>
          <p:nvPr/>
        </p:nvGrpSpPr>
        <p:grpSpPr>
          <a:xfrm>
            <a:off x="27842125" y="9258315"/>
            <a:ext cx="8000960" cy="4563519"/>
            <a:chOff x="12310986" y="8851089"/>
            <a:chExt cx="6987738" cy="3893123"/>
          </a:xfrm>
        </p:grpSpPr>
        <p:sp>
          <p:nvSpPr>
            <p:cNvPr id="4174" name="Google Shape;4174;p22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75" name="Google Shape;4175;p22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76" name="Google Shape;4176;p22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Which Is Better?</a:t>
              </a:r>
              <a:endParaRPr sz="3900">
                <a:solidFill>
                  <a:srgbClr val="FF9900"/>
                </a:solidFill>
                <a:latin typeface="Roboto Mono"/>
                <a:ea typeface="Roboto Mono"/>
                <a:cs typeface="Roboto Mono"/>
                <a:sym typeface="Roboto Mono"/>
              </a:endParaRPr>
            </a:p>
          </p:txBody>
        </p:sp>
      </p:grpSp>
      <p:sp>
        <p:nvSpPr>
          <p:cNvPr id="4177" name="Google Shape;4177;p22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4178" name="Google Shape;4178;p22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Ground Truth vs Our Pipeline</a:t>
            </a:r>
            <a:endParaRPr b="1" sz="5400"/>
          </a:p>
        </p:txBody>
      </p:sp>
      <p:sp>
        <p:nvSpPr>
          <p:cNvPr id="4179" name="Google Shape;4179;p223"/>
          <p:cNvSpPr/>
          <p:nvPr/>
        </p:nvSpPr>
        <p:spPr>
          <a:xfrm>
            <a:off x="28506075" y="14823325"/>
            <a:ext cx="7016400" cy="17787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 Bot 2 Better</a:t>
            </a:r>
            <a:endParaRPr b="1" sz="6400">
              <a:solidFill>
                <a:schemeClr val="dk2"/>
              </a:solidFill>
            </a:endParaRPr>
          </a:p>
        </p:txBody>
      </p:sp>
      <p:sp>
        <p:nvSpPr>
          <p:cNvPr id="4180" name="Google Shape;4180;p223"/>
          <p:cNvSpPr/>
          <p:nvPr/>
        </p:nvSpPr>
        <p:spPr>
          <a:xfrm>
            <a:off x="2140912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181" name="Google Shape;4181;p223"/>
          <p:cNvSpPr/>
          <p:nvPr/>
        </p:nvSpPr>
        <p:spPr>
          <a:xfrm>
            <a:off x="2340455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182" name="Google Shape;4182;p223"/>
          <p:cNvSpPr/>
          <p:nvPr/>
        </p:nvSpPr>
        <p:spPr>
          <a:xfrm>
            <a:off x="2539997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183" name="Google Shape;4183;p223"/>
          <p:cNvSpPr/>
          <p:nvPr/>
        </p:nvSpPr>
        <p:spPr>
          <a:xfrm>
            <a:off x="194137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184" name="Google Shape;4184;p223"/>
          <p:cNvSpPr/>
          <p:nvPr/>
        </p:nvSpPr>
        <p:spPr>
          <a:xfrm>
            <a:off x="273954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185" name="Google Shape;4185;p223"/>
          <p:cNvSpPr/>
          <p:nvPr/>
        </p:nvSpPr>
        <p:spPr>
          <a:xfrm>
            <a:off x="33085875" y="18029975"/>
            <a:ext cx="2436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4/6</a:t>
            </a:r>
            <a:endParaRPr b="1" sz="6400">
              <a:solidFill>
                <a:srgbClr val="E69138"/>
              </a:solidFill>
            </a:endParaRPr>
          </a:p>
        </p:txBody>
      </p:sp>
      <p:sp>
        <p:nvSpPr>
          <p:cNvPr id="4186" name="Google Shape;4186;p223"/>
          <p:cNvSpPr/>
          <p:nvPr/>
        </p:nvSpPr>
        <p:spPr>
          <a:xfrm rot="2700000">
            <a:off x="30868908" y="16972293"/>
            <a:ext cx="1947372" cy="1295278"/>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7" name="Google Shape;4187;p223"/>
          <p:cNvSpPr/>
          <p:nvPr/>
        </p:nvSpPr>
        <p:spPr>
          <a:xfrm>
            <a:off x="30300833" y="18347818"/>
            <a:ext cx="1947300" cy="1295400"/>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188" name="Google Shape;4188;p223"/>
          <p:cNvGrpSpPr/>
          <p:nvPr/>
        </p:nvGrpSpPr>
        <p:grpSpPr>
          <a:xfrm>
            <a:off x="9374275" y="12021365"/>
            <a:ext cx="8000960" cy="4563519"/>
            <a:chOff x="12310986" y="8851089"/>
            <a:chExt cx="6987738" cy="3893123"/>
          </a:xfrm>
        </p:grpSpPr>
        <p:sp>
          <p:nvSpPr>
            <p:cNvPr id="4189" name="Google Shape;4189;p22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90" name="Google Shape;4190;p22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91" name="Google Shape;4191;p22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4192" name="Google Shape;4192;p223"/>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4193" name="Google Shape;4193;p223"/>
          <p:cNvCxnSpPr>
            <a:stCxn id="4191" idx="1"/>
            <a:endCxn id="4192"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194" name="Google Shape;4194;p223"/>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4195" name="Google Shape;4195;p223"/>
          <p:cNvCxnSpPr>
            <a:stCxn id="4194" idx="1"/>
            <a:endCxn id="4189"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4196" name="Google Shape;4196;p223"/>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4197" name="Google Shape;4197;p223"/>
          <p:cNvCxnSpPr>
            <a:stCxn id="4196" idx="1"/>
            <a:endCxn id="4192"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4198" name="Google Shape;4198;p223"/>
          <p:cNvCxnSpPr>
            <a:stCxn id="4191" idx="2"/>
            <a:endCxn id="4196"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sp>
        <p:nvSpPr>
          <p:cNvPr id="4199" name="Google Shape;4199;p223"/>
          <p:cNvSpPr/>
          <p:nvPr/>
        </p:nvSpPr>
        <p:spPr>
          <a:xfrm rot="8100000">
            <a:off x="23139830" y="100255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0" name="Google Shape;4200;p223"/>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4201" name="Google Shape;4201;p22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6" name="Shape 4206"/>
        <p:cNvGrpSpPr/>
        <p:nvPr/>
      </p:nvGrpSpPr>
      <p:grpSpPr>
        <a:xfrm>
          <a:off x="0" y="0"/>
          <a:ext cx="0" cy="0"/>
          <a:chOff x="0" y="0"/>
          <a:chExt cx="0" cy="0"/>
        </a:xfrm>
      </p:grpSpPr>
      <p:sp>
        <p:nvSpPr>
          <p:cNvPr id="4207" name="Google Shape;4207;p22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Evaluate RAG In The Frontend</a:t>
            </a:r>
            <a:endParaRPr sz="8400"/>
          </a:p>
        </p:txBody>
      </p:sp>
      <p:grpSp>
        <p:nvGrpSpPr>
          <p:cNvPr id="4208" name="Google Shape;4208;p224"/>
          <p:cNvGrpSpPr/>
          <p:nvPr/>
        </p:nvGrpSpPr>
        <p:grpSpPr>
          <a:xfrm>
            <a:off x="1199014" y="4753568"/>
            <a:ext cx="17885954" cy="11066863"/>
            <a:chOff x="10003877" y="4058700"/>
            <a:chExt cx="16160060" cy="9867911"/>
          </a:xfrm>
        </p:grpSpPr>
        <p:grpSp>
          <p:nvGrpSpPr>
            <p:cNvPr id="4209" name="Google Shape;4209;p224"/>
            <p:cNvGrpSpPr/>
            <p:nvPr/>
          </p:nvGrpSpPr>
          <p:grpSpPr>
            <a:xfrm>
              <a:off x="10003877" y="4058700"/>
              <a:ext cx="16160060" cy="9867911"/>
              <a:chOff x="6201589" y="5938524"/>
              <a:chExt cx="10240200" cy="6362700"/>
            </a:xfrm>
          </p:grpSpPr>
          <p:sp>
            <p:nvSpPr>
              <p:cNvPr id="4210" name="Google Shape;4210;p22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4211" name="Google Shape;4211;p22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4212" name="Google Shape;4212;p224"/>
            <p:cNvSpPr/>
            <p:nvPr/>
          </p:nvSpPr>
          <p:spPr>
            <a:xfrm>
              <a:off x="11667806" y="6280507"/>
              <a:ext cx="127689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Frontend</a:t>
              </a:r>
              <a:endParaRPr b="1" sz="6400">
                <a:solidFill>
                  <a:schemeClr val="dk1"/>
                </a:solidFill>
              </a:endParaRPr>
            </a:p>
          </p:txBody>
        </p:sp>
      </p:grpSp>
      <p:sp>
        <p:nvSpPr>
          <p:cNvPr id="4213" name="Google Shape;4213;p224"/>
          <p:cNvSpPr/>
          <p:nvPr/>
        </p:nvSpPr>
        <p:spPr>
          <a:xfrm>
            <a:off x="22341388" y="14742225"/>
            <a:ext cx="7710600" cy="33624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4214" name="Google Shape;4214;p224"/>
          <p:cNvPicPr preferRelativeResize="0"/>
          <p:nvPr/>
        </p:nvPicPr>
        <p:blipFill>
          <a:blip r:embed="rId3">
            <a:alphaModFix/>
          </a:blip>
          <a:stretch>
            <a:fillRect/>
          </a:stretch>
        </p:blipFill>
        <p:spPr>
          <a:xfrm rot="156719">
            <a:off x="29027746" y="13531417"/>
            <a:ext cx="5081182" cy="5464968"/>
          </a:xfrm>
          <a:prstGeom prst="rect">
            <a:avLst/>
          </a:prstGeom>
          <a:noFill/>
          <a:ln>
            <a:noFill/>
          </a:ln>
        </p:spPr>
      </p:pic>
      <p:sp>
        <p:nvSpPr>
          <p:cNvPr id="4215" name="Google Shape;4215;p224"/>
          <p:cNvSpPr/>
          <p:nvPr/>
        </p:nvSpPr>
        <p:spPr>
          <a:xfrm>
            <a:off x="3040650" y="11153225"/>
            <a:ext cx="14229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Jupyter Notebook</a:t>
            </a:r>
            <a:endParaRPr b="1" sz="6400">
              <a:solidFill>
                <a:schemeClr val="dk1"/>
              </a:solidFill>
            </a:endParaRPr>
          </a:p>
        </p:txBody>
      </p:sp>
      <p:pic>
        <p:nvPicPr>
          <p:cNvPr id="4216" name="Google Shape;4216;p224"/>
          <p:cNvPicPr preferRelativeResize="0"/>
          <p:nvPr/>
        </p:nvPicPr>
        <p:blipFill>
          <a:blip r:embed="rId4">
            <a:alphaModFix/>
          </a:blip>
          <a:stretch>
            <a:fillRect/>
          </a:stretch>
        </p:blipFill>
        <p:spPr>
          <a:xfrm>
            <a:off x="18531913" y="14748582"/>
            <a:ext cx="1775201" cy="1151576"/>
          </a:xfrm>
          <a:prstGeom prst="rect">
            <a:avLst/>
          </a:prstGeom>
          <a:noFill/>
          <a:ln>
            <a:noFill/>
          </a:ln>
        </p:spPr>
      </p:pic>
      <p:sp>
        <p:nvSpPr>
          <p:cNvPr id="4217" name="Google Shape;4217;p224"/>
          <p:cNvSpPr/>
          <p:nvPr/>
        </p:nvSpPr>
        <p:spPr>
          <a:xfrm rot="-3772998">
            <a:off x="18707009" y="12989833"/>
            <a:ext cx="1700072" cy="5099066"/>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18" name="Google Shape;4218;p224"/>
          <p:cNvSpPr/>
          <p:nvPr/>
        </p:nvSpPr>
        <p:spPr>
          <a:xfrm flipH="1" rot="-3772381">
            <a:off x="18736264" y="12599292"/>
            <a:ext cx="1641576" cy="5297766"/>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4219" name="Google Shape;4219;p224"/>
          <p:cNvPicPr preferRelativeResize="0"/>
          <p:nvPr/>
        </p:nvPicPr>
        <p:blipFill>
          <a:blip r:embed="rId5">
            <a:alphaModFix/>
          </a:blip>
          <a:stretch>
            <a:fillRect/>
          </a:stretch>
        </p:blipFill>
        <p:spPr>
          <a:xfrm>
            <a:off x="22510800" y="5420250"/>
            <a:ext cx="11550599" cy="7085761"/>
          </a:xfrm>
          <a:prstGeom prst="rect">
            <a:avLst/>
          </a:prstGeom>
          <a:noFill/>
          <a:ln cap="flat" cmpd="sng" w="114300">
            <a:solidFill>
              <a:schemeClr val="dk2"/>
            </a:solidFill>
            <a:prstDash val="solid"/>
            <a:round/>
            <a:headEnd len="sm" w="sm" type="none"/>
            <a:tailEnd len="sm" w="sm" type="none"/>
          </a:ln>
        </p:spPr>
      </p:pic>
      <p:sp>
        <p:nvSpPr>
          <p:cNvPr id="4220" name="Google Shape;4220;p224"/>
          <p:cNvSpPr/>
          <p:nvPr/>
        </p:nvSpPr>
        <p:spPr>
          <a:xfrm flipH="1" rot="4916994">
            <a:off x="19059644" y="4984904"/>
            <a:ext cx="1975163" cy="8741912"/>
          </a:xfrm>
          <a:prstGeom prst="arc">
            <a:avLst>
              <a:gd fmla="val 16761633" name="adj1"/>
              <a:gd fmla="val 3986520" name="adj2"/>
            </a:avLst>
          </a:prstGeom>
          <a:noFill/>
          <a:ln cap="flat" cmpd="sng" w="76200">
            <a:solidFill>
              <a:srgbClr val="BF9000"/>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21" name="Google Shape;4221;p224"/>
          <p:cNvSpPr txBox="1"/>
          <p:nvPr/>
        </p:nvSpPr>
        <p:spPr>
          <a:xfrm>
            <a:off x="19297888" y="8402163"/>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:8090</a:t>
            </a:r>
            <a:endParaRPr/>
          </a:p>
        </p:txBody>
      </p:sp>
      <p:sp>
        <p:nvSpPr>
          <p:cNvPr id="4222" name="Google Shape;4222;p224"/>
          <p:cNvSpPr/>
          <p:nvPr/>
        </p:nvSpPr>
        <p:spPr>
          <a:xfrm rot="-10718471">
            <a:off x="14500832" y="10049123"/>
            <a:ext cx="480735" cy="1555440"/>
          </a:xfrm>
          <a:prstGeom prst="arc">
            <a:avLst>
              <a:gd fmla="val 16635367" name="adj1"/>
              <a:gd fmla="val 4847846" name="adj2"/>
            </a:avLst>
          </a:prstGeom>
          <a:noFill/>
          <a:ln cap="flat" cmpd="sng" w="76200">
            <a:solidFill>
              <a:srgbClr val="20A603"/>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23" name="Google Shape;4223;p224"/>
          <p:cNvSpPr/>
          <p:nvPr/>
        </p:nvSpPr>
        <p:spPr>
          <a:xfrm flipH="1" rot="-10719963">
            <a:off x="15259837" y="10066064"/>
            <a:ext cx="463926" cy="1616346"/>
          </a:xfrm>
          <a:prstGeom prst="arc">
            <a:avLst>
              <a:gd fmla="val 16941406" name="adj1"/>
              <a:gd fmla="val 4735350" name="adj2"/>
            </a:avLst>
          </a:prstGeom>
          <a:noFill/>
          <a:ln cap="flat" cmpd="sng" w="76200">
            <a:solidFill>
              <a:srgbClr val="20A603"/>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24" name="Google Shape;4224;p224"/>
          <p:cNvSpPr/>
          <p:nvPr/>
        </p:nvSpPr>
        <p:spPr>
          <a:xfrm>
            <a:off x="13241200" y="9616925"/>
            <a:ext cx="3000000" cy="25146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400">
                <a:solidFill>
                  <a:schemeClr val="dk2"/>
                </a:solidFill>
              </a:rPr>
              <a:t>RAG</a:t>
            </a:r>
            <a:endParaRPr b="1" sz="7400">
              <a:solidFill>
                <a:schemeClr val="dk2"/>
              </a:solidFill>
            </a:endParaRPr>
          </a:p>
        </p:txBody>
      </p:sp>
      <p:sp>
        <p:nvSpPr>
          <p:cNvPr id="4225" name="Google Shape;4225;p22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sz="5400"/>
              <a:t>Final Assessment</a:t>
            </a:r>
            <a:endParaRPr b="1" sz="5400"/>
          </a:p>
          <a:p>
            <a:pPr indent="0" lvl="0" marL="0" rtl="0" algn="ctr">
              <a:spcBef>
                <a:spcPts val="0"/>
              </a:spcBef>
              <a:spcAft>
                <a:spcPts val="0"/>
              </a:spcAft>
              <a:buNone/>
            </a:pPr>
            <a:r>
              <a:t/>
            </a:r>
            <a:endParaRPr/>
          </a:p>
        </p:txBody>
      </p:sp>
      <p:sp>
        <p:nvSpPr>
          <p:cNvPr id="4226" name="Google Shape;4226;p22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1" name="Shape 4231"/>
        <p:cNvGrpSpPr/>
        <p:nvPr/>
      </p:nvGrpSpPr>
      <p:grpSpPr>
        <a:xfrm>
          <a:off x="0" y="0"/>
          <a:ext cx="0" cy="0"/>
          <a:chOff x="0" y="0"/>
          <a:chExt cx="0" cy="0"/>
        </a:xfrm>
      </p:grpSpPr>
      <p:sp>
        <p:nvSpPr>
          <p:cNvPr id="4232" name="Google Shape;4232;p225"/>
          <p:cNvSpPr txBox="1"/>
          <p:nvPr>
            <p:ph type="ctrTitle"/>
          </p:nvPr>
        </p:nvSpPr>
        <p:spPr>
          <a:xfrm>
            <a:off x="15892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Congratulations!</a:t>
            </a:r>
            <a:endParaRPr sz="9600"/>
          </a:p>
        </p:txBody>
      </p:sp>
      <p:sp>
        <p:nvSpPr>
          <p:cNvPr id="4233" name="Google Shape;4233;p225"/>
          <p:cNvSpPr txBox="1"/>
          <p:nvPr>
            <p:ph idx="1" type="subTitle"/>
          </p:nvPr>
        </p:nvSpPr>
        <p:spPr>
          <a:xfrm>
            <a:off x="15892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b="1" lang="en-US" sz="5400"/>
              <a:t>AND THANK YOU SO MUCH!</a:t>
            </a:r>
            <a:endParaRPr b="1" sz="5400"/>
          </a:p>
        </p:txBody>
      </p:sp>
      <p:pic>
        <p:nvPicPr>
          <p:cNvPr id="4234" name="Google Shape;4234;p225"/>
          <p:cNvPicPr preferRelativeResize="0"/>
          <p:nvPr/>
        </p:nvPicPr>
        <p:blipFill rotWithShape="1">
          <a:blip r:embed="rId3">
            <a:alphaModFix amt="72000"/>
          </a:blip>
          <a:srcRect b="-10" l="11400" r="23933" t="0"/>
          <a:stretch/>
        </p:blipFill>
        <p:spPr>
          <a:xfrm>
            <a:off x="12923525" y="0"/>
            <a:ext cx="23652475" cy="2057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83" name="Google Shape;583;p56"/>
          <p:cNvPicPr preferRelativeResize="0"/>
          <p:nvPr/>
        </p:nvPicPr>
        <p:blipFill>
          <a:blip r:embed="rId3">
            <a:alphaModFix/>
          </a:blip>
          <a:stretch>
            <a:fillRect/>
          </a:stretch>
        </p:blipFill>
        <p:spPr>
          <a:xfrm>
            <a:off x="18288000" y="3136100"/>
            <a:ext cx="17616616" cy="16115649"/>
          </a:xfrm>
          <a:prstGeom prst="rect">
            <a:avLst/>
          </a:prstGeom>
          <a:noFill/>
          <a:ln>
            <a:noFill/>
          </a:ln>
        </p:spPr>
      </p:pic>
      <p:pic>
        <p:nvPicPr>
          <p:cNvPr id="584" name="Google Shape;584;p56"/>
          <p:cNvPicPr preferRelativeResize="0"/>
          <p:nvPr/>
        </p:nvPicPr>
        <p:blipFill>
          <a:blip r:embed="rId4">
            <a:alphaModFix/>
          </a:blip>
          <a:stretch>
            <a:fillRect/>
          </a:stretch>
        </p:blipFill>
        <p:spPr>
          <a:xfrm>
            <a:off x="671375" y="3136110"/>
            <a:ext cx="17616624" cy="16092489"/>
          </a:xfrm>
          <a:prstGeom prst="rect">
            <a:avLst/>
          </a:prstGeom>
          <a:noFill/>
          <a:ln>
            <a:noFill/>
          </a:ln>
        </p:spPr>
      </p:pic>
      <p:sp>
        <p:nvSpPr>
          <p:cNvPr id="585" name="Google Shape;585;p56"/>
          <p:cNvSpPr txBox="1"/>
          <p:nvPr/>
        </p:nvSpPr>
        <p:spPr>
          <a:xfrm>
            <a:off x="19773900" y="19469100"/>
            <a:ext cx="75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u="sng">
                <a:solidFill>
                  <a:schemeClr val="hlink"/>
                </a:solidFill>
                <a:hlinkClick r:id="rId5"/>
              </a:rPr>
              <a:t>https://colab.research.google.com</a:t>
            </a:r>
            <a:endParaRPr sz="3600"/>
          </a:p>
        </p:txBody>
      </p:sp>
      <p:sp>
        <p:nvSpPr>
          <p:cNvPr id="586" name="Google Shape;586;p56"/>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587" name="Google Shape;587;p56"/>
          <p:cNvSpPr/>
          <p:nvPr/>
        </p:nvSpPr>
        <p:spPr>
          <a:xfrm>
            <a:off x="671375" y="3136100"/>
            <a:ext cx="176166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56"/>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589" name="Google Shape;589;p56"/>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590" name="Google Shape;590;p56"/>
          <p:cNvSpPr/>
          <p:nvPr/>
        </p:nvSpPr>
        <p:spPr>
          <a:xfrm rot="62952">
            <a:off x="12442638" y="8943705"/>
            <a:ext cx="3014605" cy="4500506"/>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591" name="Google Shape;591;p56"/>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592" name="Google Shape;592;p56"/>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593" name="Google Shape;593;p56"/>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594" name="Google Shape;594;p56"/>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595" name="Google Shape;595;p56"/>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596" name="Google Shape;596;p56"/>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597" name="Google Shape;597;p56"/>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598" name="Google Shape;598;p56"/>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NVIDIA Sans"/>
              <a:buNone/>
            </a:pPr>
            <a:r>
              <a:rPr lang="en-US" sz="9600"/>
              <a:t>Building RAG Agents with LLMs</a:t>
            </a:r>
            <a:endParaRPr sz="9600"/>
          </a:p>
        </p:txBody>
      </p:sp>
      <p:sp>
        <p:nvSpPr>
          <p:cNvPr id="394" name="Google Shape;394;p39"/>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Introduction</a:t>
            </a:r>
            <a:endParaRPr sz="5400"/>
          </a:p>
        </p:txBody>
      </p:sp>
      <p:grpSp>
        <p:nvGrpSpPr>
          <p:cNvPr id="395" name="Google Shape;395;p39"/>
          <p:cNvGrpSpPr/>
          <p:nvPr/>
        </p:nvGrpSpPr>
        <p:grpSpPr>
          <a:xfrm>
            <a:off x="5222084" y="12196848"/>
            <a:ext cx="26131845" cy="8377154"/>
            <a:chOff x="8534400" y="14554202"/>
            <a:chExt cx="19507200" cy="6019800"/>
          </a:xfrm>
        </p:grpSpPr>
        <p:pic>
          <p:nvPicPr>
            <p:cNvPr id="396" name="Google Shape;396;p39"/>
            <p:cNvPicPr preferRelativeResize="0"/>
            <p:nvPr/>
          </p:nvPicPr>
          <p:blipFill>
            <a:blip r:embed="rId3">
              <a:alphaModFix/>
            </a:blip>
            <a:stretch>
              <a:fillRect/>
            </a:stretch>
          </p:blipFill>
          <p:spPr>
            <a:xfrm>
              <a:off x="8534400" y="14554202"/>
              <a:ext cx="19507200" cy="6019800"/>
            </a:xfrm>
            <a:prstGeom prst="rect">
              <a:avLst/>
            </a:prstGeom>
            <a:noFill/>
            <a:ln>
              <a:noFill/>
            </a:ln>
          </p:spPr>
        </p:pic>
        <p:sp>
          <p:nvSpPr>
            <p:cNvPr id="397" name="Google Shape;397;p39"/>
            <p:cNvSpPr/>
            <p:nvPr/>
          </p:nvSpPr>
          <p:spPr>
            <a:xfrm>
              <a:off x="24922525" y="16559850"/>
              <a:ext cx="2800800" cy="17037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605" name="Google Shape;605;p57"/>
          <p:cNvPicPr preferRelativeResize="0"/>
          <p:nvPr/>
        </p:nvPicPr>
        <p:blipFill>
          <a:blip r:embed="rId3">
            <a:alphaModFix/>
          </a:blip>
          <a:stretch>
            <a:fillRect/>
          </a:stretch>
        </p:blipFill>
        <p:spPr>
          <a:xfrm>
            <a:off x="18288000" y="3136100"/>
            <a:ext cx="17616616" cy="16115649"/>
          </a:xfrm>
          <a:prstGeom prst="rect">
            <a:avLst/>
          </a:prstGeom>
          <a:noFill/>
          <a:ln>
            <a:noFill/>
          </a:ln>
        </p:spPr>
      </p:pic>
      <p:pic>
        <p:nvPicPr>
          <p:cNvPr id="606" name="Google Shape;606;p57"/>
          <p:cNvPicPr preferRelativeResize="0"/>
          <p:nvPr/>
        </p:nvPicPr>
        <p:blipFill>
          <a:blip r:embed="rId4">
            <a:alphaModFix/>
          </a:blip>
          <a:stretch>
            <a:fillRect/>
          </a:stretch>
        </p:blipFill>
        <p:spPr>
          <a:xfrm>
            <a:off x="671375" y="3136110"/>
            <a:ext cx="17616624" cy="16092489"/>
          </a:xfrm>
          <a:prstGeom prst="rect">
            <a:avLst/>
          </a:prstGeom>
          <a:noFill/>
          <a:ln>
            <a:noFill/>
          </a:ln>
        </p:spPr>
      </p:pic>
      <p:sp>
        <p:nvSpPr>
          <p:cNvPr id="607" name="Google Shape;607;p57"/>
          <p:cNvSpPr txBox="1"/>
          <p:nvPr/>
        </p:nvSpPr>
        <p:spPr>
          <a:xfrm>
            <a:off x="19773900" y="19469100"/>
            <a:ext cx="75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u="sng">
                <a:solidFill>
                  <a:schemeClr val="hlink"/>
                </a:solidFill>
                <a:hlinkClick r:id="rId5"/>
              </a:rPr>
              <a:t>https://colab.research.google.com</a:t>
            </a:r>
            <a:endParaRPr sz="3600"/>
          </a:p>
        </p:txBody>
      </p:sp>
      <p:sp>
        <p:nvSpPr>
          <p:cNvPr id="608" name="Google Shape;608;p57"/>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609" name="Google Shape;609;p57"/>
          <p:cNvSpPr/>
          <p:nvPr/>
        </p:nvSpPr>
        <p:spPr>
          <a:xfrm>
            <a:off x="671375" y="3136100"/>
            <a:ext cx="352332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57"/>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11" name="Google Shape;611;p57"/>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612" name="Google Shape;612;p57"/>
          <p:cNvSpPr/>
          <p:nvPr/>
        </p:nvSpPr>
        <p:spPr>
          <a:xfrm rot="62952">
            <a:off x="12442638" y="8943705"/>
            <a:ext cx="3014605" cy="4500506"/>
          </a:xfrm>
          <a:prstGeom prst="arc">
            <a:avLst>
              <a:gd fmla="val 16941406" name="adj1"/>
              <a:gd fmla="val 3501835" name="adj2"/>
            </a:avLst>
          </a:prstGeom>
          <a:noFill/>
          <a:ln cap="flat" cmpd="sng" w="76200">
            <a:solidFill>
              <a:schemeClr val="lt1"/>
            </a:solidFill>
            <a:prstDash val="solid"/>
            <a:round/>
            <a:headEnd len="lg" w="lg" type="stealth"/>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13" name="Google Shape;613;p57"/>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614" name="Google Shape;614;p57"/>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15" name="Google Shape;615;p57"/>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616" name="Google Shape;616;p57"/>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17" name="Google Shape;617;p57"/>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18" name="Google Shape;618;p57"/>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19" name="Google Shape;619;p57"/>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20" name="Google Shape;620;p57"/>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621" name="Google Shape;621;p57"/>
          <p:cNvSpPr/>
          <p:nvPr/>
        </p:nvSpPr>
        <p:spPr>
          <a:xfrm>
            <a:off x="19795384" y="8372800"/>
            <a:ext cx="79746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622" name="Google Shape;622;p57"/>
          <p:cNvSpPr/>
          <p:nvPr/>
        </p:nvSpPr>
        <p:spPr>
          <a:xfrm>
            <a:off x="20862182" y="9096700"/>
            <a:ext cx="58410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623" name="Google Shape;623;p57"/>
          <p:cNvSpPr/>
          <p:nvPr/>
        </p:nvSpPr>
        <p:spPr>
          <a:xfrm>
            <a:off x="21667825" y="97204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24" name="Google Shape;624;p57"/>
          <p:cNvSpPr/>
          <p:nvPr/>
        </p:nvSpPr>
        <p:spPr>
          <a:xfrm>
            <a:off x="21190763" y="12753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25" name="Google Shape;625;p57"/>
          <p:cNvSpPr/>
          <p:nvPr/>
        </p:nvSpPr>
        <p:spPr>
          <a:xfrm>
            <a:off x="21190762" y="13744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26" name="Google Shape;626;p57"/>
          <p:cNvSpPr/>
          <p:nvPr/>
        </p:nvSpPr>
        <p:spPr>
          <a:xfrm>
            <a:off x="21190763" y="14779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27" name="Google Shape;627;p57"/>
          <p:cNvSpPr/>
          <p:nvPr/>
        </p:nvSpPr>
        <p:spPr>
          <a:xfrm>
            <a:off x="23897500" y="14262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28" name="Google Shape;628;p57"/>
          <p:cNvSpPr/>
          <p:nvPr/>
        </p:nvSpPr>
        <p:spPr>
          <a:xfrm>
            <a:off x="23897513" y="13287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629" name="Google Shape;629;p57"/>
          <p:cNvSpPr/>
          <p:nvPr/>
        </p:nvSpPr>
        <p:spPr>
          <a:xfrm rot="10654059">
            <a:off x="20545883" y="6211324"/>
            <a:ext cx="3145634" cy="3836700"/>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630" name="Google Shape;630;p57"/>
          <p:cNvPicPr preferRelativeResize="0"/>
          <p:nvPr/>
        </p:nvPicPr>
        <p:blipFill>
          <a:blip r:embed="rId6">
            <a:alphaModFix/>
          </a:blip>
          <a:stretch>
            <a:fillRect/>
          </a:stretch>
        </p:blipFill>
        <p:spPr>
          <a:xfrm>
            <a:off x="20053475" y="4292136"/>
            <a:ext cx="4666324" cy="3027039"/>
          </a:xfrm>
          <a:prstGeom prst="rect">
            <a:avLst/>
          </a:prstGeom>
          <a:noFill/>
          <a:ln>
            <a:noFill/>
          </a:ln>
        </p:spPr>
      </p:pic>
      <p:sp>
        <p:nvSpPr>
          <p:cNvPr id="631" name="Google Shape;631;p57"/>
          <p:cNvSpPr/>
          <p:nvPr/>
        </p:nvSpPr>
        <p:spPr>
          <a:xfrm flipH="1" rot="7386101">
            <a:off x="18823369" y="6803116"/>
            <a:ext cx="4667050" cy="3687817"/>
          </a:xfrm>
          <a:prstGeom prst="arc">
            <a:avLst>
              <a:gd fmla="val 15742284" name="adj1"/>
              <a:gd fmla="val 532818"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638" name="Google Shape;638;p58"/>
          <p:cNvPicPr preferRelativeResize="0"/>
          <p:nvPr/>
        </p:nvPicPr>
        <p:blipFill>
          <a:blip r:embed="rId3">
            <a:alphaModFix/>
          </a:blip>
          <a:stretch>
            <a:fillRect/>
          </a:stretch>
        </p:blipFill>
        <p:spPr>
          <a:xfrm>
            <a:off x="18288000" y="3136100"/>
            <a:ext cx="17616616" cy="16115649"/>
          </a:xfrm>
          <a:prstGeom prst="rect">
            <a:avLst/>
          </a:prstGeom>
          <a:noFill/>
          <a:ln>
            <a:noFill/>
          </a:ln>
        </p:spPr>
      </p:pic>
      <p:pic>
        <p:nvPicPr>
          <p:cNvPr id="639" name="Google Shape;639;p58"/>
          <p:cNvPicPr preferRelativeResize="0"/>
          <p:nvPr/>
        </p:nvPicPr>
        <p:blipFill>
          <a:blip r:embed="rId4">
            <a:alphaModFix/>
          </a:blip>
          <a:stretch>
            <a:fillRect/>
          </a:stretch>
        </p:blipFill>
        <p:spPr>
          <a:xfrm>
            <a:off x="671375" y="3136110"/>
            <a:ext cx="17616624" cy="16092489"/>
          </a:xfrm>
          <a:prstGeom prst="rect">
            <a:avLst/>
          </a:prstGeom>
          <a:noFill/>
          <a:ln>
            <a:noFill/>
          </a:ln>
        </p:spPr>
      </p:pic>
      <p:sp>
        <p:nvSpPr>
          <p:cNvPr id="640" name="Google Shape;640;p58"/>
          <p:cNvSpPr txBox="1"/>
          <p:nvPr/>
        </p:nvSpPr>
        <p:spPr>
          <a:xfrm>
            <a:off x="19773900" y="19469100"/>
            <a:ext cx="75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u="sng">
                <a:solidFill>
                  <a:schemeClr val="hlink"/>
                </a:solidFill>
                <a:hlinkClick r:id="rId5"/>
              </a:rPr>
              <a:t>https://colab.research.google.com</a:t>
            </a:r>
            <a:endParaRPr sz="3600"/>
          </a:p>
        </p:txBody>
      </p:sp>
      <p:sp>
        <p:nvSpPr>
          <p:cNvPr id="641" name="Google Shape;641;p58"/>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642" name="Google Shape;642;p58"/>
          <p:cNvSpPr/>
          <p:nvPr/>
        </p:nvSpPr>
        <p:spPr>
          <a:xfrm>
            <a:off x="671375" y="3136100"/>
            <a:ext cx="352332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58"/>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44" name="Google Shape;644;p58"/>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645" name="Google Shape;645;p58"/>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646" name="Google Shape;646;p58"/>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47" name="Google Shape;647;p58"/>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648" name="Google Shape;648;p58"/>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49" name="Google Shape;649;p58"/>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50" name="Google Shape;650;p58"/>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51" name="Google Shape;651;p58"/>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52" name="Google Shape;652;p58"/>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653" name="Google Shape;653;p58"/>
          <p:cNvSpPr/>
          <p:nvPr/>
        </p:nvSpPr>
        <p:spPr>
          <a:xfrm>
            <a:off x="19795384" y="8372800"/>
            <a:ext cx="79746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654" name="Google Shape;654;p58"/>
          <p:cNvSpPr/>
          <p:nvPr/>
        </p:nvSpPr>
        <p:spPr>
          <a:xfrm>
            <a:off x="20862182" y="9096700"/>
            <a:ext cx="58410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655" name="Google Shape;655;p58"/>
          <p:cNvSpPr/>
          <p:nvPr/>
        </p:nvSpPr>
        <p:spPr>
          <a:xfrm>
            <a:off x="21667825" y="97204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56" name="Google Shape;656;p58"/>
          <p:cNvSpPr/>
          <p:nvPr/>
        </p:nvSpPr>
        <p:spPr>
          <a:xfrm>
            <a:off x="21190763" y="12753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57" name="Google Shape;657;p58"/>
          <p:cNvSpPr/>
          <p:nvPr/>
        </p:nvSpPr>
        <p:spPr>
          <a:xfrm>
            <a:off x="21190762" y="13744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58" name="Google Shape;658;p58"/>
          <p:cNvSpPr/>
          <p:nvPr/>
        </p:nvSpPr>
        <p:spPr>
          <a:xfrm>
            <a:off x="21190763" y="14779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59" name="Google Shape;659;p58"/>
          <p:cNvSpPr/>
          <p:nvPr/>
        </p:nvSpPr>
        <p:spPr>
          <a:xfrm>
            <a:off x="23897500" y="14262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60" name="Google Shape;660;p58"/>
          <p:cNvSpPr/>
          <p:nvPr/>
        </p:nvSpPr>
        <p:spPr>
          <a:xfrm>
            <a:off x="23897513" y="13287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pic>
        <p:nvPicPr>
          <p:cNvPr id="661" name="Google Shape;661;p58"/>
          <p:cNvPicPr preferRelativeResize="0"/>
          <p:nvPr/>
        </p:nvPicPr>
        <p:blipFill>
          <a:blip r:embed="rId6">
            <a:alphaModFix/>
          </a:blip>
          <a:stretch>
            <a:fillRect/>
          </a:stretch>
        </p:blipFill>
        <p:spPr>
          <a:xfrm rot="156718">
            <a:off x="28115833" y="5502725"/>
            <a:ext cx="6134260" cy="6597555"/>
          </a:xfrm>
          <a:prstGeom prst="rect">
            <a:avLst/>
          </a:prstGeom>
          <a:noFill/>
          <a:ln>
            <a:noFill/>
          </a:ln>
        </p:spPr>
      </p:pic>
      <p:sp>
        <p:nvSpPr>
          <p:cNvPr id="662" name="Google Shape;662;p58"/>
          <p:cNvSpPr/>
          <p:nvPr/>
        </p:nvSpPr>
        <p:spPr>
          <a:xfrm rot="-6624000">
            <a:off x="25861795" y="6932318"/>
            <a:ext cx="3145691" cy="5150764"/>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63" name="Google Shape;663;p58"/>
          <p:cNvSpPr/>
          <p:nvPr/>
        </p:nvSpPr>
        <p:spPr>
          <a:xfrm rot="10654059">
            <a:off x="20545883" y="6211324"/>
            <a:ext cx="3145634" cy="3836700"/>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664" name="Google Shape;664;p58"/>
          <p:cNvPicPr preferRelativeResize="0"/>
          <p:nvPr/>
        </p:nvPicPr>
        <p:blipFill>
          <a:blip r:embed="rId7">
            <a:alphaModFix/>
          </a:blip>
          <a:stretch>
            <a:fillRect/>
          </a:stretch>
        </p:blipFill>
        <p:spPr>
          <a:xfrm>
            <a:off x="20053475" y="4292136"/>
            <a:ext cx="4666324" cy="3027039"/>
          </a:xfrm>
          <a:prstGeom prst="rect">
            <a:avLst/>
          </a:prstGeom>
          <a:noFill/>
          <a:ln>
            <a:noFill/>
          </a:ln>
        </p:spPr>
      </p:pic>
      <p:sp>
        <p:nvSpPr>
          <p:cNvPr id="665" name="Google Shape;665;p58"/>
          <p:cNvSpPr/>
          <p:nvPr/>
        </p:nvSpPr>
        <p:spPr>
          <a:xfrm flipH="1" rot="-6624096">
            <a:off x="24451129" y="3154070"/>
            <a:ext cx="4572311" cy="5150764"/>
          </a:xfrm>
          <a:prstGeom prst="arc">
            <a:avLst>
              <a:gd fmla="val 16941406" name="adj1"/>
              <a:gd fmla="val 49697"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66" name="Google Shape;666;p58"/>
          <p:cNvSpPr/>
          <p:nvPr/>
        </p:nvSpPr>
        <p:spPr>
          <a:xfrm flipH="1" rot="4901571">
            <a:off x="23574906" y="5325697"/>
            <a:ext cx="4572273" cy="5150741"/>
          </a:xfrm>
          <a:prstGeom prst="arc">
            <a:avLst>
              <a:gd fmla="val 16941406" name="adj1"/>
              <a:gd fmla="val 1114815"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67" name="Google Shape;667;p58"/>
          <p:cNvSpPr/>
          <p:nvPr/>
        </p:nvSpPr>
        <p:spPr>
          <a:xfrm flipH="1" rot="7386101">
            <a:off x="18823369" y="6803116"/>
            <a:ext cx="4667050" cy="3687817"/>
          </a:xfrm>
          <a:prstGeom prst="arc">
            <a:avLst>
              <a:gd fmla="val 15742284" name="adj1"/>
              <a:gd fmla="val 532818"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668" name="Google Shape;668;p58"/>
          <p:cNvPicPr preferRelativeResize="0"/>
          <p:nvPr/>
        </p:nvPicPr>
        <p:blipFill>
          <a:blip r:embed="rId7">
            <a:alphaModFix/>
          </a:blip>
          <a:stretch>
            <a:fillRect/>
          </a:stretch>
        </p:blipFill>
        <p:spPr>
          <a:xfrm>
            <a:off x="24974900" y="5809559"/>
            <a:ext cx="2738700" cy="1776591"/>
          </a:xfrm>
          <a:prstGeom prst="rect">
            <a:avLst/>
          </a:prstGeom>
          <a:noFill/>
          <a:ln>
            <a:noFill/>
          </a:ln>
        </p:spPr>
      </p:pic>
      <p:sp>
        <p:nvSpPr>
          <p:cNvPr id="669" name="Google Shape;669;p58"/>
          <p:cNvSpPr/>
          <p:nvPr/>
        </p:nvSpPr>
        <p:spPr>
          <a:xfrm rot="62952">
            <a:off x="12442638" y="8943705"/>
            <a:ext cx="3014605" cy="4500506"/>
          </a:xfrm>
          <a:prstGeom prst="arc">
            <a:avLst>
              <a:gd fmla="val 16941406" name="adj1"/>
              <a:gd fmla="val 3501835" name="adj2"/>
            </a:avLst>
          </a:prstGeom>
          <a:noFill/>
          <a:ln cap="flat" cmpd="sng" w="76200">
            <a:solidFill>
              <a:schemeClr val="lt1"/>
            </a:solidFill>
            <a:prstDash val="solid"/>
            <a:round/>
            <a:headEnd len="lg" w="lg" type="stealth"/>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676" name="Google Shape;676;p59"/>
          <p:cNvPicPr preferRelativeResize="0"/>
          <p:nvPr/>
        </p:nvPicPr>
        <p:blipFill rotWithShape="1">
          <a:blip r:embed="rId3">
            <a:alphaModFix/>
          </a:blip>
          <a:srcRect b="0" l="0" r="0" t="0"/>
          <a:stretch/>
        </p:blipFill>
        <p:spPr>
          <a:xfrm>
            <a:off x="3780950" y="2781300"/>
            <a:ext cx="29014077" cy="16802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683" name="Google Shape;683;p60"/>
          <p:cNvPicPr preferRelativeResize="0"/>
          <p:nvPr/>
        </p:nvPicPr>
        <p:blipFill rotWithShape="1">
          <a:blip r:embed="rId3">
            <a:alphaModFix/>
          </a:blip>
          <a:srcRect b="0" l="0" r="0" t="0"/>
          <a:stretch/>
        </p:blipFill>
        <p:spPr>
          <a:xfrm>
            <a:off x="3780950" y="2781300"/>
            <a:ext cx="29014077" cy="16802101"/>
          </a:xfrm>
          <a:prstGeom prst="rect">
            <a:avLst/>
          </a:prstGeom>
          <a:noFill/>
          <a:ln>
            <a:noFill/>
          </a:ln>
        </p:spPr>
      </p:pic>
      <p:sp>
        <p:nvSpPr>
          <p:cNvPr id="684" name="Google Shape;684;p60"/>
          <p:cNvSpPr/>
          <p:nvPr/>
        </p:nvSpPr>
        <p:spPr>
          <a:xfrm>
            <a:off x="3780950" y="2781300"/>
            <a:ext cx="29014200" cy="168021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5" name="Google Shape;685;p60"/>
          <p:cNvPicPr preferRelativeResize="0"/>
          <p:nvPr/>
        </p:nvPicPr>
        <p:blipFill>
          <a:blip r:embed="rId4">
            <a:alphaModFix/>
          </a:blip>
          <a:stretch>
            <a:fillRect/>
          </a:stretch>
        </p:blipFill>
        <p:spPr>
          <a:xfrm>
            <a:off x="18487545" y="14602887"/>
            <a:ext cx="6397030" cy="3598324"/>
          </a:xfrm>
          <a:prstGeom prst="rect">
            <a:avLst/>
          </a:prstGeom>
          <a:noFill/>
          <a:ln>
            <a:noFill/>
          </a:ln>
        </p:spPr>
      </p:pic>
      <p:pic>
        <p:nvPicPr>
          <p:cNvPr id="686" name="Google Shape;686;p60"/>
          <p:cNvPicPr preferRelativeResize="0"/>
          <p:nvPr/>
        </p:nvPicPr>
        <p:blipFill>
          <a:blip r:embed="rId5">
            <a:alphaModFix/>
          </a:blip>
          <a:stretch>
            <a:fillRect/>
          </a:stretch>
        </p:blipFill>
        <p:spPr>
          <a:xfrm>
            <a:off x="13057250" y="14954250"/>
            <a:ext cx="4837023" cy="2895601"/>
          </a:xfrm>
          <a:prstGeom prst="rect">
            <a:avLst/>
          </a:prstGeom>
          <a:noFill/>
          <a:ln>
            <a:noFill/>
          </a:ln>
        </p:spPr>
      </p:pic>
      <p:grpSp>
        <p:nvGrpSpPr>
          <p:cNvPr id="687" name="Google Shape;687;p60"/>
          <p:cNvGrpSpPr/>
          <p:nvPr/>
        </p:nvGrpSpPr>
        <p:grpSpPr>
          <a:xfrm>
            <a:off x="1638300" y="13220700"/>
            <a:ext cx="8039100" cy="6362700"/>
            <a:chOff x="5753100" y="6515100"/>
            <a:chExt cx="8039100" cy="6362700"/>
          </a:xfrm>
        </p:grpSpPr>
        <p:sp>
          <p:nvSpPr>
            <p:cNvPr id="688" name="Google Shape;688;p60"/>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89" name="Google Shape;689;p60"/>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690" name="Google Shape;690;p60"/>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691" name="Google Shape;691;p60"/>
          <p:cNvGrpSpPr/>
          <p:nvPr/>
        </p:nvGrpSpPr>
        <p:grpSpPr>
          <a:xfrm>
            <a:off x="10003877" y="4058700"/>
            <a:ext cx="16160060" cy="9867911"/>
            <a:chOff x="6201589" y="5938524"/>
            <a:chExt cx="10240200" cy="6362700"/>
          </a:xfrm>
        </p:grpSpPr>
        <p:sp>
          <p:nvSpPr>
            <p:cNvPr id="692" name="Google Shape;692;p60"/>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93" name="Google Shape;693;p60"/>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Clr>
                  <a:schemeClr val="lt1"/>
                </a:buClr>
                <a:buSzPts val="1100"/>
                <a:buFont typeface="Arial"/>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694" name="Google Shape;694;p60"/>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695" name="Google Shape;695;p60"/>
          <p:cNvPicPr preferRelativeResize="0"/>
          <p:nvPr/>
        </p:nvPicPr>
        <p:blipFill>
          <a:blip r:embed="rId6">
            <a:alphaModFix/>
          </a:blip>
          <a:stretch>
            <a:fillRect/>
          </a:stretch>
        </p:blipFill>
        <p:spPr>
          <a:xfrm rot="156717">
            <a:off x="27589233" y="8530543"/>
            <a:ext cx="4272502" cy="4595195"/>
          </a:xfrm>
          <a:prstGeom prst="rect">
            <a:avLst/>
          </a:prstGeom>
          <a:noFill/>
          <a:ln>
            <a:noFill/>
          </a:ln>
        </p:spPr>
      </p:pic>
      <p:pic>
        <p:nvPicPr>
          <p:cNvPr id="696" name="Google Shape;696;p60"/>
          <p:cNvPicPr preferRelativeResize="0"/>
          <p:nvPr/>
        </p:nvPicPr>
        <p:blipFill>
          <a:blip r:embed="rId7">
            <a:alphaModFix/>
          </a:blip>
          <a:stretch>
            <a:fillRect/>
          </a:stretch>
        </p:blipFill>
        <p:spPr>
          <a:xfrm>
            <a:off x="26163925" y="9711213"/>
            <a:ext cx="1775201" cy="1151574"/>
          </a:xfrm>
          <a:prstGeom prst="rect">
            <a:avLst/>
          </a:prstGeom>
          <a:noFill/>
          <a:ln>
            <a:noFill/>
          </a:ln>
        </p:spPr>
      </p:pic>
      <p:sp>
        <p:nvSpPr>
          <p:cNvPr id="697" name="Google Shape;697;p60"/>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98" name="Google Shape;698;p60"/>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99" name="Google Shape;699;p60"/>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00" name="Google Shape;700;p60"/>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01" name="Google Shape;701;p60"/>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02" name="Google Shape;702;p60"/>
          <p:cNvSpPr/>
          <p:nvPr/>
        </p:nvSpPr>
        <p:spPr>
          <a:xfrm>
            <a:off x="16778400" y="11163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03" name="Google Shape;703;p60"/>
          <p:cNvSpPr/>
          <p:nvPr/>
        </p:nvSpPr>
        <p:spPr>
          <a:xfrm>
            <a:off x="16778388" y="100202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04" name="Google Shape;704;p60"/>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05" name="Google Shape;705;p60"/>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712" name="Google Shape;712;p61"/>
          <p:cNvPicPr preferRelativeResize="0"/>
          <p:nvPr/>
        </p:nvPicPr>
        <p:blipFill rotWithShape="1">
          <a:blip r:embed="rId3">
            <a:alphaModFix/>
          </a:blip>
          <a:srcRect b="0" l="0" r="0" t="0"/>
          <a:stretch/>
        </p:blipFill>
        <p:spPr>
          <a:xfrm>
            <a:off x="3780950" y="2781300"/>
            <a:ext cx="29014077" cy="16802101"/>
          </a:xfrm>
          <a:prstGeom prst="rect">
            <a:avLst/>
          </a:prstGeom>
          <a:noFill/>
          <a:ln>
            <a:noFill/>
          </a:ln>
        </p:spPr>
      </p:pic>
      <p:sp>
        <p:nvSpPr>
          <p:cNvPr id="713" name="Google Shape;713;p61"/>
          <p:cNvSpPr/>
          <p:nvPr/>
        </p:nvSpPr>
        <p:spPr>
          <a:xfrm>
            <a:off x="3780950" y="2781300"/>
            <a:ext cx="29014200" cy="168021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4" name="Google Shape;714;p61"/>
          <p:cNvPicPr preferRelativeResize="0"/>
          <p:nvPr/>
        </p:nvPicPr>
        <p:blipFill>
          <a:blip r:embed="rId4">
            <a:alphaModFix/>
          </a:blip>
          <a:stretch>
            <a:fillRect/>
          </a:stretch>
        </p:blipFill>
        <p:spPr>
          <a:xfrm>
            <a:off x="18487545" y="14602887"/>
            <a:ext cx="6397030" cy="3598324"/>
          </a:xfrm>
          <a:prstGeom prst="rect">
            <a:avLst/>
          </a:prstGeom>
          <a:noFill/>
          <a:ln>
            <a:noFill/>
          </a:ln>
        </p:spPr>
      </p:pic>
      <p:pic>
        <p:nvPicPr>
          <p:cNvPr id="715" name="Google Shape;715;p61"/>
          <p:cNvPicPr preferRelativeResize="0"/>
          <p:nvPr/>
        </p:nvPicPr>
        <p:blipFill>
          <a:blip r:embed="rId5">
            <a:alphaModFix/>
          </a:blip>
          <a:stretch>
            <a:fillRect/>
          </a:stretch>
        </p:blipFill>
        <p:spPr>
          <a:xfrm>
            <a:off x="13057250" y="14954250"/>
            <a:ext cx="4837023" cy="2895601"/>
          </a:xfrm>
          <a:prstGeom prst="rect">
            <a:avLst/>
          </a:prstGeom>
          <a:noFill/>
          <a:ln>
            <a:noFill/>
          </a:ln>
        </p:spPr>
      </p:pic>
      <p:grpSp>
        <p:nvGrpSpPr>
          <p:cNvPr id="716" name="Google Shape;716;p61"/>
          <p:cNvGrpSpPr/>
          <p:nvPr/>
        </p:nvGrpSpPr>
        <p:grpSpPr>
          <a:xfrm>
            <a:off x="1638300" y="13220700"/>
            <a:ext cx="8039100" cy="6362700"/>
            <a:chOff x="5753100" y="6515100"/>
            <a:chExt cx="8039100" cy="6362700"/>
          </a:xfrm>
        </p:grpSpPr>
        <p:sp>
          <p:nvSpPr>
            <p:cNvPr id="717" name="Google Shape;717;p61"/>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18" name="Google Shape;718;p61"/>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719" name="Google Shape;719;p61"/>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720" name="Google Shape;720;p61"/>
          <p:cNvGrpSpPr/>
          <p:nvPr/>
        </p:nvGrpSpPr>
        <p:grpSpPr>
          <a:xfrm>
            <a:off x="10003877" y="4058700"/>
            <a:ext cx="16160060" cy="9867911"/>
            <a:chOff x="6201589" y="5938524"/>
            <a:chExt cx="10240200" cy="6362700"/>
          </a:xfrm>
        </p:grpSpPr>
        <p:sp>
          <p:nvSpPr>
            <p:cNvPr id="721" name="Google Shape;721;p6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22" name="Google Shape;722;p61"/>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Clr>
                  <a:schemeClr val="lt1"/>
                </a:buClr>
                <a:buSzPts val="1100"/>
                <a:buFont typeface="Arial"/>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723" name="Google Shape;723;p61"/>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724" name="Google Shape;724;p61"/>
          <p:cNvPicPr preferRelativeResize="0"/>
          <p:nvPr/>
        </p:nvPicPr>
        <p:blipFill>
          <a:blip r:embed="rId6">
            <a:alphaModFix/>
          </a:blip>
          <a:stretch>
            <a:fillRect/>
          </a:stretch>
        </p:blipFill>
        <p:spPr>
          <a:xfrm rot="156717">
            <a:off x="27589233" y="8530543"/>
            <a:ext cx="4272502" cy="4595195"/>
          </a:xfrm>
          <a:prstGeom prst="rect">
            <a:avLst/>
          </a:prstGeom>
          <a:noFill/>
          <a:ln>
            <a:noFill/>
          </a:ln>
        </p:spPr>
      </p:pic>
      <p:pic>
        <p:nvPicPr>
          <p:cNvPr id="725" name="Google Shape;725;p61"/>
          <p:cNvPicPr preferRelativeResize="0"/>
          <p:nvPr/>
        </p:nvPicPr>
        <p:blipFill>
          <a:blip r:embed="rId7">
            <a:alphaModFix/>
          </a:blip>
          <a:stretch>
            <a:fillRect/>
          </a:stretch>
        </p:blipFill>
        <p:spPr>
          <a:xfrm>
            <a:off x="26163925" y="9711213"/>
            <a:ext cx="1775201" cy="1151574"/>
          </a:xfrm>
          <a:prstGeom prst="rect">
            <a:avLst/>
          </a:prstGeom>
          <a:noFill/>
          <a:ln>
            <a:noFill/>
          </a:ln>
        </p:spPr>
      </p:pic>
      <p:sp>
        <p:nvSpPr>
          <p:cNvPr id="726" name="Google Shape;726;p61"/>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27" name="Google Shape;727;p61"/>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28" name="Google Shape;728;p61"/>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29" name="Google Shape;729;p61"/>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30" name="Google Shape;730;p61"/>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31" name="Google Shape;731;p61"/>
          <p:cNvSpPr/>
          <p:nvPr/>
        </p:nvSpPr>
        <p:spPr>
          <a:xfrm>
            <a:off x="16778400" y="11163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32" name="Google Shape;732;p61"/>
          <p:cNvSpPr/>
          <p:nvPr/>
        </p:nvSpPr>
        <p:spPr>
          <a:xfrm>
            <a:off x="16778388" y="100202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33" name="Google Shape;733;p61"/>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34" name="Google Shape;734;p61"/>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35" name="Google Shape;735;p61"/>
          <p:cNvSpPr/>
          <p:nvPr/>
        </p:nvSpPr>
        <p:spPr>
          <a:xfrm>
            <a:off x="13185900" y="6198400"/>
            <a:ext cx="9662100" cy="28956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7200">
                <a:solidFill>
                  <a:schemeClr val="accent1"/>
                </a:solidFill>
              </a:rPr>
              <a:t>Good to go!</a:t>
            </a:r>
            <a:endParaRPr sz="7200">
              <a:solidFill>
                <a:srgbClr val="9E0000"/>
              </a:solidFill>
            </a:endParaRPr>
          </a:p>
          <a:p>
            <a:pPr indent="0" lvl="0" marL="0" rtl="0" algn="ctr">
              <a:spcBef>
                <a:spcPts val="0"/>
              </a:spcBef>
              <a:spcAft>
                <a:spcPts val="0"/>
              </a:spcAft>
              <a:buNone/>
            </a:pPr>
            <a:r>
              <a:rPr lang="en-US" sz="5800">
                <a:solidFill>
                  <a:srgbClr val="9E0000"/>
                </a:solidFill>
              </a:rPr>
              <a:t>… sort of …</a:t>
            </a:r>
            <a:endParaRPr b="1" sz="5800">
              <a:solidFill>
                <a:srgbClr val="9E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742" name="Google Shape;742;p62"/>
          <p:cNvPicPr preferRelativeResize="0"/>
          <p:nvPr/>
        </p:nvPicPr>
        <p:blipFill>
          <a:blip r:embed="rId3">
            <a:alphaModFix/>
          </a:blip>
          <a:stretch>
            <a:fillRect/>
          </a:stretch>
        </p:blipFill>
        <p:spPr>
          <a:xfrm>
            <a:off x="18487545" y="14602887"/>
            <a:ext cx="6397030" cy="3598324"/>
          </a:xfrm>
          <a:prstGeom prst="rect">
            <a:avLst/>
          </a:prstGeom>
          <a:noFill/>
          <a:ln>
            <a:noFill/>
          </a:ln>
        </p:spPr>
      </p:pic>
      <p:pic>
        <p:nvPicPr>
          <p:cNvPr id="743" name="Google Shape;743;p62"/>
          <p:cNvPicPr preferRelativeResize="0"/>
          <p:nvPr/>
        </p:nvPicPr>
        <p:blipFill>
          <a:blip r:embed="rId4">
            <a:alphaModFix/>
          </a:blip>
          <a:stretch>
            <a:fillRect/>
          </a:stretch>
        </p:blipFill>
        <p:spPr>
          <a:xfrm>
            <a:off x="13057250" y="14954250"/>
            <a:ext cx="4837023" cy="2895601"/>
          </a:xfrm>
          <a:prstGeom prst="rect">
            <a:avLst/>
          </a:prstGeom>
          <a:noFill/>
          <a:ln>
            <a:noFill/>
          </a:ln>
        </p:spPr>
      </p:pic>
      <p:grpSp>
        <p:nvGrpSpPr>
          <p:cNvPr id="744" name="Google Shape;744;p62"/>
          <p:cNvGrpSpPr/>
          <p:nvPr/>
        </p:nvGrpSpPr>
        <p:grpSpPr>
          <a:xfrm>
            <a:off x="1638300" y="13220700"/>
            <a:ext cx="8039100" cy="6362700"/>
            <a:chOff x="5753100" y="6515100"/>
            <a:chExt cx="8039100" cy="6362700"/>
          </a:xfrm>
        </p:grpSpPr>
        <p:sp>
          <p:nvSpPr>
            <p:cNvPr id="745" name="Google Shape;745;p62"/>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46" name="Google Shape;746;p62"/>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747" name="Google Shape;747;p62"/>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748" name="Google Shape;748;p62"/>
          <p:cNvGrpSpPr/>
          <p:nvPr/>
        </p:nvGrpSpPr>
        <p:grpSpPr>
          <a:xfrm>
            <a:off x="10003877" y="4058700"/>
            <a:ext cx="16160060" cy="9867911"/>
            <a:chOff x="6201589" y="5938524"/>
            <a:chExt cx="10240200" cy="6362700"/>
          </a:xfrm>
        </p:grpSpPr>
        <p:sp>
          <p:nvSpPr>
            <p:cNvPr id="749" name="Google Shape;749;p62"/>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50" name="Google Shape;750;p62"/>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751" name="Google Shape;751;p62"/>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752" name="Google Shape;752;p62"/>
          <p:cNvPicPr preferRelativeResize="0"/>
          <p:nvPr/>
        </p:nvPicPr>
        <p:blipFill>
          <a:blip r:embed="rId5">
            <a:alphaModFix/>
          </a:blip>
          <a:stretch>
            <a:fillRect/>
          </a:stretch>
        </p:blipFill>
        <p:spPr>
          <a:xfrm rot="156717">
            <a:off x="27589233" y="8530543"/>
            <a:ext cx="4272502" cy="4595195"/>
          </a:xfrm>
          <a:prstGeom prst="rect">
            <a:avLst/>
          </a:prstGeom>
          <a:noFill/>
          <a:ln>
            <a:noFill/>
          </a:ln>
        </p:spPr>
      </p:pic>
      <p:pic>
        <p:nvPicPr>
          <p:cNvPr id="753" name="Google Shape;753;p62"/>
          <p:cNvPicPr preferRelativeResize="0"/>
          <p:nvPr/>
        </p:nvPicPr>
        <p:blipFill>
          <a:blip r:embed="rId6">
            <a:alphaModFix/>
          </a:blip>
          <a:stretch>
            <a:fillRect/>
          </a:stretch>
        </p:blipFill>
        <p:spPr>
          <a:xfrm>
            <a:off x="26163925" y="9711213"/>
            <a:ext cx="1775201" cy="1151574"/>
          </a:xfrm>
          <a:prstGeom prst="rect">
            <a:avLst/>
          </a:prstGeom>
          <a:noFill/>
          <a:ln>
            <a:noFill/>
          </a:ln>
        </p:spPr>
      </p:pic>
      <p:sp>
        <p:nvSpPr>
          <p:cNvPr id="754" name="Google Shape;754;p62"/>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55" name="Google Shape;755;p62"/>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56" name="Google Shape;756;p62"/>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57" name="Google Shape;757;p62"/>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58" name="Google Shape;758;p62"/>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59" name="Google Shape;759;p62"/>
          <p:cNvSpPr/>
          <p:nvPr/>
        </p:nvSpPr>
        <p:spPr>
          <a:xfrm>
            <a:off x="14237200" y="110872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60" name="Google Shape;760;p62"/>
          <p:cNvSpPr/>
          <p:nvPr/>
        </p:nvSpPr>
        <p:spPr>
          <a:xfrm>
            <a:off x="14237200" y="99439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61" name="Google Shape;761;p62"/>
          <p:cNvSpPr/>
          <p:nvPr/>
        </p:nvSpPr>
        <p:spPr>
          <a:xfrm>
            <a:off x="11758800"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Data Loader</a:t>
            </a:r>
            <a:endParaRPr sz="4100"/>
          </a:p>
        </p:txBody>
      </p:sp>
      <p:sp>
        <p:nvSpPr>
          <p:cNvPr id="762" name="Google Shape;762;p62"/>
          <p:cNvSpPr/>
          <p:nvPr/>
        </p:nvSpPr>
        <p:spPr>
          <a:xfrm>
            <a:off x="13665700" y="79182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Shell</a:t>
            </a:r>
            <a:endParaRPr sz="4100"/>
          </a:p>
        </p:txBody>
      </p:sp>
      <p:sp>
        <p:nvSpPr>
          <p:cNvPr id="763" name="Google Shape;763;p62"/>
          <p:cNvSpPr/>
          <p:nvPr/>
        </p:nvSpPr>
        <p:spPr>
          <a:xfrm>
            <a:off x="20046513"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Proxy Service</a:t>
            </a:r>
            <a:endParaRPr sz="4100"/>
          </a:p>
        </p:txBody>
      </p:sp>
      <p:sp>
        <p:nvSpPr>
          <p:cNvPr id="764" name="Google Shape;764;p62"/>
          <p:cNvSpPr/>
          <p:nvPr/>
        </p:nvSpPr>
        <p:spPr>
          <a:xfrm>
            <a:off x="22407463" y="67749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Node</a:t>
            </a:r>
            <a:endParaRPr sz="4100"/>
          </a:p>
        </p:txBody>
      </p:sp>
      <p:sp>
        <p:nvSpPr>
          <p:cNvPr id="765" name="Google Shape;765;p62"/>
          <p:cNvSpPr/>
          <p:nvPr/>
        </p:nvSpPr>
        <p:spPr>
          <a:xfrm>
            <a:off x="15921800" y="6257563"/>
            <a:ext cx="3208500" cy="14493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Scheduler</a:t>
            </a:r>
            <a:endParaRPr sz="4100"/>
          </a:p>
        </p:txBody>
      </p:sp>
      <p:sp>
        <p:nvSpPr>
          <p:cNvPr id="766" name="Google Shape;766;p62"/>
          <p:cNvSpPr/>
          <p:nvPr/>
        </p:nvSpPr>
        <p:spPr>
          <a:xfrm>
            <a:off x="17049488" y="7490275"/>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Env</a:t>
            </a:r>
            <a:endParaRPr sz="4100"/>
          </a:p>
        </p:txBody>
      </p:sp>
      <p:sp>
        <p:nvSpPr>
          <p:cNvPr id="767" name="Google Shape;767;p62"/>
          <p:cNvSpPr/>
          <p:nvPr/>
        </p:nvSpPr>
        <p:spPr>
          <a:xfrm>
            <a:off x="22078600" y="5791038"/>
            <a:ext cx="2477100" cy="1143300"/>
          </a:xfrm>
          <a:prstGeom prst="roundRect">
            <a:avLst>
              <a:gd fmla="val 48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68" name="Google Shape;768;p62"/>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69" name="Google Shape;769;p62"/>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70" name="Google Shape;770;p62"/>
          <p:cNvSpPr/>
          <p:nvPr/>
        </p:nvSpPr>
        <p:spPr>
          <a:xfrm>
            <a:off x="27371925" y="5023913"/>
            <a:ext cx="6261300" cy="2178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1"/>
                </a:solidFill>
              </a:rPr>
              <a:t>More Processes?</a:t>
            </a:r>
            <a:endParaRPr b="1" sz="6000">
              <a:solidFill>
                <a:srgbClr val="9E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777" name="Google Shape;777;p63"/>
          <p:cNvPicPr preferRelativeResize="0"/>
          <p:nvPr/>
        </p:nvPicPr>
        <p:blipFill>
          <a:blip r:embed="rId3">
            <a:alphaModFix/>
          </a:blip>
          <a:stretch>
            <a:fillRect/>
          </a:stretch>
        </p:blipFill>
        <p:spPr>
          <a:xfrm>
            <a:off x="18487545" y="14602887"/>
            <a:ext cx="6397030" cy="3598324"/>
          </a:xfrm>
          <a:prstGeom prst="rect">
            <a:avLst/>
          </a:prstGeom>
          <a:noFill/>
          <a:ln>
            <a:noFill/>
          </a:ln>
        </p:spPr>
      </p:pic>
      <p:pic>
        <p:nvPicPr>
          <p:cNvPr id="778" name="Google Shape;778;p63"/>
          <p:cNvPicPr preferRelativeResize="0"/>
          <p:nvPr/>
        </p:nvPicPr>
        <p:blipFill>
          <a:blip r:embed="rId4">
            <a:alphaModFix/>
          </a:blip>
          <a:stretch>
            <a:fillRect/>
          </a:stretch>
        </p:blipFill>
        <p:spPr>
          <a:xfrm>
            <a:off x="13057250" y="14954250"/>
            <a:ext cx="4837023" cy="2895601"/>
          </a:xfrm>
          <a:prstGeom prst="rect">
            <a:avLst/>
          </a:prstGeom>
          <a:noFill/>
          <a:ln>
            <a:noFill/>
          </a:ln>
        </p:spPr>
      </p:pic>
      <p:grpSp>
        <p:nvGrpSpPr>
          <p:cNvPr id="779" name="Google Shape;779;p63"/>
          <p:cNvGrpSpPr/>
          <p:nvPr/>
        </p:nvGrpSpPr>
        <p:grpSpPr>
          <a:xfrm>
            <a:off x="1638300" y="13220700"/>
            <a:ext cx="8039100" cy="6362700"/>
            <a:chOff x="5753100" y="6515100"/>
            <a:chExt cx="8039100" cy="6362700"/>
          </a:xfrm>
        </p:grpSpPr>
        <p:sp>
          <p:nvSpPr>
            <p:cNvPr id="780" name="Google Shape;780;p63"/>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81" name="Google Shape;781;p63"/>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782" name="Google Shape;782;p63"/>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783" name="Google Shape;783;p63"/>
          <p:cNvGrpSpPr/>
          <p:nvPr/>
        </p:nvGrpSpPr>
        <p:grpSpPr>
          <a:xfrm>
            <a:off x="10003877" y="4058700"/>
            <a:ext cx="16160060" cy="9867911"/>
            <a:chOff x="6201589" y="5938524"/>
            <a:chExt cx="10240200" cy="6362700"/>
          </a:xfrm>
        </p:grpSpPr>
        <p:sp>
          <p:nvSpPr>
            <p:cNvPr id="784" name="Google Shape;784;p63"/>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85" name="Google Shape;785;p63"/>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786" name="Google Shape;786;p63"/>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87" name="Google Shape;787;p63"/>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788" name="Google Shape;788;p63"/>
          <p:cNvPicPr preferRelativeResize="0"/>
          <p:nvPr/>
        </p:nvPicPr>
        <p:blipFill>
          <a:blip r:embed="rId5">
            <a:alphaModFix/>
          </a:blip>
          <a:stretch>
            <a:fillRect/>
          </a:stretch>
        </p:blipFill>
        <p:spPr>
          <a:xfrm rot="156717">
            <a:off x="27589233" y="8530543"/>
            <a:ext cx="4272502" cy="4595195"/>
          </a:xfrm>
          <a:prstGeom prst="rect">
            <a:avLst/>
          </a:prstGeom>
          <a:noFill/>
          <a:ln>
            <a:noFill/>
          </a:ln>
        </p:spPr>
      </p:pic>
      <p:pic>
        <p:nvPicPr>
          <p:cNvPr id="789" name="Google Shape;789;p63"/>
          <p:cNvPicPr preferRelativeResize="0"/>
          <p:nvPr/>
        </p:nvPicPr>
        <p:blipFill>
          <a:blip r:embed="rId6">
            <a:alphaModFix/>
          </a:blip>
          <a:stretch>
            <a:fillRect/>
          </a:stretch>
        </p:blipFill>
        <p:spPr>
          <a:xfrm>
            <a:off x="26163925" y="9711213"/>
            <a:ext cx="1775201" cy="1151574"/>
          </a:xfrm>
          <a:prstGeom prst="rect">
            <a:avLst/>
          </a:prstGeom>
          <a:noFill/>
          <a:ln>
            <a:noFill/>
          </a:ln>
        </p:spPr>
      </p:pic>
      <p:sp>
        <p:nvSpPr>
          <p:cNvPr id="790" name="Google Shape;790;p63"/>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91" name="Google Shape;791;p63"/>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92" name="Google Shape;792;p63"/>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93" name="Google Shape;793;p63"/>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94" name="Google Shape;794;p63"/>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95" name="Google Shape;795;p63"/>
          <p:cNvSpPr/>
          <p:nvPr/>
        </p:nvSpPr>
        <p:spPr>
          <a:xfrm>
            <a:off x="14237200" y="110872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96" name="Google Shape;796;p63"/>
          <p:cNvSpPr/>
          <p:nvPr/>
        </p:nvSpPr>
        <p:spPr>
          <a:xfrm>
            <a:off x="14237200" y="99439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97" name="Google Shape;797;p63"/>
          <p:cNvSpPr/>
          <p:nvPr/>
        </p:nvSpPr>
        <p:spPr>
          <a:xfrm>
            <a:off x="11758800"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Data Loader</a:t>
            </a:r>
            <a:endParaRPr sz="4100"/>
          </a:p>
        </p:txBody>
      </p:sp>
      <p:sp>
        <p:nvSpPr>
          <p:cNvPr id="798" name="Google Shape;798;p63"/>
          <p:cNvSpPr/>
          <p:nvPr/>
        </p:nvSpPr>
        <p:spPr>
          <a:xfrm>
            <a:off x="13665700" y="79182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Shell</a:t>
            </a:r>
            <a:endParaRPr sz="4100"/>
          </a:p>
        </p:txBody>
      </p:sp>
      <p:sp>
        <p:nvSpPr>
          <p:cNvPr id="799" name="Google Shape;799;p63"/>
          <p:cNvSpPr/>
          <p:nvPr/>
        </p:nvSpPr>
        <p:spPr>
          <a:xfrm>
            <a:off x="20046513"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Proxy Service</a:t>
            </a:r>
            <a:endParaRPr sz="4100"/>
          </a:p>
        </p:txBody>
      </p:sp>
      <p:sp>
        <p:nvSpPr>
          <p:cNvPr id="800" name="Google Shape;800;p63"/>
          <p:cNvSpPr/>
          <p:nvPr/>
        </p:nvSpPr>
        <p:spPr>
          <a:xfrm>
            <a:off x="22407463" y="67749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Node</a:t>
            </a:r>
            <a:endParaRPr sz="4100"/>
          </a:p>
        </p:txBody>
      </p:sp>
      <p:sp>
        <p:nvSpPr>
          <p:cNvPr id="801" name="Google Shape;801;p63"/>
          <p:cNvSpPr/>
          <p:nvPr/>
        </p:nvSpPr>
        <p:spPr>
          <a:xfrm>
            <a:off x="15921800" y="6257563"/>
            <a:ext cx="3208500" cy="14493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Scheduler</a:t>
            </a:r>
            <a:endParaRPr sz="4100"/>
          </a:p>
        </p:txBody>
      </p:sp>
      <p:sp>
        <p:nvSpPr>
          <p:cNvPr id="802" name="Google Shape;802;p63"/>
          <p:cNvSpPr/>
          <p:nvPr/>
        </p:nvSpPr>
        <p:spPr>
          <a:xfrm>
            <a:off x="17049488" y="7490275"/>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Env</a:t>
            </a:r>
            <a:endParaRPr sz="4100"/>
          </a:p>
        </p:txBody>
      </p:sp>
      <p:sp>
        <p:nvSpPr>
          <p:cNvPr id="803" name="Google Shape;803;p63"/>
          <p:cNvSpPr/>
          <p:nvPr/>
        </p:nvSpPr>
        <p:spPr>
          <a:xfrm>
            <a:off x="22078600" y="5791038"/>
            <a:ext cx="2477100" cy="1143300"/>
          </a:xfrm>
          <a:prstGeom prst="roundRect">
            <a:avLst>
              <a:gd fmla="val 48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04" name="Google Shape;804;p63"/>
          <p:cNvSpPr/>
          <p:nvPr/>
        </p:nvSpPr>
        <p:spPr>
          <a:xfrm>
            <a:off x="22374150" y="11582400"/>
            <a:ext cx="1324500" cy="12930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63"/>
          <p:cNvSpPr/>
          <p:nvPr/>
        </p:nvSpPr>
        <p:spPr>
          <a:xfrm>
            <a:off x="22983775" y="9295800"/>
            <a:ext cx="1324500" cy="12930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63"/>
          <p:cNvSpPr/>
          <p:nvPr/>
        </p:nvSpPr>
        <p:spPr>
          <a:xfrm>
            <a:off x="21514475" y="10589100"/>
            <a:ext cx="3000000" cy="11433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63"/>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08" name="Google Shape;808;p63"/>
          <p:cNvSpPr/>
          <p:nvPr/>
        </p:nvSpPr>
        <p:spPr>
          <a:xfrm>
            <a:off x="27371925" y="5023913"/>
            <a:ext cx="6261300" cy="2178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1"/>
                </a:solidFill>
              </a:rPr>
              <a:t>More Processes?</a:t>
            </a:r>
            <a:endParaRPr b="1" sz="6000">
              <a:solidFill>
                <a:srgbClr val="9E0000"/>
              </a:solidFill>
            </a:endParaRPr>
          </a:p>
        </p:txBody>
      </p:sp>
      <p:sp>
        <p:nvSpPr>
          <p:cNvPr id="809" name="Google Shape;809;p63"/>
          <p:cNvSpPr/>
          <p:nvPr/>
        </p:nvSpPr>
        <p:spPr>
          <a:xfrm>
            <a:off x="27225225" y="14213488"/>
            <a:ext cx="6261300" cy="2178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1"/>
                </a:solidFill>
              </a:rPr>
              <a:t>Dividing Resources?</a:t>
            </a:r>
            <a:endParaRPr b="1" sz="6000">
              <a:solidFill>
                <a:srgbClr val="9E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Containerization with Docker</a:t>
            </a:r>
            <a:endParaRPr sz="8400"/>
          </a:p>
        </p:txBody>
      </p:sp>
      <p:grpSp>
        <p:nvGrpSpPr>
          <p:cNvPr id="816" name="Google Shape;816;p64"/>
          <p:cNvGrpSpPr/>
          <p:nvPr/>
        </p:nvGrpSpPr>
        <p:grpSpPr>
          <a:xfrm>
            <a:off x="1926677" y="4287300"/>
            <a:ext cx="16160060" cy="9867911"/>
            <a:chOff x="6201589" y="5938524"/>
            <a:chExt cx="10240200" cy="6362700"/>
          </a:xfrm>
        </p:grpSpPr>
        <p:sp>
          <p:nvSpPr>
            <p:cNvPr id="817" name="Google Shape;817;p6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18" name="Google Shape;818;p6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819" name="Google Shape;819;p64"/>
          <p:cNvSpPr/>
          <p:nvPr/>
        </p:nvSpPr>
        <p:spPr>
          <a:xfrm>
            <a:off x="3681600" y="103021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820" name="Google Shape;820;p64"/>
          <p:cNvSpPr/>
          <p:nvPr/>
        </p:nvSpPr>
        <p:spPr>
          <a:xfrm>
            <a:off x="13459200" y="9826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821" name="Google Shape;821;p64"/>
          <p:cNvSpPr/>
          <p:nvPr/>
        </p:nvSpPr>
        <p:spPr>
          <a:xfrm>
            <a:off x="13459200" y="108174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822" name="Google Shape;822;p64"/>
          <p:cNvSpPr/>
          <p:nvPr/>
        </p:nvSpPr>
        <p:spPr>
          <a:xfrm>
            <a:off x="13459200" y="118521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823" name="Google Shape;823;p64"/>
          <p:cNvSpPr/>
          <p:nvPr/>
        </p:nvSpPr>
        <p:spPr>
          <a:xfrm>
            <a:off x="6160000" y="113158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824" name="Google Shape;824;p64"/>
          <p:cNvSpPr/>
          <p:nvPr/>
        </p:nvSpPr>
        <p:spPr>
          <a:xfrm>
            <a:off x="6160000" y="101725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25" name="Google Shape;825;p64"/>
          <p:cNvSpPr/>
          <p:nvPr/>
        </p:nvSpPr>
        <p:spPr>
          <a:xfrm>
            <a:off x="3681600" y="64861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Data Loader</a:t>
            </a:r>
            <a:endParaRPr sz="4100"/>
          </a:p>
        </p:txBody>
      </p:sp>
      <p:sp>
        <p:nvSpPr>
          <p:cNvPr id="826" name="Google Shape;826;p64"/>
          <p:cNvSpPr/>
          <p:nvPr/>
        </p:nvSpPr>
        <p:spPr>
          <a:xfrm>
            <a:off x="5588500" y="81468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Shell</a:t>
            </a:r>
            <a:endParaRPr sz="4100"/>
          </a:p>
        </p:txBody>
      </p:sp>
      <p:sp>
        <p:nvSpPr>
          <p:cNvPr id="827" name="Google Shape;827;p64"/>
          <p:cNvSpPr/>
          <p:nvPr/>
        </p:nvSpPr>
        <p:spPr>
          <a:xfrm>
            <a:off x="11969313" y="64861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Proxy Service</a:t>
            </a:r>
            <a:endParaRPr sz="4100"/>
          </a:p>
        </p:txBody>
      </p:sp>
      <p:sp>
        <p:nvSpPr>
          <p:cNvPr id="828" name="Google Shape;828;p64"/>
          <p:cNvSpPr/>
          <p:nvPr/>
        </p:nvSpPr>
        <p:spPr>
          <a:xfrm>
            <a:off x="14330263" y="70035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Node</a:t>
            </a:r>
            <a:endParaRPr sz="4100"/>
          </a:p>
        </p:txBody>
      </p:sp>
      <p:sp>
        <p:nvSpPr>
          <p:cNvPr id="829" name="Google Shape;829;p64"/>
          <p:cNvSpPr/>
          <p:nvPr/>
        </p:nvSpPr>
        <p:spPr>
          <a:xfrm>
            <a:off x="7844600" y="6486163"/>
            <a:ext cx="3208500" cy="14493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Scheduler</a:t>
            </a:r>
            <a:endParaRPr sz="4100"/>
          </a:p>
        </p:txBody>
      </p:sp>
      <p:sp>
        <p:nvSpPr>
          <p:cNvPr id="830" name="Google Shape;830;p64"/>
          <p:cNvSpPr/>
          <p:nvPr/>
        </p:nvSpPr>
        <p:spPr>
          <a:xfrm>
            <a:off x="8972288" y="7718875"/>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Env</a:t>
            </a:r>
            <a:endParaRPr sz="4100"/>
          </a:p>
        </p:txBody>
      </p:sp>
      <p:sp>
        <p:nvSpPr>
          <p:cNvPr id="831" name="Google Shape;831;p64"/>
          <p:cNvSpPr/>
          <p:nvPr/>
        </p:nvSpPr>
        <p:spPr>
          <a:xfrm>
            <a:off x="14001400" y="6019638"/>
            <a:ext cx="2477100" cy="1143300"/>
          </a:xfrm>
          <a:prstGeom prst="roundRect">
            <a:avLst>
              <a:gd fmla="val 48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grpSp>
        <p:nvGrpSpPr>
          <p:cNvPr id="832" name="Google Shape;832;p64"/>
          <p:cNvGrpSpPr/>
          <p:nvPr/>
        </p:nvGrpSpPr>
        <p:grpSpPr>
          <a:xfrm>
            <a:off x="18927752" y="9290125"/>
            <a:ext cx="16160060" cy="9867911"/>
            <a:chOff x="6201589" y="5938524"/>
            <a:chExt cx="10240200" cy="6362700"/>
          </a:xfrm>
        </p:grpSpPr>
        <p:sp>
          <p:nvSpPr>
            <p:cNvPr id="833" name="Google Shape;833;p6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34" name="Google Shape;834;p6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835" name="Google Shape;835;p64"/>
          <p:cNvSpPr/>
          <p:nvPr/>
        </p:nvSpPr>
        <p:spPr>
          <a:xfrm>
            <a:off x="30460275" y="14829325"/>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836" name="Google Shape;836;p64"/>
          <p:cNvSpPr/>
          <p:nvPr/>
        </p:nvSpPr>
        <p:spPr>
          <a:xfrm>
            <a:off x="30460275" y="15820225"/>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837" name="Google Shape;837;p64"/>
          <p:cNvSpPr/>
          <p:nvPr/>
        </p:nvSpPr>
        <p:spPr>
          <a:xfrm>
            <a:off x="30460275" y="16854925"/>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838" name="Google Shape;838;p64"/>
          <p:cNvSpPr/>
          <p:nvPr/>
        </p:nvSpPr>
        <p:spPr>
          <a:xfrm>
            <a:off x="28369275" y="16391875"/>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839" name="Google Shape;839;p64"/>
          <p:cNvSpPr/>
          <p:nvPr/>
        </p:nvSpPr>
        <p:spPr>
          <a:xfrm>
            <a:off x="28369263" y="15248563"/>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40" name="Google Shape;840;p64"/>
          <p:cNvSpPr/>
          <p:nvPr/>
        </p:nvSpPr>
        <p:spPr>
          <a:xfrm>
            <a:off x="22115238" y="15071725"/>
            <a:ext cx="5685000" cy="29982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41" name="Google Shape;841;p64"/>
          <p:cNvSpPr/>
          <p:nvPr/>
        </p:nvSpPr>
        <p:spPr>
          <a:xfrm>
            <a:off x="21611175" y="11511925"/>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42" name="Google Shape;842;p64"/>
          <p:cNvSpPr/>
          <p:nvPr/>
        </p:nvSpPr>
        <p:spPr>
          <a:xfrm>
            <a:off x="27800175" y="11511925"/>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43" name="Google Shape;843;p64"/>
          <p:cNvSpPr/>
          <p:nvPr/>
        </p:nvSpPr>
        <p:spPr>
          <a:xfrm flipH="1" rot="-9693903">
            <a:off x="22424506" y="14204537"/>
            <a:ext cx="551185" cy="2981924"/>
          </a:xfrm>
          <a:prstGeom prst="arc">
            <a:avLst>
              <a:gd fmla="val 17555356" name="adj1"/>
              <a:gd fmla="val 5287843"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44" name="Google Shape;844;p64"/>
          <p:cNvSpPr/>
          <p:nvPr/>
        </p:nvSpPr>
        <p:spPr>
          <a:xfrm flipH="1" rot="10576673">
            <a:off x="30087738" y="13231727"/>
            <a:ext cx="1044403" cy="1984697"/>
          </a:xfrm>
          <a:prstGeom prst="arc">
            <a:avLst>
              <a:gd fmla="val 17555356"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45" name="Google Shape;845;p64"/>
          <p:cNvSpPr/>
          <p:nvPr/>
        </p:nvSpPr>
        <p:spPr>
          <a:xfrm flipH="1" rot="5253322">
            <a:off x="27841175" y="13231675"/>
            <a:ext cx="1645798" cy="4338600"/>
          </a:xfrm>
          <a:prstGeom prst="arc">
            <a:avLst>
              <a:gd fmla="val 16882615" name="adj1"/>
              <a:gd fmla="val 5127415"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46" name="Google Shape;846;p64"/>
          <p:cNvSpPr/>
          <p:nvPr/>
        </p:nvSpPr>
        <p:spPr>
          <a:xfrm>
            <a:off x="22791075" y="164947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endParaRPr sz="4100"/>
          </a:p>
        </p:txBody>
      </p:sp>
      <p:sp>
        <p:nvSpPr>
          <p:cNvPr id="847" name="Google Shape;847;p64"/>
          <p:cNvSpPr/>
          <p:nvPr/>
        </p:nvSpPr>
        <p:spPr>
          <a:xfrm>
            <a:off x="23970963" y="12584425"/>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48" name="Google Shape;848;p64"/>
          <p:cNvSpPr/>
          <p:nvPr/>
        </p:nvSpPr>
        <p:spPr>
          <a:xfrm>
            <a:off x="29924088" y="12584425"/>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849" name="Google Shape;849;p64"/>
          <p:cNvSpPr/>
          <p:nvPr/>
        </p:nvSpPr>
        <p:spPr>
          <a:xfrm>
            <a:off x="24534113" y="15175375"/>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850" name="Google Shape;850;p64"/>
          <p:cNvSpPr/>
          <p:nvPr/>
        </p:nvSpPr>
        <p:spPr>
          <a:xfrm>
            <a:off x="25268175" y="16494700"/>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GPU/2</a:t>
            </a:r>
            <a:endParaRPr sz="4100"/>
          </a:p>
        </p:txBody>
      </p:sp>
      <p:sp>
        <p:nvSpPr>
          <p:cNvPr id="851" name="Google Shape;851;p64"/>
          <p:cNvSpPr/>
          <p:nvPr/>
        </p:nvSpPr>
        <p:spPr>
          <a:xfrm rot="5253512">
            <a:off x="27697930" y="14963400"/>
            <a:ext cx="1971890" cy="4626300"/>
          </a:xfrm>
          <a:prstGeom prst="arc">
            <a:avLst>
              <a:gd fmla="val 16882615" name="adj1"/>
              <a:gd fmla="val 5055129"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52" name="Google Shape;852;p64"/>
          <p:cNvSpPr/>
          <p:nvPr/>
        </p:nvSpPr>
        <p:spPr>
          <a:xfrm>
            <a:off x="27996600" y="12584425"/>
            <a:ext cx="1775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a:t>
            </a:r>
            <a:endParaRPr sz="4100"/>
          </a:p>
        </p:txBody>
      </p:sp>
      <p:sp>
        <p:nvSpPr>
          <p:cNvPr id="853" name="Google Shape;853;p64"/>
          <p:cNvSpPr txBox="1"/>
          <p:nvPr/>
        </p:nvSpPr>
        <p:spPr>
          <a:xfrm>
            <a:off x="22916475" y="14101525"/>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854" name="Google Shape;854;p64"/>
          <p:cNvSpPr txBox="1"/>
          <p:nvPr/>
        </p:nvSpPr>
        <p:spPr>
          <a:xfrm>
            <a:off x="19105100" y="13198075"/>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855" name="Google Shape;855;p64"/>
          <p:cNvSpPr txBox="1"/>
          <p:nvPr/>
        </p:nvSpPr>
        <p:spPr>
          <a:xfrm>
            <a:off x="16459200" y="15339175"/>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856" name="Google Shape;856;p64"/>
          <p:cNvSpPr/>
          <p:nvPr/>
        </p:nvSpPr>
        <p:spPr>
          <a:xfrm rot="-5971259">
            <a:off x="19643475" y="14098252"/>
            <a:ext cx="1975107" cy="5523144"/>
          </a:xfrm>
          <a:prstGeom prst="arc">
            <a:avLst>
              <a:gd fmla="val 16761633"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57" name="Google Shape;857;p64"/>
          <p:cNvSpPr/>
          <p:nvPr/>
        </p:nvSpPr>
        <p:spPr>
          <a:xfrm>
            <a:off x="20061788" y="15396475"/>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58" name="Google Shape;858;p64"/>
          <p:cNvSpPr/>
          <p:nvPr/>
        </p:nvSpPr>
        <p:spPr>
          <a:xfrm flipH="1" rot="1106097">
            <a:off x="21487693" y="12346604"/>
            <a:ext cx="1017937" cy="3754932"/>
          </a:xfrm>
          <a:prstGeom prst="arc">
            <a:avLst>
              <a:gd fmla="val 17555356" name="adj1"/>
              <a:gd fmla="val 3986520"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859" name="Google Shape;859;p64"/>
          <p:cNvPicPr preferRelativeResize="0"/>
          <p:nvPr/>
        </p:nvPicPr>
        <p:blipFill>
          <a:blip r:embed="rId3">
            <a:alphaModFix/>
          </a:blip>
          <a:stretch>
            <a:fillRect/>
          </a:stretch>
        </p:blipFill>
        <p:spPr>
          <a:xfrm>
            <a:off x="19105100" y="3750500"/>
            <a:ext cx="6163075" cy="6163075"/>
          </a:xfrm>
          <a:prstGeom prst="rect">
            <a:avLst/>
          </a:prstGeom>
          <a:noFill/>
          <a:ln>
            <a:noFill/>
          </a:ln>
        </p:spPr>
      </p:pic>
      <p:sp>
        <p:nvSpPr>
          <p:cNvPr id="860" name="Google Shape;860;p64"/>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b="1" lang="en-US" sz="5400"/>
              <a:t>Compartmentalizing Functionality Into Microservices</a:t>
            </a:r>
            <a:endParaRPr b="1" sz="5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867" name="Google Shape;867;p65"/>
          <p:cNvGrpSpPr/>
          <p:nvPr/>
        </p:nvGrpSpPr>
        <p:grpSpPr>
          <a:xfrm>
            <a:off x="1638300" y="13220700"/>
            <a:ext cx="8039100" cy="6362700"/>
            <a:chOff x="5753100" y="6515100"/>
            <a:chExt cx="8039100" cy="6362700"/>
          </a:xfrm>
        </p:grpSpPr>
        <p:sp>
          <p:nvSpPr>
            <p:cNvPr id="868" name="Google Shape;868;p65"/>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69" name="Google Shape;869;p65"/>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870" name="Google Shape;870;p65"/>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877" name="Google Shape;877;p66"/>
          <p:cNvGrpSpPr/>
          <p:nvPr/>
        </p:nvGrpSpPr>
        <p:grpSpPr>
          <a:xfrm>
            <a:off x="1638300" y="13220700"/>
            <a:ext cx="8039100" cy="6362700"/>
            <a:chOff x="5753100" y="6515100"/>
            <a:chExt cx="8039100" cy="6362700"/>
          </a:xfrm>
        </p:grpSpPr>
        <p:sp>
          <p:nvSpPr>
            <p:cNvPr id="878" name="Google Shape;878;p66"/>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79" name="Google Shape;879;p66"/>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880" name="Google Shape;880;p66"/>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881" name="Google Shape;881;p66"/>
          <p:cNvGrpSpPr/>
          <p:nvPr/>
        </p:nvGrpSpPr>
        <p:grpSpPr>
          <a:xfrm>
            <a:off x="10003877" y="4058700"/>
            <a:ext cx="16160060" cy="9867911"/>
            <a:chOff x="6201589" y="5938524"/>
            <a:chExt cx="10240200" cy="6362700"/>
          </a:xfrm>
        </p:grpSpPr>
        <p:sp>
          <p:nvSpPr>
            <p:cNvPr id="882" name="Google Shape;882;p66"/>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83" name="Google Shape;883;p66"/>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884" name="Google Shape;884;p66"/>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885" name="Google Shape;885;p66"/>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886" name="Google Shape;886;p66"/>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87" name="Google Shape;887;p66"/>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88" name="Google Shape;888;p66"/>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889" name="Google Shape;889;p66"/>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890" name="Google Shape;890;p66"/>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891" name="Google Shape;891;p66"/>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892" name="Google Shape;892;p66"/>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93" name="Google Shape;893;p66"/>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Allocate Resources</a:t>
            </a:r>
            <a:endParaRPr b="1" sz="5100">
              <a:solidFill>
                <a:schemeClr val="accent1"/>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Define Services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Construct Containers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Start Processes</a:t>
            </a:r>
            <a:endParaRPr b="1" sz="5100">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Large Language Models</a:t>
            </a:r>
            <a:endParaRPr sz="8400"/>
          </a:p>
        </p:txBody>
      </p:sp>
      <p:sp>
        <p:nvSpPr>
          <p:cNvPr id="403" name="Google Shape;403;p40"/>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Backbones for Language Understanding</a:t>
            </a:r>
            <a:endParaRPr sz="5400"/>
          </a:p>
        </p:txBody>
      </p:sp>
      <p:pic>
        <p:nvPicPr>
          <p:cNvPr id="404" name="Google Shape;404;p40"/>
          <p:cNvPicPr preferRelativeResize="0"/>
          <p:nvPr>
            <p:ph idx="2" type="pic"/>
          </p:nvPr>
        </p:nvPicPr>
        <p:blipFill rotWithShape="1">
          <a:blip r:embed="rId3">
            <a:alphaModFix/>
          </a:blip>
          <a:srcRect b="12682" l="8482" r="4341" t="3212"/>
          <a:stretch/>
        </p:blipFill>
        <p:spPr>
          <a:xfrm>
            <a:off x="4903000" y="4080225"/>
            <a:ext cx="26769999" cy="13559025"/>
          </a:xfrm>
          <a:prstGeom prst="rect">
            <a:avLst/>
          </a:prstGeom>
          <a:solidFill>
            <a:srgbClr val="151617">
              <a:alpha val="60780"/>
            </a:srgbClr>
          </a:solidFill>
          <a:ln cap="flat" cmpd="sng" w="9525">
            <a:solidFill>
              <a:schemeClr val="accent5"/>
            </a:solidFill>
            <a:prstDash val="solid"/>
            <a:round/>
            <a:headEnd len="sm" w="sm" type="none"/>
            <a:tailEnd len="sm" w="sm" type="none"/>
          </a:ln>
        </p:spPr>
      </p:pic>
      <p:sp>
        <p:nvSpPr>
          <p:cNvPr id="405" name="Google Shape;405;p40"/>
          <p:cNvSpPr txBox="1"/>
          <p:nvPr>
            <p:ph idx="3" type="body"/>
          </p:nvPr>
        </p:nvSpPr>
        <p:spPr>
          <a:xfrm>
            <a:off x="6062650" y="17824136"/>
            <a:ext cx="24450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NVIDIA Sans Medium"/>
              <a:buNone/>
            </a:pPr>
            <a:r>
              <a:rPr lang="en-US"/>
              <a:t>Backbones for language tasks, including classification and generation.</a:t>
            </a:r>
            <a:endParaRPr/>
          </a:p>
        </p:txBody>
      </p:sp>
      <p:sp>
        <p:nvSpPr>
          <p:cNvPr id="406" name="Google Shape;406;p40"/>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4"/>
              </a:rPr>
              <a:t>https://www.nvidia.com/content/dam/en-zz/Solutions/lp/large-language-models-ebook/nvidia-llm-ebook-og.jpg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900" name="Google Shape;900;p67"/>
          <p:cNvGrpSpPr/>
          <p:nvPr/>
        </p:nvGrpSpPr>
        <p:grpSpPr>
          <a:xfrm>
            <a:off x="1638300" y="13220700"/>
            <a:ext cx="8039100" cy="6362700"/>
            <a:chOff x="5753100" y="6515100"/>
            <a:chExt cx="8039100" cy="6362700"/>
          </a:xfrm>
        </p:grpSpPr>
        <p:sp>
          <p:nvSpPr>
            <p:cNvPr id="901" name="Google Shape;901;p67"/>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02" name="Google Shape;902;p67"/>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903" name="Google Shape;903;p67"/>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904" name="Google Shape;904;p67"/>
          <p:cNvGrpSpPr/>
          <p:nvPr/>
        </p:nvGrpSpPr>
        <p:grpSpPr>
          <a:xfrm>
            <a:off x="10003877" y="4058700"/>
            <a:ext cx="16160060" cy="9867911"/>
            <a:chOff x="6201589" y="5938524"/>
            <a:chExt cx="10240200" cy="6362700"/>
          </a:xfrm>
        </p:grpSpPr>
        <p:sp>
          <p:nvSpPr>
            <p:cNvPr id="905" name="Google Shape;905;p67"/>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06" name="Google Shape;906;p67"/>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907" name="Google Shape;907;p67"/>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908" name="Google Shape;908;p67"/>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909" name="Google Shape;909;p67"/>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10" name="Google Shape;910;p67"/>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11" name="Google Shape;911;p67"/>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912" name="Google Shape;912;p67"/>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913" name="Google Shape;913;p67"/>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914" name="Google Shape;914;p67"/>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915" name="Google Shape;915;p67"/>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16" name="Google Shape;916;p67"/>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Allocate Resources</a:t>
            </a:r>
            <a:endParaRPr b="1" sz="5100">
              <a:solidFill>
                <a:schemeClr val="accent4"/>
              </a:solidFill>
            </a:endParaRPr>
          </a:p>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Define Services</a:t>
            </a:r>
            <a:endParaRPr b="1" sz="5100">
              <a:solidFill>
                <a:schemeClr val="accent1"/>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Construct Containers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Start Processes</a:t>
            </a:r>
            <a:endParaRPr b="1" sz="5100">
              <a:solidFill>
                <a:schemeClr val="accent4"/>
              </a:solidFill>
            </a:endParaRPr>
          </a:p>
        </p:txBody>
      </p:sp>
      <p:sp>
        <p:nvSpPr>
          <p:cNvPr id="917" name="Google Shape;917;p67"/>
          <p:cNvSpPr/>
          <p:nvPr/>
        </p:nvSpPr>
        <p:spPr>
          <a:xfrm>
            <a:off x="13191363" y="9840300"/>
            <a:ext cx="5685000" cy="29982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18" name="Google Shape;918;p67"/>
          <p:cNvSpPr/>
          <p:nvPr/>
        </p:nvSpPr>
        <p:spPr>
          <a:xfrm>
            <a:off x="12687300" y="6280500"/>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19" name="Google Shape;919;p67"/>
          <p:cNvSpPr/>
          <p:nvPr/>
        </p:nvSpPr>
        <p:spPr>
          <a:xfrm>
            <a:off x="18876300" y="6280500"/>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20" name="Google Shape;920;p67"/>
          <p:cNvSpPr/>
          <p:nvPr/>
        </p:nvSpPr>
        <p:spPr>
          <a:xfrm flipH="1" rot="-9693903">
            <a:off x="13500631" y="8973112"/>
            <a:ext cx="551185" cy="2981924"/>
          </a:xfrm>
          <a:prstGeom prst="arc">
            <a:avLst>
              <a:gd fmla="val 17555356" name="adj1"/>
              <a:gd fmla="val 5287843"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1" name="Google Shape;921;p67"/>
          <p:cNvSpPr/>
          <p:nvPr/>
        </p:nvSpPr>
        <p:spPr>
          <a:xfrm flipH="1" rot="10576673">
            <a:off x="21163863" y="8000302"/>
            <a:ext cx="1044403" cy="1984697"/>
          </a:xfrm>
          <a:prstGeom prst="arc">
            <a:avLst>
              <a:gd fmla="val 17555356"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2" name="Google Shape;922;p67"/>
          <p:cNvSpPr/>
          <p:nvPr/>
        </p:nvSpPr>
        <p:spPr>
          <a:xfrm flipH="1" rot="5253322">
            <a:off x="18917300" y="8000250"/>
            <a:ext cx="1645798" cy="4338600"/>
          </a:xfrm>
          <a:prstGeom prst="arc">
            <a:avLst>
              <a:gd fmla="val 16882615" name="adj1"/>
              <a:gd fmla="val 5127415"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3" name="Google Shape;923;p67"/>
          <p:cNvSpPr/>
          <p:nvPr/>
        </p:nvSpPr>
        <p:spPr>
          <a:xfrm>
            <a:off x="13867200" y="11263275"/>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endParaRPr sz="4100"/>
          </a:p>
        </p:txBody>
      </p:sp>
      <p:sp>
        <p:nvSpPr>
          <p:cNvPr id="924" name="Google Shape;924;p67"/>
          <p:cNvSpPr/>
          <p:nvPr/>
        </p:nvSpPr>
        <p:spPr>
          <a:xfrm>
            <a:off x="15047088" y="73530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25" name="Google Shape;925;p67"/>
          <p:cNvSpPr/>
          <p:nvPr/>
        </p:nvSpPr>
        <p:spPr>
          <a:xfrm>
            <a:off x="21000213" y="7353000"/>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926" name="Google Shape;926;p67"/>
          <p:cNvSpPr/>
          <p:nvPr/>
        </p:nvSpPr>
        <p:spPr>
          <a:xfrm>
            <a:off x="15610238" y="9943950"/>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927" name="Google Shape;927;p67"/>
          <p:cNvSpPr/>
          <p:nvPr/>
        </p:nvSpPr>
        <p:spPr>
          <a:xfrm>
            <a:off x="16344300" y="11263275"/>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GPU/2</a:t>
            </a:r>
            <a:endParaRPr sz="4100"/>
          </a:p>
        </p:txBody>
      </p:sp>
      <p:sp>
        <p:nvSpPr>
          <p:cNvPr id="928" name="Google Shape;928;p67"/>
          <p:cNvSpPr/>
          <p:nvPr/>
        </p:nvSpPr>
        <p:spPr>
          <a:xfrm rot="5253512">
            <a:off x="18774055" y="9731975"/>
            <a:ext cx="1971890" cy="4626300"/>
          </a:xfrm>
          <a:prstGeom prst="arc">
            <a:avLst>
              <a:gd fmla="val 16882615" name="adj1"/>
              <a:gd fmla="val 5055129"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9" name="Google Shape;929;p67"/>
          <p:cNvSpPr/>
          <p:nvPr/>
        </p:nvSpPr>
        <p:spPr>
          <a:xfrm>
            <a:off x="19072725" y="7353000"/>
            <a:ext cx="1775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a:t>
            </a:r>
            <a:endParaRPr sz="4100"/>
          </a:p>
        </p:txBody>
      </p:sp>
      <p:sp>
        <p:nvSpPr>
          <p:cNvPr id="930" name="Google Shape;930;p67"/>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931" name="Google Shape;931;p67"/>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932" name="Google Shape;932;p67"/>
          <p:cNvSpPr txBox="1"/>
          <p:nvPr/>
        </p:nvSpPr>
        <p:spPr>
          <a:xfrm>
            <a:off x="7535325" y="101077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933" name="Google Shape;933;p67"/>
          <p:cNvSpPr/>
          <p:nvPr/>
        </p:nvSpPr>
        <p:spPr>
          <a:xfrm rot="-5971259">
            <a:off x="10719600" y="8866827"/>
            <a:ext cx="1975107" cy="5523144"/>
          </a:xfrm>
          <a:prstGeom prst="arc">
            <a:avLst>
              <a:gd fmla="val 16761633"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34" name="Google Shape;934;p67"/>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35" name="Google Shape;935;p67"/>
          <p:cNvSpPr/>
          <p:nvPr/>
        </p:nvSpPr>
        <p:spPr>
          <a:xfrm flipH="1" rot="1106097">
            <a:off x="12563818" y="7115179"/>
            <a:ext cx="1017937" cy="3754932"/>
          </a:xfrm>
          <a:prstGeom prst="arc">
            <a:avLst>
              <a:gd fmla="val 17555356" name="adj1"/>
              <a:gd fmla="val 3986520"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942" name="Google Shape;942;p68"/>
          <p:cNvGrpSpPr/>
          <p:nvPr/>
        </p:nvGrpSpPr>
        <p:grpSpPr>
          <a:xfrm>
            <a:off x="1638300" y="13220700"/>
            <a:ext cx="8039100" cy="6362700"/>
            <a:chOff x="5753100" y="6515100"/>
            <a:chExt cx="8039100" cy="6362700"/>
          </a:xfrm>
        </p:grpSpPr>
        <p:sp>
          <p:nvSpPr>
            <p:cNvPr id="943" name="Google Shape;943;p68"/>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44" name="Google Shape;944;p68"/>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945" name="Google Shape;945;p68"/>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946" name="Google Shape;946;p68"/>
          <p:cNvGrpSpPr/>
          <p:nvPr/>
        </p:nvGrpSpPr>
        <p:grpSpPr>
          <a:xfrm>
            <a:off x="10003877" y="4058700"/>
            <a:ext cx="16160060" cy="9867911"/>
            <a:chOff x="6201589" y="5938524"/>
            <a:chExt cx="10240200" cy="6362700"/>
          </a:xfrm>
        </p:grpSpPr>
        <p:sp>
          <p:nvSpPr>
            <p:cNvPr id="947" name="Google Shape;947;p68"/>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48" name="Google Shape;948;p68"/>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949" name="Google Shape;949;p68"/>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950" name="Google Shape;950;p68"/>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951" name="Google Shape;951;p68"/>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52" name="Google Shape;952;p68"/>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53" name="Google Shape;953;p68"/>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954" name="Google Shape;954;p68"/>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955" name="Google Shape;955;p68"/>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956" name="Google Shape;956;p68"/>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957" name="Google Shape;957;p68"/>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58" name="Google Shape;958;p68"/>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Allocate Resources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Define Services</a:t>
            </a:r>
            <a:endParaRPr b="1" sz="5100">
              <a:solidFill>
                <a:schemeClr val="accent4"/>
              </a:solidFill>
            </a:endParaRPr>
          </a:p>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Construct Containers</a:t>
            </a:r>
            <a:endParaRPr b="1" sz="5100">
              <a:solidFill>
                <a:schemeClr val="accent1"/>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Start Processes</a:t>
            </a:r>
            <a:endParaRPr b="1" sz="5100">
              <a:solidFill>
                <a:schemeClr val="accent4"/>
              </a:solidFill>
            </a:endParaRPr>
          </a:p>
        </p:txBody>
      </p:sp>
      <p:sp>
        <p:nvSpPr>
          <p:cNvPr id="959" name="Google Shape;959;p68"/>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960" name="Google Shape;960;p68"/>
          <p:cNvSpPr/>
          <p:nvPr/>
        </p:nvSpPr>
        <p:spPr>
          <a:xfrm>
            <a:off x="12687300" y="6280500"/>
            <a:ext cx="4836900" cy="243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961" name="Google Shape;961;p68"/>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962" name="Google Shape;962;p68"/>
          <p:cNvSpPr/>
          <p:nvPr/>
        </p:nvSpPr>
        <p:spPr>
          <a:xfrm flipH="1" rot="-9693903">
            <a:off x="13500631" y="8973112"/>
            <a:ext cx="551185" cy="2981924"/>
          </a:xfrm>
          <a:prstGeom prst="arc">
            <a:avLst>
              <a:gd fmla="val 17555356" name="adj1"/>
              <a:gd fmla="val 5287843"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3" name="Google Shape;963;p68"/>
          <p:cNvSpPr/>
          <p:nvPr/>
        </p:nvSpPr>
        <p:spPr>
          <a:xfrm flipH="1" rot="10576673">
            <a:off x="21163863" y="8000302"/>
            <a:ext cx="1044403" cy="1984697"/>
          </a:xfrm>
          <a:prstGeom prst="arc">
            <a:avLst>
              <a:gd fmla="val 17555356"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4" name="Google Shape;964;p68"/>
          <p:cNvSpPr/>
          <p:nvPr/>
        </p:nvSpPr>
        <p:spPr>
          <a:xfrm flipH="1" rot="5253322">
            <a:off x="18917300" y="8000250"/>
            <a:ext cx="1645798" cy="4338600"/>
          </a:xfrm>
          <a:prstGeom prst="arc">
            <a:avLst>
              <a:gd fmla="val 16882615" name="adj1"/>
              <a:gd fmla="val 5127415"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5" name="Google Shape;965;p68"/>
          <p:cNvSpPr/>
          <p:nvPr/>
        </p:nvSpPr>
        <p:spPr>
          <a:xfrm rot="5253512">
            <a:off x="18774055" y="9731975"/>
            <a:ext cx="1971890" cy="4626300"/>
          </a:xfrm>
          <a:prstGeom prst="arc">
            <a:avLst>
              <a:gd fmla="val 16882615" name="adj1"/>
              <a:gd fmla="val 5055129"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6" name="Google Shape;966;p68"/>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967" name="Google Shape;967;p68"/>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968" name="Google Shape;968;p68"/>
          <p:cNvSpPr txBox="1"/>
          <p:nvPr/>
        </p:nvSpPr>
        <p:spPr>
          <a:xfrm>
            <a:off x="7535325" y="101077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969" name="Google Shape;969;p68"/>
          <p:cNvSpPr/>
          <p:nvPr/>
        </p:nvSpPr>
        <p:spPr>
          <a:xfrm rot="-5971259">
            <a:off x="10719600" y="8866827"/>
            <a:ext cx="1975107" cy="5523144"/>
          </a:xfrm>
          <a:prstGeom prst="arc">
            <a:avLst>
              <a:gd fmla="val 16761633"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70" name="Google Shape;970;p68"/>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71" name="Google Shape;971;p68"/>
          <p:cNvSpPr/>
          <p:nvPr/>
        </p:nvSpPr>
        <p:spPr>
          <a:xfrm flipH="1" rot="1106097">
            <a:off x="12537256" y="7110292"/>
            <a:ext cx="1017937" cy="3903916"/>
          </a:xfrm>
          <a:prstGeom prst="arc">
            <a:avLst>
              <a:gd fmla="val 17555356" name="adj1"/>
              <a:gd fmla="val 3986520"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6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978" name="Google Shape;978;p69"/>
          <p:cNvGrpSpPr/>
          <p:nvPr/>
        </p:nvGrpSpPr>
        <p:grpSpPr>
          <a:xfrm>
            <a:off x="1638300" y="13220700"/>
            <a:ext cx="8039100" cy="6362700"/>
            <a:chOff x="5753100" y="6515100"/>
            <a:chExt cx="8039100" cy="6362700"/>
          </a:xfrm>
        </p:grpSpPr>
        <p:sp>
          <p:nvSpPr>
            <p:cNvPr id="979" name="Google Shape;979;p69"/>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80" name="Google Shape;980;p69"/>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981" name="Google Shape;981;p69"/>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982" name="Google Shape;982;p69"/>
          <p:cNvGrpSpPr/>
          <p:nvPr/>
        </p:nvGrpSpPr>
        <p:grpSpPr>
          <a:xfrm>
            <a:off x="10003877" y="4058700"/>
            <a:ext cx="16160060" cy="9867911"/>
            <a:chOff x="6201589" y="5938524"/>
            <a:chExt cx="10240200" cy="6362700"/>
          </a:xfrm>
        </p:grpSpPr>
        <p:sp>
          <p:nvSpPr>
            <p:cNvPr id="983" name="Google Shape;983;p69"/>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84" name="Google Shape;984;p69"/>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985" name="Google Shape;985;p69"/>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986" name="Google Shape;986;p69"/>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987" name="Google Shape;987;p69"/>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88" name="Google Shape;988;p69"/>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89" name="Google Shape;989;p69"/>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990" name="Google Shape;990;p69"/>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991" name="Google Shape;991;p69"/>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992" name="Google Shape;992;p69"/>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993" name="Google Shape;993;p69"/>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94" name="Google Shape;994;p69"/>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Allocate Resources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Define Services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Construct Containers</a:t>
            </a:r>
            <a:endParaRPr b="1" sz="5100">
              <a:solidFill>
                <a:schemeClr val="accent4"/>
              </a:solidFill>
            </a:endParaRPr>
          </a:p>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Start Processes</a:t>
            </a:r>
            <a:endParaRPr b="1" sz="5100">
              <a:solidFill>
                <a:schemeClr val="accent1"/>
              </a:solidFill>
            </a:endParaRPr>
          </a:p>
        </p:txBody>
      </p:sp>
      <p:sp>
        <p:nvSpPr>
          <p:cNvPr id="995" name="Google Shape;995;p69"/>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996" name="Google Shape;996;p69"/>
          <p:cNvSpPr/>
          <p:nvPr/>
        </p:nvSpPr>
        <p:spPr>
          <a:xfrm>
            <a:off x="12687300" y="6280500"/>
            <a:ext cx="4836900" cy="243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997" name="Google Shape;997;p69"/>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998" name="Google Shape;998;p69"/>
          <p:cNvSpPr/>
          <p:nvPr/>
        </p:nvSpPr>
        <p:spPr>
          <a:xfrm flipH="1" rot="-9693903">
            <a:off x="13500631" y="8896912"/>
            <a:ext cx="551185" cy="2981924"/>
          </a:xfrm>
          <a:prstGeom prst="arc">
            <a:avLst>
              <a:gd fmla="val 17555356" name="adj1"/>
              <a:gd fmla="val 5287843" name="adj2"/>
            </a:avLst>
          </a:prstGeom>
          <a:noFill/>
          <a:ln cap="flat" cmpd="sng" w="76200">
            <a:solidFill>
              <a:schemeClr val="dk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99" name="Google Shape;999;p69"/>
          <p:cNvSpPr/>
          <p:nvPr/>
        </p:nvSpPr>
        <p:spPr>
          <a:xfrm flipH="1" rot="10576673">
            <a:off x="21163863" y="8000302"/>
            <a:ext cx="1044403" cy="1984697"/>
          </a:xfrm>
          <a:prstGeom prst="arc">
            <a:avLst>
              <a:gd fmla="val 17555356" name="adj1"/>
              <a:gd fmla="val 3986520" name="adj2"/>
            </a:avLst>
          </a:prstGeom>
          <a:noFill/>
          <a:ln cap="flat" cmpd="sng" w="76200">
            <a:solidFill>
              <a:srgbClr val="F1C23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0" name="Google Shape;1000;p69"/>
          <p:cNvSpPr/>
          <p:nvPr/>
        </p:nvSpPr>
        <p:spPr>
          <a:xfrm flipH="1" rot="5253322">
            <a:off x="18917300" y="8000250"/>
            <a:ext cx="1645798" cy="43386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1" name="Google Shape;1001;p69"/>
          <p:cNvSpPr/>
          <p:nvPr/>
        </p:nvSpPr>
        <p:spPr>
          <a:xfrm rot="5253512">
            <a:off x="18774055" y="9731975"/>
            <a:ext cx="1971890" cy="46263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2" name="Google Shape;1002;p69"/>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1003" name="Google Shape;1003;p69"/>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1004" name="Google Shape;1004;p69"/>
          <p:cNvSpPr/>
          <p:nvPr/>
        </p:nvSpPr>
        <p:spPr>
          <a:xfrm rot="-5971259">
            <a:off x="10719600" y="8866827"/>
            <a:ext cx="1975107" cy="5523144"/>
          </a:xfrm>
          <a:prstGeom prst="arc">
            <a:avLst>
              <a:gd fmla="val 16761633" name="adj1"/>
              <a:gd fmla="val 3986520" name="adj2"/>
            </a:avLst>
          </a:prstGeom>
          <a:noFill/>
          <a:ln cap="flat" cmpd="sng" w="76200">
            <a:solidFill>
              <a:schemeClr val="dk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5" name="Google Shape;1005;p69"/>
          <p:cNvSpPr txBox="1"/>
          <p:nvPr/>
        </p:nvSpPr>
        <p:spPr>
          <a:xfrm>
            <a:off x="7535325" y="101077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1006" name="Google Shape;1006;p69"/>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007" name="Google Shape;1007;p69"/>
          <p:cNvSpPr/>
          <p:nvPr/>
        </p:nvSpPr>
        <p:spPr>
          <a:xfrm flipH="1" rot="1106097">
            <a:off x="12537256" y="7110292"/>
            <a:ext cx="1017937" cy="3903916"/>
          </a:xfrm>
          <a:prstGeom prst="arc">
            <a:avLst>
              <a:gd fmla="val 17555356" name="adj1"/>
              <a:gd fmla="val 3986520" name="adj2"/>
            </a:avLst>
          </a:prstGeom>
          <a:noFill/>
          <a:ln cap="flat" cmpd="sng" w="76200">
            <a:solidFill>
              <a:schemeClr val="accen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Scaling Containerized Applications</a:t>
            </a:r>
            <a:endParaRPr sz="8400"/>
          </a:p>
        </p:txBody>
      </p:sp>
      <p:grpSp>
        <p:nvGrpSpPr>
          <p:cNvPr id="1014" name="Google Shape;1014;p70"/>
          <p:cNvGrpSpPr/>
          <p:nvPr/>
        </p:nvGrpSpPr>
        <p:grpSpPr>
          <a:xfrm>
            <a:off x="10003877" y="4058700"/>
            <a:ext cx="16160060" cy="9867911"/>
            <a:chOff x="6201589" y="5938524"/>
            <a:chExt cx="10240200" cy="6362700"/>
          </a:xfrm>
        </p:grpSpPr>
        <p:sp>
          <p:nvSpPr>
            <p:cNvPr id="1015" name="Google Shape;1015;p70"/>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16" name="Google Shape;1016;p70"/>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Arbitrary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017" name="Google Shape;1017;p70"/>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1018" name="Google Shape;1018;p70"/>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1019" name="Google Shape;1019;p70"/>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1020" name="Google Shape;1020;p70"/>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1021" name="Google Shape;1021;p70"/>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1022" name="Google Shape;1022;p70"/>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1023" name="Google Shape;1023;p70"/>
          <p:cNvSpPr/>
          <p:nvPr/>
        </p:nvSpPr>
        <p:spPr>
          <a:xfrm>
            <a:off x="12687300" y="6280500"/>
            <a:ext cx="4836900" cy="243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1024" name="Google Shape;1024;p70"/>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1025" name="Google Shape;1025;p70"/>
          <p:cNvSpPr/>
          <p:nvPr/>
        </p:nvSpPr>
        <p:spPr>
          <a:xfrm flipH="1" rot="-9693903">
            <a:off x="13500631" y="8896912"/>
            <a:ext cx="551185" cy="2981924"/>
          </a:xfrm>
          <a:prstGeom prst="arc">
            <a:avLst>
              <a:gd fmla="val 17555356" name="adj1"/>
              <a:gd fmla="val 5287843" name="adj2"/>
            </a:avLst>
          </a:prstGeom>
          <a:noFill/>
          <a:ln cap="flat" cmpd="sng" w="76200">
            <a:solidFill>
              <a:schemeClr val="dk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6" name="Google Shape;1026;p70"/>
          <p:cNvSpPr/>
          <p:nvPr/>
        </p:nvSpPr>
        <p:spPr>
          <a:xfrm flipH="1" rot="10576673">
            <a:off x="21163863" y="8000302"/>
            <a:ext cx="1044403" cy="1984697"/>
          </a:xfrm>
          <a:prstGeom prst="arc">
            <a:avLst>
              <a:gd fmla="val 17555356" name="adj1"/>
              <a:gd fmla="val 3986520" name="adj2"/>
            </a:avLst>
          </a:prstGeom>
          <a:noFill/>
          <a:ln cap="flat" cmpd="sng" w="76200">
            <a:solidFill>
              <a:srgbClr val="F1C23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7" name="Google Shape;1027;p70"/>
          <p:cNvSpPr/>
          <p:nvPr/>
        </p:nvSpPr>
        <p:spPr>
          <a:xfrm flipH="1" rot="5253322">
            <a:off x="18917300" y="8000250"/>
            <a:ext cx="1645798" cy="43386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8" name="Google Shape;1028;p70"/>
          <p:cNvSpPr/>
          <p:nvPr/>
        </p:nvSpPr>
        <p:spPr>
          <a:xfrm rot="5253512">
            <a:off x="18774055" y="9731975"/>
            <a:ext cx="1971890" cy="46263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9" name="Google Shape;1029;p70"/>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1030" name="Google Shape;1030;p70"/>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1031" name="Google Shape;1031;p70"/>
          <p:cNvSpPr/>
          <p:nvPr/>
        </p:nvSpPr>
        <p:spPr>
          <a:xfrm rot="-5971259">
            <a:off x="10719600" y="8866827"/>
            <a:ext cx="1975107" cy="5523144"/>
          </a:xfrm>
          <a:prstGeom prst="arc">
            <a:avLst>
              <a:gd fmla="val 16761633" name="adj1"/>
              <a:gd fmla="val 3986520" name="adj2"/>
            </a:avLst>
          </a:prstGeom>
          <a:noFill/>
          <a:ln cap="flat" cmpd="sng" w="76200">
            <a:solidFill>
              <a:schemeClr val="dk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32" name="Google Shape;1032;p70"/>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033" name="Google Shape;1033;p70"/>
          <p:cNvSpPr/>
          <p:nvPr/>
        </p:nvSpPr>
        <p:spPr>
          <a:xfrm flipH="1" rot="1106097">
            <a:off x="12537256" y="7110292"/>
            <a:ext cx="1017937" cy="3903916"/>
          </a:xfrm>
          <a:prstGeom prst="arc">
            <a:avLst>
              <a:gd fmla="val 17555356" name="adj1"/>
              <a:gd fmla="val 3986520" name="adj2"/>
            </a:avLst>
          </a:prstGeom>
          <a:noFill/>
          <a:ln cap="flat" cmpd="sng" w="76200">
            <a:solidFill>
              <a:schemeClr val="accen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34" name="Google Shape;1034;p70"/>
          <p:cNvSpPr/>
          <p:nvPr/>
        </p:nvSpPr>
        <p:spPr>
          <a:xfrm>
            <a:off x="1409625" y="4134375"/>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sp>
        <p:nvSpPr>
          <p:cNvPr id="1035" name="Google Shape;1035;p70"/>
          <p:cNvSpPr/>
          <p:nvPr/>
        </p:nvSpPr>
        <p:spPr>
          <a:xfrm>
            <a:off x="26671975" y="4134375"/>
            <a:ext cx="63969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GenAI </a:t>
            </a:r>
            <a:endParaRPr b="1" sz="7200">
              <a:solidFill>
                <a:schemeClr val="dk1"/>
              </a:solidFill>
            </a:endParaRPr>
          </a:p>
          <a:p>
            <a:pPr indent="0" lvl="0" marL="0" rtl="0" algn="ctr">
              <a:spcBef>
                <a:spcPts val="0"/>
              </a:spcBef>
              <a:spcAft>
                <a:spcPts val="0"/>
              </a:spcAft>
              <a:buNone/>
            </a:pPr>
            <a:r>
              <a:rPr b="1" lang="en-US" sz="7200">
                <a:solidFill>
                  <a:schemeClr val="dk1"/>
                </a:solidFill>
              </a:rPr>
              <a:t>Service</a:t>
            </a:r>
            <a:endParaRPr b="1" sz="7200">
              <a:solidFill>
                <a:schemeClr val="dk1"/>
              </a:solidFill>
            </a:endParaRPr>
          </a:p>
        </p:txBody>
      </p:sp>
      <p:pic>
        <p:nvPicPr>
          <p:cNvPr id="1036" name="Google Shape;1036;p70"/>
          <p:cNvPicPr preferRelativeResize="0"/>
          <p:nvPr/>
        </p:nvPicPr>
        <p:blipFill>
          <a:blip r:embed="rId3">
            <a:alphaModFix/>
          </a:blip>
          <a:stretch>
            <a:fillRect/>
          </a:stretch>
        </p:blipFill>
        <p:spPr>
          <a:xfrm rot="156719">
            <a:off x="31228340" y="5423261"/>
            <a:ext cx="4319521" cy="4645778"/>
          </a:xfrm>
          <a:prstGeom prst="rect">
            <a:avLst/>
          </a:prstGeom>
          <a:noFill/>
          <a:ln>
            <a:noFill/>
          </a:ln>
        </p:spPr>
      </p:pic>
      <p:pic>
        <p:nvPicPr>
          <p:cNvPr id="1037" name="Google Shape;1037;p70"/>
          <p:cNvPicPr preferRelativeResize="0"/>
          <p:nvPr/>
        </p:nvPicPr>
        <p:blipFill>
          <a:blip r:embed="rId4">
            <a:alphaModFix/>
          </a:blip>
          <a:stretch>
            <a:fillRect/>
          </a:stretch>
        </p:blipFill>
        <p:spPr>
          <a:xfrm>
            <a:off x="304000" y="7373930"/>
            <a:ext cx="3578972" cy="2348700"/>
          </a:xfrm>
          <a:prstGeom prst="rect">
            <a:avLst/>
          </a:prstGeom>
          <a:noFill/>
          <a:ln>
            <a:noFill/>
          </a:ln>
        </p:spPr>
      </p:pic>
      <p:grpSp>
        <p:nvGrpSpPr>
          <p:cNvPr id="1038" name="Google Shape;1038;p70"/>
          <p:cNvGrpSpPr/>
          <p:nvPr/>
        </p:nvGrpSpPr>
        <p:grpSpPr>
          <a:xfrm>
            <a:off x="1638300" y="13220700"/>
            <a:ext cx="8039100" cy="6362700"/>
            <a:chOff x="5753100" y="6515100"/>
            <a:chExt cx="8039100" cy="6362700"/>
          </a:xfrm>
        </p:grpSpPr>
        <p:sp>
          <p:nvSpPr>
            <p:cNvPr id="1039" name="Google Shape;1039;p70"/>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40" name="Google Shape;1040;p70"/>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1041" name="Google Shape;1041;p70"/>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pic>
        <p:nvPicPr>
          <p:cNvPr id="1042" name="Google Shape;1042;p70"/>
          <p:cNvPicPr preferRelativeResize="0"/>
          <p:nvPr/>
        </p:nvPicPr>
        <p:blipFill>
          <a:blip r:embed="rId5">
            <a:alphaModFix/>
          </a:blip>
          <a:stretch>
            <a:fillRect/>
          </a:stretch>
        </p:blipFill>
        <p:spPr>
          <a:xfrm>
            <a:off x="10087250" y="13461513"/>
            <a:ext cx="1775201" cy="1151574"/>
          </a:xfrm>
          <a:prstGeom prst="rect">
            <a:avLst/>
          </a:prstGeom>
          <a:noFill/>
          <a:ln>
            <a:noFill/>
          </a:ln>
        </p:spPr>
      </p:pic>
      <p:sp>
        <p:nvSpPr>
          <p:cNvPr id="1043" name="Google Shape;1043;p70"/>
          <p:cNvSpPr/>
          <p:nvPr/>
        </p:nvSpPr>
        <p:spPr>
          <a:xfrm rot="-6624296">
            <a:off x="9844614" y="120142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44" name="Google Shape;1044;p70"/>
          <p:cNvSpPr/>
          <p:nvPr/>
        </p:nvSpPr>
        <p:spPr>
          <a:xfrm flipH="1" rot="-6624047">
            <a:off x="9636384" y="118472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nvGrpSpPr>
          <p:cNvPr id="1045" name="Google Shape;1045;p70"/>
          <p:cNvGrpSpPr/>
          <p:nvPr/>
        </p:nvGrpSpPr>
        <p:grpSpPr>
          <a:xfrm>
            <a:off x="20396555" y="15450472"/>
            <a:ext cx="3579007" cy="3391319"/>
            <a:chOff x="26490400" y="13220700"/>
            <a:chExt cx="8039100" cy="6362700"/>
          </a:xfrm>
        </p:grpSpPr>
        <p:sp>
          <p:nvSpPr>
            <p:cNvPr id="1046" name="Google Shape;1046;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47" name="Google Shape;1047;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48" name="Google Shape;1048;p70"/>
          <p:cNvSpPr/>
          <p:nvPr/>
        </p:nvSpPr>
        <p:spPr>
          <a:xfrm>
            <a:off x="20777550" y="16161081"/>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49" name="Google Shape;1049;p70"/>
          <p:cNvGrpSpPr/>
          <p:nvPr/>
        </p:nvGrpSpPr>
        <p:grpSpPr>
          <a:xfrm>
            <a:off x="12600443" y="15510860"/>
            <a:ext cx="3579007" cy="3391319"/>
            <a:chOff x="26490400" y="13220700"/>
            <a:chExt cx="8039100" cy="6362700"/>
          </a:xfrm>
        </p:grpSpPr>
        <p:sp>
          <p:nvSpPr>
            <p:cNvPr id="1050" name="Google Shape;1050;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51" name="Google Shape;1051;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52" name="Google Shape;1052;p70"/>
          <p:cNvSpPr/>
          <p:nvPr/>
        </p:nvSpPr>
        <p:spPr>
          <a:xfrm>
            <a:off x="13082313" y="16221463"/>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53" name="Google Shape;1053;p70"/>
          <p:cNvGrpSpPr/>
          <p:nvPr/>
        </p:nvGrpSpPr>
        <p:grpSpPr>
          <a:xfrm>
            <a:off x="17747968" y="15006172"/>
            <a:ext cx="3579007" cy="3391319"/>
            <a:chOff x="26490400" y="13220700"/>
            <a:chExt cx="8039100" cy="6362700"/>
          </a:xfrm>
        </p:grpSpPr>
        <p:sp>
          <p:nvSpPr>
            <p:cNvPr id="1054" name="Google Shape;1054;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55" name="Google Shape;1055;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56" name="Google Shape;1056;p70"/>
          <p:cNvSpPr/>
          <p:nvPr/>
        </p:nvSpPr>
        <p:spPr>
          <a:xfrm>
            <a:off x="18128975" y="15680244"/>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57" name="Google Shape;1057;p70"/>
          <p:cNvGrpSpPr/>
          <p:nvPr/>
        </p:nvGrpSpPr>
        <p:grpSpPr>
          <a:xfrm>
            <a:off x="15174205" y="15779347"/>
            <a:ext cx="3579007" cy="3391319"/>
            <a:chOff x="26490400" y="13220700"/>
            <a:chExt cx="8039100" cy="6362700"/>
          </a:xfrm>
        </p:grpSpPr>
        <p:sp>
          <p:nvSpPr>
            <p:cNvPr id="1058" name="Google Shape;1058;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59" name="Google Shape;1059;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60" name="Google Shape;1060;p70"/>
          <p:cNvSpPr/>
          <p:nvPr/>
        </p:nvSpPr>
        <p:spPr>
          <a:xfrm>
            <a:off x="15555263" y="16453825"/>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7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Scaling Containerized Applications</a:t>
            </a:r>
            <a:endParaRPr sz="8400"/>
          </a:p>
        </p:txBody>
      </p:sp>
      <p:grpSp>
        <p:nvGrpSpPr>
          <p:cNvPr id="1067" name="Google Shape;1067;p71"/>
          <p:cNvGrpSpPr/>
          <p:nvPr/>
        </p:nvGrpSpPr>
        <p:grpSpPr>
          <a:xfrm>
            <a:off x="10003877" y="4058700"/>
            <a:ext cx="16160060" cy="9867911"/>
            <a:chOff x="6201589" y="5938524"/>
            <a:chExt cx="10240200" cy="6362700"/>
          </a:xfrm>
        </p:grpSpPr>
        <p:sp>
          <p:nvSpPr>
            <p:cNvPr id="1068" name="Google Shape;1068;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69" name="Google Shape;1069;p71"/>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Arbitrary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070" name="Google Shape;1070;p71"/>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1071" name="Google Shape;1071;p71"/>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1072" name="Google Shape;1072;p71"/>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1073" name="Google Shape;1073;p71"/>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1074" name="Google Shape;1074;p71"/>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1075" name="Google Shape;1075;p71"/>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1076" name="Google Shape;1076;p71"/>
          <p:cNvSpPr/>
          <p:nvPr/>
        </p:nvSpPr>
        <p:spPr>
          <a:xfrm>
            <a:off x="12687300" y="6280500"/>
            <a:ext cx="4836900" cy="24351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1077" name="Google Shape;1077;p71"/>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1078" name="Google Shape;1078;p71"/>
          <p:cNvSpPr/>
          <p:nvPr/>
        </p:nvSpPr>
        <p:spPr>
          <a:xfrm flipH="1" rot="-9693903">
            <a:off x="13500631" y="8896912"/>
            <a:ext cx="551185" cy="2981924"/>
          </a:xfrm>
          <a:prstGeom prst="arc">
            <a:avLst>
              <a:gd fmla="val 17555356" name="adj1"/>
              <a:gd fmla="val 5287843" name="adj2"/>
            </a:avLst>
          </a:prstGeom>
          <a:noFill/>
          <a:ln cap="flat" cmpd="sng" w="76200">
            <a:solidFill>
              <a:schemeClr val="dk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79" name="Google Shape;1079;p71"/>
          <p:cNvSpPr/>
          <p:nvPr/>
        </p:nvSpPr>
        <p:spPr>
          <a:xfrm flipH="1" rot="10576673">
            <a:off x="21163863" y="8000302"/>
            <a:ext cx="1044403" cy="1984697"/>
          </a:xfrm>
          <a:prstGeom prst="arc">
            <a:avLst>
              <a:gd fmla="val 17555356" name="adj1"/>
              <a:gd fmla="val 3986520" name="adj2"/>
            </a:avLst>
          </a:prstGeom>
          <a:noFill/>
          <a:ln cap="flat" cmpd="sng" w="76200">
            <a:solidFill>
              <a:srgbClr val="F1C23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0" name="Google Shape;1080;p71"/>
          <p:cNvSpPr/>
          <p:nvPr/>
        </p:nvSpPr>
        <p:spPr>
          <a:xfrm flipH="1" rot="5253322">
            <a:off x="18917300" y="8000250"/>
            <a:ext cx="1645798" cy="43386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1" name="Google Shape;1081;p71"/>
          <p:cNvSpPr/>
          <p:nvPr/>
        </p:nvSpPr>
        <p:spPr>
          <a:xfrm rot="5253512">
            <a:off x="18774055" y="9731975"/>
            <a:ext cx="1971890" cy="46263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2" name="Google Shape;1082;p71"/>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1083" name="Google Shape;1083;p71"/>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1084" name="Google Shape;1084;p71"/>
          <p:cNvSpPr/>
          <p:nvPr/>
        </p:nvSpPr>
        <p:spPr>
          <a:xfrm rot="-5971259">
            <a:off x="10719600" y="8866827"/>
            <a:ext cx="1975107" cy="5523144"/>
          </a:xfrm>
          <a:prstGeom prst="arc">
            <a:avLst>
              <a:gd fmla="val 16761633" name="adj1"/>
              <a:gd fmla="val 3986520" name="adj2"/>
            </a:avLst>
          </a:prstGeom>
          <a:noFill/>
          <a:ln cap="flat" cmpd="sng" w="76200">
            <a:solidFill>
              <a:schemeClr val="dk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5" name="Google Shape;1085;p71"/>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086" name="Google Shape;1086;p71"/>
          <p:cNvSpPr/>
          <p:nvPr/>
        </p:nvSpPr>
        <p:spPr>
          <a:xfrm flipH="1" rot="1106097">
            <a:off x="12537256" y="7110292"/>
            <a:ext cx="1017937" cy="3903916"/>
          </a:xfrm>
          <a:prstGeom prst="arc">
            <a:avLst>
              <a:gd fmla="val 17555356" name="adj1"/>
              <a:gd fmla="val 3986520" name="adj2"/>
            </a:avLst>
          </a:prstGeom>
          <a:noFill/>
          <a:ln cap="flat" cmpd="sng" w="76200">
            <a:solidFill>
              <a:srgbClr val="8E7CC3"/>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7" name="Google Shape;1087;p71"/>
          <p:cNvSpPr/>
          <p:nvPr/>
        </p:nvSpPr>
        <p:spPr>
          <a:xfrm>
            <a:off x="1409625" y="4134375"/>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sp>
        <p:nvSpPr>
          <p:cNvPr id="1088" name="Google Shape;1088;p71"/>
          <p:cNvSpPr/>
          <p:nvPr/>
        </p:nvSpPr>
        <p:spPr>
          <a:xfrm>
            <a:off x="26671975" y="4134375"/>
            <a:ext cx="63969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GenAI </a:t>
            </a:r>
            <a:endParaRPr b="1" sz="7200">
              <a:solidFill>
                <a:schemeClr val="dk1"/>
              </a:solidFill>
            </a:endParaRPr>
          </a:p>
          <a:p>
            <a:pPr indent="0" lvl="0" marL="0" rtl="0" algn="ctr">
              <a:spcBef>
                <a:spcPts val="0"/>
              </a:spcBef>
              <a:spcAft>
                <a:spcPts val="0"/>
              </a:spcAft>
              <a:buNone/>
            </a:pPr>
            <a:r>
              <a:rPr b="1" lang="en-US" sz="7200">
                <a:solidFill>
                  <a:schemeClr val="dk1"/>
                </a:solidFill>
              </a:rPr>
              <a:t>Service</a:t>
            </a:r>
            <a:endParaRPr b="1" sz="7200">
              <a:solidFill>
                <a:schemeClr val="dk1"/>
              </a:solidFill>
            </a:endParaRPr>
          </a:p>
        </p:txBody>
      </p:sp>
      <p:pic>
        <p:nvPicPr>
          <p:cNvPr id="1089" name="Google Shape;1089;p71"/>
          <p:cNvPicPr preferRelativeResize="0"/>
          <p:nvPr/>
        </p:nvPicPr>
        <p:blipFill>
          <a:blip r:embed="rId3">
            <a:alphaModFix/>
          </a:blip>
          <a:stretch>
            <a:fillRect/>
          </a:stretch>
        </p:blipFill>
        <p:spPr>
          <a:xfrm rot="156719">
            <a:off x="31228340" y="5423261"/>
            <a:ext cx="4319521" cy="4645778"/>
          </a:xfrm>
          <a:prstGeom prst="rect">
            <a:avLst/>
          </a:prstGeom>
          <a:noFill/>
          <a:ln>
            <a:noFill/>
          </a:ln>
        </p:spPr>
      </p:pic>
      <p:pic>
        <p:nvPicPr>
          <p:cNvPr id="1090" name="Google Shape;1090;p71"/>
          <p:cNvPicPr preferRelativeResize="0"/>
          <p:nvPr/>
        </p:nvPicPr>
        <p:blipFill>
          <a:blip r:embed="rId4">
            <a:alphaModFix/>
          </a:blip>
          <a:stretch>
            <a:fillRect/>
          </a:stretch>
        </p:blipFill>
        <p:spPr>
          <a:xfrm>
            <a:off x="304000" y="7373930"/>
            <a:ext cx="3578972" cy="2348700"/>
          </a:xfrm>
          <a:prstGeom prst="rect">
            <a:avLst/>
          </a:prstGeom>
          <a:noFill/>
          <a:ln>
            <a:noFill/>
          </a:ln>
        </p:spPr>
      </p:pic>
      <p:grpSp>
        <p:nvGrpSpPr>
          <p:cNvPr id="1091" name="Google Shape;1091;p71"/>
          <p:cNvGrpSpPr/>
          <p:nvPr/>
        </p:nvGrpSpPr>
        <p:grpSpPr>
          <a:xfrm>
            <a:off x="1638300" y="13220700"/>
            <a:ext cx="8039100" cy="6362700"/>
            <a:chOff x="5753100" y="6515100"/>
            <a:chExt cx="8039100" cy="6362700"/>
          </a:xfrm>
        </p:grpSpPr>
        <p:sp>
          <p:nvSpPr>
            <p:cNvPr id="1092" name="Google Shape;1092;p71"/>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93" name="Google Shape;1093;p71"/>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1094" name="Google Shape;1094;p71"/>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1095" name="Google Shape;1095;p71"/>
          <p:cNvGrpSpPr/>
          <p:nvPr/>
        </p:nvGrpSpPr>
        <p:grpSpPr>
          <a:xfrm>
            <a:off x="20396555" y="15450472"/>
            <a:ext cx="3579007" cy="3391319"/>
            <a:chOff x="26490400" y="13220700"/>
            <a:chExt cx="8039100" cy="6362700"/>
          </a:xfrm>
        </p:grpSpPr>
        <p:sp>
          <p:nvSpPr>
            <p:cNvPr id="1096" name="Google Shape;1096;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97" name="Google Shape;1097;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98" name="Google Shape;1098;p71"/>
          <p:cNvSpPr/>
          <p:nvPr/>
        </p:nvSpPr>
        <p:spPr>
          <a:xfrm>
            <a:off x="20777550" y="16161081"/>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99" name="Google Shape;1099;p71"/>
          <p:cNvGrpSpPr/>
          <p:nvPr/>
        </p:nvGrpSpPr>
        <p:grpSpPr>
          <a:xfrm>
            <a:off x="12600443" y="15510860"/>
            <a:ext cx="3579007" cy="3391319"/>
            <a:chOff x="26490400" y="13220700"/>
            <a:chExt cx="8039100" cy="6362700"/>
          </a:xfrm>
        </p:grpSpPr>
        <p:sp>
          <p:nvSpPr>
            <p:cNvPr id="1100" name="Google Shape;1100;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01" name="Google Shape;1101;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102" name="Google Shape;1102;p71"/>
          <p:cNvSpPr/>
          <p:nvPr/>
        </p:nvSpPr>
        <p:spPr>
          <a:xfrm>
            <a:off x="13082313" y="16221463"/>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103" name="Google Shape;1103;p71"/>
          <p:cNvGrpSpPr/>
          <p:nvPr/>
        </p:nvGrpSpPr>
        <p:grpSpPr>
          <a:xfrm>
            <a:off x="17747968" y="15006172"/>
            <a:ext cx="3579007" cy="3391319"/>
            <a:chOff x="26490400" y="13220700"/>
            <a:chExt cx="8039100" cy="6362700"/>
          </a:xfrm>
        </p:grpSpPr>
        <p:sp>
          <p:nvSpPr>
            <p:cNvPr id="1104" name="Google Shape;1104;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05" name="Google Shape;1105;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106" name="Google Shape;1106;p71"/>
          <p:cNvSpPr/>
          <p:nvPr/>
        </p:nvSpPr>
        <p:spPr>
          <a:xfrm>
            <a:off x="18128975" y="15680244"/>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107" name="Google Shape;1107;p71"/>
          <p:cNvGrpSpPr/>
          <p:nvPr/>
        </p:nvGrpSpPr>
        <p:grpSpPr>
          <a:xfrm>
            <a:off x="15174205" y="15779347"/>
            <a:ext cx="3579007" cy="3391319"/>
            <a:chOff x="26490400" y="13220700"/>
            <a:chExt cx="8039100" cy="6362700"/>
          </a:xfrm>
        </p:grpSpPr>
        <p:sp>
          <p:nvSpPr>
            <p:cNvPr id="1108" name="Google Shape;1108;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09" name="Google Shape;1109;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pic>
        <p:nvPicPr>
          <p:cNvPr id="1110" name="Google Shape;1110;p71"/>
          <p:cNvPicPr preferRelativeResize="0"/>
          <p:nvPr/>
        </p:nvPicPr>
        <p:blipFill>
          <a:blip r:embed="rId5">
            <a:alphaModFix/>
          </a:blip>
          <a:stretch>
            <a:fillRect/>
          </a:stretch>
        </p:blipFill>
        <p:spPr>
          <a:xfrm>
            <a:off x="26244187" y="8220300"/>
            <a:ext cx="1775201" cy="1151574"/>
          </a:xfrm>
          <a:prstGeom prst="rect">
            <a:avLst/>
          </a:prstGeom>
          <a:noFill/>
          <a:ln>
            <a:noFill/>
          </a:ln>
        </p:spPr>
      </p:pic>
      <p:sp>
        <p:nvSpPr>
          <p:cNvPr id="1111" name="Google Shape;1111;p71"/>
          <p:cNvSpPr/>
          <p:nvPr/>
        </p:nvSpPr>
        <p:spPr>
          <a:xfrm rot="-6624296">
            <a:off x="26001551" y="6773031"/>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2" name="Google Shape;1112;p71"/>
          <p:cNvSpPr/>
          <p:nvPr/>
        </p:nvSpPr>
        <p:spPr>
          <a:xfrm flipH="1" rot="-6624047">
            <a:off x="25793321" y="6606042"/>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1113" name="Google Shape;1113;p71"/>
          <p:cNvPicPr preferRelativeResize="0"/>
          <p:nvPr/>
        </p:nvPicPr>
        <p:blipFill>
          <a:blip r:embed="rId5">
            <a:alphaModFix/>
          </a:blip>
          <a:stretch>
            <a:fillRect/>
          </a:stretch>
        </p:blipFill>
        <p:spPr>
          <a:xfrm>
            <a:off x="9418600" y="6175738"/>
            <a:ext cx="1775201" cy="1151574"/>
          </a:xfrm>
          <a:prstGeom prst="rect">
            <a:avLst/>
          </a:prstGeom>
          <a:noFill/>
          <a:ln>
            <a:noFill/>
          </a:ln>
        </p:spPr>
      </p:pic>
      <p:sp>
        <p:nvSpPr>
          <p:cNvPr id="1114" name="Google Shape;1114;p71"/>
          <p:cNvSpPr/>
          <p:nvPr/>
        </p:nvSpPr>
        <p:spPr>
          <a:xfrm rot="-4246282">
            <a:off x="9383458" y="4481054"/>
            <a:ext cx="1664245" cy="4655970"/>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5" name="Google Shape;1115;p71"/>
          <p:cNvSpPr/>
          <p:nvPr/>
        </p:nvSpPr>
        <p:spPr>
          <a:xfrm flipH="1" rot="-4246202">
            <a:off x="9278478" y="4180498"/>
            <a:ext cx="1606750" cy="483724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1116" name="Google Shape;1116;p71"/>
          <p:cNvPicPr preferRelativeResize="0"/>
          <p:nvPr/>
        </p:nvPicPr>
        <p:blipFill>
          <a:blip r:embed="rId5">
            <a:alphaModFix/>
          </a:blip>
          <a:stretch>
            <a:fillRect/>
          </a:stretch>
        </p:blipFill>
        <p:spPr>
          <a:xfrm>
            <a:off x="10087250" y="13461513"/>
            <a:ext cx="1775201" cy="1151574"/>
          </a:xfrm>
          <a:prstGeom prst="rect">
            <a:avLst/>
          </a:prstGeom>
          <a:noFill/>
          <a:ln>
            <a:noFill/>
          </a:ln>
        </p:spPr>
      </p:pic>
      <p:sp>
        <p:nvSpPr>
          <p:cNvPr id="1117" name="Google Shape;1117;p71"/>
          <p:cNvSpPr/>
          <p:nvPr/>
        </p:nvSpPr>
        <p:spPr>
          <a:xfrm rot="-6624296">
            <a:off x="9844614" y="120142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8" name="Google Shape;1118;p71"/>
          <p:cNvSpPr/>
          <p:nvPr/>
        </p:nvSpPr>
        <p:spPr>
          <a:xfrm flipH="1" rot="-6624047">
            <a:off x="9636384" y="118472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9" name="Google Shape;1119;p71"/>
          <p:cNvSpPr/>
          <p:nvPr/>
        </p:nvSpPr>
        <p:spPr>
          <a:xfrm>
            <a:off x="15555263" y="16453825"/>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120" name="Google Shape;1120;p71"/>
          <p:cNvGrpSpPr/>
          <p:nvPr/>
        </p:nvGrpSpPr>
        <p:grpSpPr>
          <a:xfrm>
            <a:off x="26372941" y="13220712"/>
            <a:ext cx="3578950" cy="2960564"/>
            <a:chOff x="12224254" y="15854049"/>
            <a:chExt cx="3578950" cy="2960564"/>
          </a:xfrm>
        </p:grpSpPr>
        <p:grpSp>
          <p:nvGrpSpPr>
            <p:cNvPr id="1121" name="Google Shape;1121;p71"/>
            <p:cNvGrpSpPr/>
            <p:nvPr/>
          </p:nvGrpSpPr>
          <p:grpSpPr>
            <a:xfrm>
              <a:off x="12224254" y="15854049"/>
              <a:ext cx="3578950" cy="2960564"/>
              <a:chOff x="6201589" y="5938524"/>
              <a:chExt cx="10240200" cy="6362700"/>
            </a:xfrm>
          </p:grpSpPr>
          <p:sp>
            <p:nvSpPr>
              <p:cNvPr id="1122" name="Google Shape;1122;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23" name="Google Shape;1123;p71"/>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1124" name="Google Shape;1124;p71"/>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5" name="Google Shape;1125;p71"/>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6" name="Google Shape;1126;p71"/>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7" name="Google Shape;1127;p71"/>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8" name="Google Shape;1128;p71"/>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9" name="Google Shape;1129;p71"/>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30" name="Google Shape;1130;p71"/>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31" name="Google Shape;1131;p71"/>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grpSp>
        <p:nvGrpSpPr>
          <p:cNvPr id="1132" name="Google Shape;1132;p71"/>
          <p:cNvGrpSpPr/>
          <p:nvPr/>
        </p:nvGrpSpPr>
        <p:grpSpPr>
          <a:xfrm>
            <a:off x="28458904" y="12519462"/>
            <a:ext cx="3578950" cy="2960564"/>
            <a:chOff x="12224254" y="15854049"/>
            <a:chExt cx="3578950" cy="2960564"/>
          </a:xfrm>
        </p:grpSpPr>
        <p:grpSp>
          <p:nvGrpSpPr>
            <p:cNvPr id="1133" name="Google Shape;1133;p71"/>
            <p:cNvGrpSpPr/>
            <p:nvPr/>
          </p:nvGrpSpPr>
          <p:grpSpPr>
            <a:xfrm>
              <a:off x="12224254" y="15854049"/>
              <a:ext cx="3578950" cy="2960564"/>
              <a:chOff x="6201589" y="5938524"/>
              <a:chExt cx="10240200" cy="6362700"/>
            </a:xfrm>
          </p:grpSpPr>
          <p:sp>
            <p:nvSpPr>
              <p:cNvPr id="1134" name="Google Shape;1134;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35" name="Google Shape;1135;p71"/>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1136" name="Google Shape;1136;p71"/>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37" name="Google Shape;1137;p71"/>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38" name="Google Shape;1138;p71"/>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39" name="Google Shape;1139;p71"/>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40" name="Google Shape;1140;p71"/>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41" name="Google Shape;1141;p71"/>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42" name="Google Shape;1142;p71"/>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43" name="Google Shape;1143;p71"/>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grpSp>
        <p:nvGrpSpPr>
          <p:cNvPr id="1144" name="Google Shape;1144;p71"/>
          <p:cNvGrpSpPr/>
          <p:nvPr/>
        </p:nvGrpSpPr>
        <p:grpSpPr>
          <a:xfrm>
            <a:off x="30160904" y="13461524"/>
            <a:ext cx="3578950" cy="2960564"/>
            <a:chOff x="12224254" y="15854049"/>
            <a:chExt cx="3578950" cy="2960564"/>
          </a:xfrm>
        </p:grpSpPr>
        <p:grpSp>
          <p:nvGrpSpPr>
            <p:cNvPr id="1145" name="Google Shape;1145;p71"/>
            <p:cNvGrpSpPr/>
            <p:nvPr/>
          </p:nvGrpSpPr>
          <p:grpSpPr>
            <a:xfrm>
              <a:off x="12224254" y="15854049"/>
              <a:ext cx="3578950" cy="2960564"/>
              <a:chOff x="6201589" y="5938524"/>
              <a:chExt cx="10240200" cy="6362700"/>
            </a:xfrm>
          </p:grpSpPr>
          <p:sp>
            <p:nvSpPr>
              <p:cNvPr id="1146" name="Google Shape;1146;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47" name="Google Shape;1147;p71"/>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1148" name="Google Shape;1148;p71"/>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49" name="Google Shape;1149;p71"/>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0" name="Google Shape;1150;p71"/>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1" name="Google Shape;1151;p71"/>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2" name="Google Shape;1152;p71"/>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3" name="Google Shape;1153;p71"/>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54" name="Google Shape;1154;p71"/>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55" name="Google Shape;1155;p71"/>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grpSp>
        <p:nvGrpSpPr>
          <p:cNvPr id="1161" name="Google Shape;1161;p72"/>
          <p:cNvGrpSpPr/>
          <p:nvPr/>
        </p:nvGrpSpPr>
        <p:grpSpPr>
          <a:xfrm>
            <a:off x="15811639" y="4621556"/>
            <a:ext cx="17885954" cy="11066863"/>
            <a:chOff x="10003877" y="4058700"/>
            <a:chExt cx="16160060" cy="9867911"/>
          </a:xfrm>
        </p:grpSpPr>
        <p:grpSp>
          <p:nvGrpSpPr>
            <p:cNvPr id="1162" name="Google Shape;1162;p72"/>
            <p:cNvGrpSpPr/>
            <p:nvPr/>
          </p:nvGrpSpPr>
          <p:grpSpPr>
            <a:xfrm>
              <a:off x="10003877" y="4058700"/>
              <a:ext cx="16160060" cy="9867911"/>
              <a:chOff x="6201589" y="5938524"/>
              <a:chExt cx="10240200" cy="6362700"/>
            </a:xfrm>
          </p:grpSpPr>
          <p:sp>
            <p:nvSpPr>
              <p:cNvPr id="1163" name="Google Shape;1163;p72"/>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64" name="Google Shape;1164;p72"/>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165" name="Google Shape;1165;p72"/>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grpSp>
      <p:sp>
        <p:nvSpPr>
          <p:cNvPr id="1166" name="Google Shape;1166;p72"/>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167" name="Google Shape;1167;p72"/>
          <p:cNvPicPr preferRelativeResize="0"/>
          <p:nvPr/>
        </p:nvPicPr>
        <p:blipFill rotWithShape="1">
          <a:blip r:embed="rId3">
            <a:alphaModFix/>
          </a:blip>
          <a:srcRect b="0" l="0" r="0" t="0"/>
          <a:stretch/>
        </p:blipFill>
        <p:spPr>
          <a:xfrm>
            <a:off x="0" y="11337564"/>
            <a:ext cx="11805302" cy="9227562"/>
          </a:xfrm>
          <a:prstGeom prst="rect">
            <a:avLst/>
          </a:prstGeom>
          <a:noFill/>
          <a:ln>
            <a:noFill/>
          </a:ln>
        </p:spPr>
      </p:pic>
      <p:sp>
        <p:nvSpPr>
          <p:cNvPr id="1168" name="Google Shape;1168;p7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169" name="Google Shape;1169;p7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a:t>
            </a:r>
            <a:endParaRPr b="1"/>
          </a:p>
        </p:txBody>
      </p:sp>
      <p:sp>
        <p:nvSpPr>
          <p:cNvPr id="1170" name="Google Shape;1170;p72"/>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171" name="Google Shape;1171;p72"/>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72" name="Google Shape;1172;p72"/>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73" name="Google Shape;1173;p7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grpSp>
        <p:nvGrpSpPr>
          <p:cNvPr id="1179" name="Google Shape;1179;p73"/>
          <p:cNvGrpSpPr/>
          <p:nvPr/>
        </p:nvGrpSpPr>
        <p:grpSpPr>
          <a:xfrm>
            <a:off x="15811639" y="4621556"/>
            <a:ext cx="17885954" cy="11066863"/>
            <a:chOff x="10003877" y="4058700"/>
            <a:chExt cx="16160060" cy="9867911"/>
          </a:xfrm>
        </p:grpSpPr>
        <p:grpSp>
          <p:nvGrpSpPr>
            <p:cNvPr id="1180" name="Google Shape;1180;p73"/>
            <p:cNvGrpSpPr/>
            <p:nvPr/>
          </p:nvGrpSpPr>
          <p:grpSpPr>
            <a:xfrm>
              <a:off x="10003877" y="4058700"/>
              <a:ext cx="16160060" cy="9867911"/>
              <a:chOff x="6201589" y="5938524"/>
              <a:chExt cx="10240200" cy="6362700"/>
            </a:xfrm>
          </p:grpSpPr>
          <p:sp>
            <p:nvSpPr>
              <p:cNvPr id="1181" name="Google Shape;1181;p73"/>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82" name="Google Shape;1182;p73"/>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183" name="Google Shape;1183;p73"/>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184" name="Google Shape;1184;p73"/>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185" name="Google Shape;1185;p73"/>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186" name="Google Shape;1186;p73"/>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187" name="Google Shape;1187;p73"/>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188" name="Google Shape;1188;p7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189" name="Google Shape;1189;p7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p:txBody>
      </p:sp>
      <p:sp>
        <p:nvSpPr>
          <p:cNvPr id="1190" name="Google Shape;1190;p73"/>
          <p:cNvSpPr txBox="1"/>
          <p:nvPr/>
        </p:nvSpPr>
        <p:spPr>
          <a:xfrm>
            <a:off x="124084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191" name="Google Shape;1191;p73"/>
          <p:cNvGrpSpPr/>
          <p:nvPr/>
        </p:nvGrpSpPr>
        <p:grpSpPr>
          <a:xfrm>
            <a:off x="10367530" y="4145019"/>
            <a:ext cx="7718777" cy="5499197"/>
            <a:chOff x="13136776" y="6131296"/>
            <a:chExt cx="5025900" cy="3385163"/>
          </a:xfrm>
        </p:grpSpPr>
        <p:sp>
          <p:nvSpPr>
            <p:cNvPr id="1192" name="Google Shape;1192;p73"/>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93" name="Google Shape;1193;p73"/>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194" name="Google Shape;1194;p73"/>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195" name="Google Shape;1195;p73"/>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96" name="Google Shape;1196;p73"/>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97" name="Google Shape;1197;p7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7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Gradio</a:t>
            </a:r>
            <a:endParaRPr sz="8400"/>
          </a:p>
        </p:txBody>
      </p:sp>
      <p:pic>
        <p:nvPicPr>
          <p:cNvPr id="1204" name="Google Shape;1204;p74"/>
          <p:cNvPicPr preferRelativeResize="0"/>
          <p:nvPr/>
        </p:nvPicPr>
        <p:blipFill>
          <a:blip r:embed="rId3">
            <a:alphaModFix/>
          </a:blip>
          <a:stretch>
            <a:fillRect/>
          </a:stretch>
        </p:blipFill>
        <p:spPr>
          <a:xfrm>
            <a:off x="0" y="3361300"/>
            <a:ext cx="36576000" cy="156626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Simple Gradio ChatInterface</a:t>
            </a:r>
            <a:endParaRPr sz="8400"/>
          </a:p>
        </p:txBody>
      </p:sp>
      <p:pic>
        <p:nvPicPr>
          <p:cNvPr id="1211" name="Google Shape;1211;p75"/>
          <p:cNvPicPr preferRelativeResize="0"/>
          <p:nvPr/>
        </p:nvPicPr>
        <p:blipFill rotWithShape="1">
          <a:blip r:embed="rId3">
            <a:alphaModFix/>
          </a:blip>
          <a:srcRect b="0" l="0" r="0" t="12663"/>
          <a:stretch/>
        </p:blipFill>
        <p:spPr>
          <a:xfrm>
            <a:off x="1006150" y="3806339"/>
            <a:ext cx="16549275" cy="16257086"/>
          </a:xfrm>
          <a:prstGeom prst="rect">
            <a:avLst/>
          </a:prstGeom>
          <a:noFill/>
          <a:ln>
            <a:noFill/>
          </a:ln>
        </p:spPr>
      </p:pic>
      <p:pic>
        <p:nvPicPr>
          <p:cNvPr id="1212" name="Google Shape;1212;p75"/>
          <p:cNvPicPr preferRelativeResize="0"/>
          <p:nvPr/>
        </p:nvPicPr>
        <p:blipFill>
          <a:blip r:embed="rId4">
            <a:alphaModFix/>
          </a:blip>
          <a:stretch>
            <a:fillRect/>
          </a:stretch>
        </p:blipFill>
        <p:spPr>
          <a:xfrm>
            <a:off x="17920825" y="4204488"/>
            <a:ext cx="18330299" cy="12165025"/>
          </a:xfrm>
          <a:prstGeom prst="rect">
            <a:avLst/>
          </a:prstGeom>
          <a:noFill/>
          <a:ln>
            <a:noFill/>
          </a:ln>
        </p:spPr>
      </p:pic>
      <p:sp>
        <p:nvSpPr>
          <p:cNvPr id="1213" name="Google Shape;1213;p75"/>
          <p:cNvSpPr txBox="1"/>
          <p:nvPr/>
        </p:nvSpPr>
        <p:spPr>
          <a:xfrm>
            <a:off x="25678425" y="19709425"/>
            <a:ext cx="763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dk2"/>
                </a:solidFill>
                <a:hlinkClick r:id="rId5">
                  <a:extLst>
                    <a:ext uri="{A12FA001-AC4F-418D-AE19-62706E023703}">
                      <ahyp:hlinkClr val="tx"/>
                    </a:ext>
                  </a:extLst>
                </a:hlinkClick>
              </a:rPr>
              <a:t>https://huggingface.co/spaces/gradio/chatinterface_streaming_echo/blob/main/run.py</a:t>
            </a:r>
            <a:endParaRPr>
              <a:solidFill>
                <a:schemeClr val="lt1"/>
              </a:solidFill>
            </a:endParaRPr>
          </a:p>
        </p:txBody>
      </p:sp>
      <p:sp>
        <p:nvSpPr>
          <p:cNvPr id="1214" name="Google Shape;1214;p75"/>
          <p:cNvSpPr txBox="1"/>
          <p:nvPr/>
        </p:nvSpPr>
        <p:spPr>
          <a:xfrm>
            <a:off x="18213200" y="197094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6"/>
              </a:rPr>
              <a:t>https://www.gradio.app/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7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Gradio in HuggingFace Spaces</a:t>
            </a:r>
            <a:endParaRPr sz="8400"/>
          </a:p>
        </p:txBody>
      </p:sp>
      <p:pic>
        <p:nvPicPr>
          <p:cNvPr id="1221" name="Google Shape;1221;p76"/>
          <p:cNvPicPr preferRelativeResize="0"/>
          <p:nvPr/>
        </p:nvPicPr>
        <p:blipFill>
          <a:blip r:embed="rId3">
            <a:alphaModFix/>
          </a:blip>
          <a:stretch>
            <a:fillRect/>
          </a:stretch>
        </p:blipFill>
        <p:spPr>
          <a:xfrm>
            <a:off x="14544325" y="5154975"/>
            <a:ext cx="21375677" cy="13735549"/>
          </a:xfrm>
          <a:prstGeom prst="rect">
            <a:avLst/>
          </a:prstGeom>
          <a:noFill/>
          <a:ln>
            <a:noFill/>
          </a:ln>
        </p:spPr>
      </p:pic>
      <p:pic>
        <p:nvPicPr>
          <p:cNvPr id="1222" name="Google Shape;1222;p76"/>
          <p:cNvPicPr preferRelativeResize="0"/>
          <p:nvPr/>
        </p:nvPicPr>
        <p:blipFill>
          <a:blip r:embed="rId4">
            <a:alphaModFix/>
          </a:blip>
          <a:stretch>
            <a:fillRect/>
          </a:stretch>
        </p:blipFill>
        <p:spPr>
          <a:xfrm>
            <a:off x="1541050" y="5212213"/>
            <a:ext cx="12109772" cy="13621075"/>
          </a:xfrm>
          <a:prstGeom prst="rect">
            <a:avLst/>
          </a:prstGeom>
          <a:noFill/>
          <a:ln>
            <a:noFill/>
          </a:ln>
        </p:spPr>
      </p:pic>
      <p:sp>
        <p:nvSpPr>
          <p:cNvPr id="1223" name="Google Shape;1223;p76"/>
          <p:cNvSpPr txBox="1"/>
          <p:nvPr/>
        </p:nvSpPr>
        <p:spPr>
          <a:xfrm>
            <a:off x="28065425" y="19733500"/>
            <a:ext cx="427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5"/>
              </a:rPr>
              <a:t>https://huggingface.co/spaces/camenduru-com/webui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12" name="Google Shape;412;p41"/>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13" name="Google Shape;413;p41"/>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14" name="Google Shape;414;p41"/>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15" name="Google Shape;415;p41"/>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16" name="Google Shape;416;p41"/>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17" name="Google Shape;417;p41"/>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Custom Gradio Block Interface</a:t>
            </a:r>
            <a:endParaRPr sz="8400"/>
          </a:p>
        </p:txBody>
      </p:sp>
      <p:grpSp>
        <p:nvGrpSpPr>
          <p:cNvPr id="1230" name="Google Shape;1230;p77"/>
          <p:cNvGrpSpPr/>
          <p:nvPr/>
        </p:nvGrpSpPr>
        <p:grpSpPr>
          <a:xfrm>
            <a:off x="17555224" y="4421914"/>
            <a:ext cx="19019119" cy="14581389"/>
            <a:chOff x="18000175" y="4421750"/>
            <a:chExt cx="18104826" cy="13881749"/>
          </a:xfrm>
        </p:grpSpPr>
        <p:pic>
          <p:nvPicPr>
            <p:cNvPr id="1231" name="Google Shape;1231;p77"/>
            <p:cNvPicPr preferRelativeResize="0"/>
            <p:nvPr/>
          </p:nvPicPr>
          <p:blipFill rotWithShape="1">
            <a:blip r:embed="rId3">
              <a:alphaModFix/>
            </a:blip>
            <a:srcRect b="0" l="0" r="0" t="48154"/>
            <a:stretch/>
          </p:blipFill>
          <p:spPr>
            <a:xfrm>
              <a:off x="18000175" y="4421750"/>
              <a:ext cx="18104826" cy="13881749"/>
            </a:xfrm>
            <a:prstGeom prst="rect">
              <a:avLst/>
            </a:prstGeom>
            <a:noFill/>
            <a:ln>
              <a:noFill/>
            </a:ln>
          </p:spPr>
        </p:pic>
        <p:sp>
          <p:nvSpPr>
            <p:cNvPr id="1232" name="Google Shape;1232;p77"/>
            <p:cNvSpPr/>
            <p:nvPr/>
          </p:nvSpPr>
          <p:spPr>
            <a:xfrm>
              <a:off x="19843125" y="15567550"/>
              <a:ext cx="9501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3" name="Google Shape;1233;p77"/>
            <p:cNvSpPr/>
            <p:nvPr/>
          </p:nvSpPr>
          <p:spPr>
            <a:xfrm>
              <a:off x="23241675" y="13052250"/>
              <a:ext cx="20037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4" name="Google Shape;1234;p77"/>
            <p:cNvSpPr/>
            <p:nvPr/>
          </p:nvSpPr>
          <p:spPr>
            <a:xfrm>
              <a:off x="19846250" y="13557750"/>
              <a:ext cx="9501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5" name="Google Shape;1235;p77"/>
            <p:cNvSpPr/>
            <p:nvPr/>
          </p:nvSpPr>
          <p:spPr>
            <a:xfrm>
              <a:off x="23433750" y="14985850"/>
              <a:ext cx="20037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36" name="Google Shape;1236;p77"/>
          <p:cNvSpPr txBox="1"/>
          <p:nvPr/>
        </p:nvSpPr>
        <p:spPr>
          <a:xfrm>
            <a:off x="26274800" y="19623875"/>
            <a:ext cx="661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4"/>
              </a:rPr>
              <a:t>https://www.gradio.app/guides/creating-a-custom-chatbot-with-blocks</a:t>
            </a:r>
            <a:endParaRPr/>
          </a:p>
        </p:txBody>
      </p:sp>
      <p:pic>
        <p:nvPicPr>
          <p:cNvPr id="1237" name="Google Shape;1237;p77"/>
          <p:cNvPicPr preferRelativeResize="0"/>
          <p:nvPr/>
        </p:nvPicPr>
        <p:blipFill>
          <a:blip r:embed="rId5">
            <a:alphaModFix/>
          </a:blip>
          <a:stretch>
            <a:fillRect/>
          </a:stretch>
        </p:blipFill>
        <p:spPr>
          <a:xfrm>
            <a:off x="0" y="4269525"/>
            <a:ext cx="17555225" cy="107693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grpSp>
        <p:nvGrpSpPr>
          <p:cNvPr id="1243" name="Google Shape;1243;p78"/>
          <p:cNvGrpSpPr/>
          <p:nvPr/>
        </p:nvGrpSpPr>
        <p:grpSpPr>
          <a:xfrm>
            <a:off x="15811639" y="4621556"/>
            <a:ext cx="17885954" cy="11066863"/>
            <a:chOff x="10003877" y="4058700"/>
            <a:chExt cx="16160060" cy="9867911"/>
          </a:xfrm>
        </p:grpSpPr>
        <p:grpSp>
          <p:nvGrpSpPr>
            <p:cNvPr id="1244" name="Google Shape;1244;p78"/>
            <p:cNvGrpSpPr/>
            <p:nvPr/>
          </p:nvGrpSpPr>
          <p:grpSpPr>
            <a:xfrm>
              <a:off x="10003877" y="4058700"/>
              <a:ext cx="16160060" cy="9867911"/>
              <a:chOff x="6201589" y="5938524"/>
              <a:chExt cx="10240200" cy="6362700"/>
            </a:xfrm>
          </p:grpSpPr>
          <p:sp>
            <p:nvSpPr>
              <p:cNvPr id="1245" name="Google Shape;1245;p78"/>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246" name="Google Shape;1246;p78"/>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247" name="Google Shape;1247;p78"/>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248" name="Google Shape;1248;p78"/>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249" name="Google Shape;1249;p78"/>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250" name="Google Shape;1250;p78"/>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251" name="Google Shape;1251;p78"/>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252" name="Google Shape;1252;p7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253" name="Google Shape;1253;p7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p:txBody>
      </p:sp>
      <p:sp>
        <p:nvSpPr>
          <p:cNvPr id="1254" name="Google Shape;1254;p78"/>
          <p:cNvSpPr txBox="1"/>
          <p:nvPr/>
        </p:nvSpPr>
        <p:spPr>
          <a:xfrm>
            <a:off x="124084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255" name="Google Shape;1255;p78"/>
          <p:cNvGrpSpPr/>
          <p:nvPr/>
        </p:nvGrpSpPr>
        <p:grpSpPr>
          <a:xfrm>
            <a:off x="10367530" y="4145019"/>
            <a:ext cx="7718777" cy="5499197"/>
            <a:chOff x="13136776" y="6131296"/>
            <a:chExt cx="5025900" cy="3385163"/>
          </a:xfrm>
        </p:grpSpPr>
        <p:sp>
          <p:nvSpPr>
            <p:cNvPr id="1256" name="Google Shape;1256;p78"/>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57" name="Google Shape;1257;p78"/>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258" name="Google Shape;1258;p78"/>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259" name="Google Shape;1259;p78"/>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60" name="Google Shape;1260;p78"/>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61" name="Google Shape;1261;p7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9"/>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1268" name="Google Shape;1268;p79"/>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2: LLM Services</a:t>
            </a:r>
            <a:endParaRPr sz="5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grpSp>
        <p:nvGrpSpPr>
          <p:cNvPr id="1274" name="Google Shape;1274;p80"/>
          <p:cNvGrpSpPr/>
          <p:nvPr/>
        </p:nvGrpSpPr>
        <p:grpSpPr>
          <a:xfrm>
            <a:off x="15811639" y="4621556"/>
            <a:ext cx="17885954" cy="11066863"/>
            <a:chOff x="10003877" y="4058700"/>
            <a:chExt cx="16160060" cy="9867911"/>
          </a:xfrm>
        </p:grpSpPr>
        <p:grpSp>
          <p:nvGrpSpPr>
            <p:cNvPr id="1275" name="Google Shape;1275;p80"/>
            <p:cNvGrpSpPr/>
            <p:nvPr/>
          </p:nvGrpSpPr>
          <p:grpSpPr>
            <a:xfrm>
              <a:off x="10003877" y="4058700"/>
              <a:ext cx="16160060" cy="9867911"/>
              <a:chOff x="6201589" y="5938524"/>
              <a:chExt cx="10240200" cy="6362700"/>
            </a:xfrm>
          </p:grpSpPr>
          <p:sp>
            <p:nvSpPr>
              <p:cNvPr id="1276" name="Google Shape;1276;p80"/>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277" name="Google Shape;1277;p80"/>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278" name="Google Shape;1278;p80"/>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279" name="Google Shape;1279;p80"/>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280" name="Google Shape;1280;p80"/>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281" name="Google Shape;1281;p80"/>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282" name="Google Shape;1282;p80"/>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283" name="Google Shape;1283;p8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284" name="Google Shape;1284;p8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p:txBody>
      </p:sp>
      <p:sp>
        <p:nvSpPr>
          <p:cNvPr id="1285" name="Google Shape;1285;p80"/>
          <p:cNvSpPr txBox="1"/>
          <p:nvPr/>
        </p:nvSpPr>
        <p:spPr>
          <a:xfrm>
            <a:off x="124084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286" name="Google Shape;1286;p80"/>
          <p:cNvGrpSpPr/>
          <p:nvPr/>
        </p:nvGrpSpPr>
        <p:grpSpPr>
          <a:xfrm>
            <a:off x="10367530" y="4145019"/>
            <a:ext cx="7718777" cy="5499197"/>
            <a:chOff x="13136776" y="6131296"/>
            <a:chExt cx="5025900" cy="3385163"/>
          </a:xfrm>
        </p:grpSpPr>
        <p:sp>
          <p:nvSpPr>
            <p:cNvPr id="1287" name="Google Shape;1287;p80"/>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88" name="Google Shape;1288;p80"/>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289" name="Google Shape;1289;p80"/>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290" name="Google Shape;1290;p80"/>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91" name="Google Shape;1291;p80"/>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92" name="Google Shape;1292;p8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8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1298" name="Google Shape;1298;p81"/>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1299" name="Google Shape;1299;p81"/>
          <p:cNvSpPr txBox="1"/>
          <p:nvPr>
            <p:ph idx="3" type="body"/>
          </p:nvPr>
        </p:nvSpPr>
        <p:spPr>
          <a:xfrm>
            <a:off x="6062650" y="17824136"/>
            <a:ext cx="24450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NVIDIA Sans Medium"/>
              <a:buNone/>
            </a:pPr>
            <a:r>
              <a:rPr lang="en-US"/>
              <a:t>Execute with dialog management and information retrieval in production</a:t>
            </a:r>
            <a:endParaRPr/>
          </a:p>
        </p:txBody>
      </p:sp>
      <p:sp>
        <p:nvSpPr>
          <p:cNvPr id="1300" name="Google Shape;1300;p81"/>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1301" name="Google Shape;1301;p81"/>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1302" name="Google Shape;1302;p81"/>
          <p:cNvPicPr preferRelativeResize="0"/>
          <p:nvPr/>
        </p:nvPicPr>
        <p:blipFill rotWithShape="1">
          <a:blip r:embed="rId5">
            <a:alphaModFix/>
          </a:blip>
          <a:srcRect b="6893" l="3642" r="8791" t="14409"/>
          <a:stretch/>
        </p:blipFill>
        <p:spPr>
          <a:xfrm>
            <a:off x="4876400" y="4080237"/>
            <a:ext cx="26823101" cy="13559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8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1308" name="Google Shape;1308;p82"/>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b="1" lang="en-US" sz="5400"/>
              <a:t>LLMs with Context and Control</a:t>
            </a:r>
            <a:endParaRPr b="1" sz="5400"/>
          </a:p>
        </p:txBody>
      </p:sp>
      <p:sp>
        <p:nvSpPr>
          <p:cNvPr id="1309" name="Google Shape;1309;p82"/>
          <p:cNvSpPr txBox="1"/>
          <p:nvPr>
            <p:ph idx="3" type="body"/>
          </p:nvPr>
        </p:nvSpPr>
        <p:spPr>
          <a:xfrm>
            <a:off x="6062650" y="17824136"/>
            <a:ext cx="24450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NVIDIA Sans Medium"/>
              <a:buNone/>
            </a:pPr>
            <a:r>
              <a:rPr lang="en-US"/>
              <a:t>Execute with dialog management and information retrieval in production</a:t>
            </a:r>
            <a:endParaRPr/>
          </a:p>
        </p:txBody>
      </p:sp>
      <p:sp>
        <p:nvSpPr>
          <p:cNvPr id="1310" name="Google Shape;1310;p82"/>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1311" name="Google Shape;1311;p82"/>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1312" name="Google Shape;1312;p82"/>
          <p:cNvPicPr preferRelativeResize="0"/>
          <p:nvPr/>
        </p:nvPicPr>
        <p:blipFill rotWithShape="1">
          <a:blip r:embed="rId5">
            <a:alphaModFix/>
          </a:blip>
          <a:srcRect b="6893" l="3642" r="8791" t="14409"/>
          <a:stretch/>
        </p:blipFill>
        <p:spPr>
          <a:xfrm>
            <a:off x="4876400" y="4080237"/>
            <a:ext cx="26823101" cy="13559025"/>
          </a:xfrm>
          <a:prstGeom prst="rect">
            <a:avLst/>
          </a:prstGeom>
          <a:noFill/>
          <a:ln>
            <a:noFill/>
          </a:ln>
        </p:spPr>
      </p:pic>
      <p:sp>
        <p:nvSpPr>
          <p:cNvPr id="1313" name="Google Shape;1313;p82"/>
          <p:cNvSpPr/>
          <p:nvPr/>
        </p:nvSpPr>
        <p:spPr>
          <a:xfrm>
            <a:off x="20726400" y="8915400"/>
            <a:ext cx="4648200" cy="3944700"/>
          </a:xfrm>
          <a:prstGeom prst="rect">
            <a:avLst/>
          </a:prstGeom>
          <a:noFill/>
          <a:ln cap="flat" cmpd="sng" w="2286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8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grpSp>
        <p:nvGrpSpPr>
          <p:cNvPr id="1320" name="Google Shape;1320;p83"/>
          <p:cNvGrpSpPr/>
          <p:nvPr/>
        </p:nvGrpSpPr>
        <p:grpSpPr>
          <a:xfrm>
            <a:off x="9306914" y="3554756"/>
            <a:ext cx="17885954" cy="11066863"/>
            <a:chOff x="10003877" y="4058700"/>
            <a:chExt cx="16160060" cy="9867911"/>
          </a:xfrm>
        </p:grpSpPr>
        <p:grpSp>
          <p:nvGrpSpPr>
            <p:cNvPr id="1321" name="Google Shape;1321;p83"/>
            <p:cNvGrpSpPr/>
            <p:nvPr/>
          </p:nvGrpSpPr>
          <p:grpSpPr>
            <a:xfrm>
              <a:off x="10003877" y="4058700"/>
              <a:ext cx="16160060" cy="9867911"/>
              <a:chOff x="6201589" y="5938524"/>
              <a:chExt cx="10240200" cy="6362700"/>
            </a:xfrm>
          </p:grpSpPr>
          <p:sp>
            <p:nvSpPr>
              <p:cNvPr id="1322" name="Google Shape;1322;p83"/>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323" name="Google Shape;1323;p83"/>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324" name="Google Shape;1324;p83"/>
            <p:cNvSpPr/>
            <p:nvPr/>
          </p:nvSpPr>
          <p:spPr>
            <a:xfrm>
              <a:off x="11702235" y="9840300"/>
              <a:ext cx="128322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325" name="Google Shape;1325;p83"/>
            <p:cNvSpPr/>
            <p:nvPr/>
          </p:nvSpPr>
          <p:spPr>
            <a:xfrm>
              <a:off x="15275833"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326" name="Google Shape;1326;p83"/>
          <p:cNvSpPr/>
          <p:nvPr/>
        </p:nvSpPr>
        <p:spPr>
          <a:xfrm>
            <a:off x="16749900" y="84201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8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grpSp>
        <p:nvGrpSpPr>
          <p:cNvPr id="1333" name="Google Shape;1333;p84"/>
          <p:cNvGrpSpPr/>
          <p:nvPr/>
        </p:nvGrpSpPr>
        <p:grpSpPr>
          <a:xfrm>
            <a:off x="9306914" y="3554756"/>
            <a:ext cx="17885954" cy="11066863"/>
            <a:chOff x="10003877" y="4058700"/>
            <a:chExt cx="16160060" cy="9867911"/>
          </a:xfrm>
        </p:grpSpPr>
        <p:grpSp>
          <p:nvGrpSpPr>
            <p:cNvPr id="1334" name="Google Shape;1334;p84"/>
            <p:cNvGrpSpPr/>
            <p:nvPr/>
          </p:nvGrpSpPr>
          <p:grpSpPr>
            <a:xfrm>
              <a:off x="10003877" y="4058700"/>
              <a:ext cx="16160060" cy="9867911"/>
              <a:chOff x="6201589" y="5938524"/>
              <a:chExt cx="10240200" cy="6362700"/>
            </a:xfrm>
          </p:grpSpPr>
          <p:sp>
            <p:nvSpPr>
              <p:cNvPr id="1335" name="Google Shape;1335;p8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336" name="Google Shape;1336;p8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337" name="Google Shape;1337;p84"/>
            <p:cNvSpPr/>
            <p:nvPr/>
          </p:nvSpPr>
          <p:spPr>
            <a:xfrm>
              <a:off x="11702235" y="9840300"/>
              <a:ext cx="128322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338" name="Google Shape;1338;p84"/>
            <p:cNvSpPr/>
            <p:nvPr/>
          </p:nvSpPr>
          <p:spPr>
            <a:xfrm>
              <a:off x="15275833"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339" name="Google Shape;1339;p84"/>
          <p:cNvSpPr/>
          <p:nvPr/>
        </p:nvSpPr>
        <p:spPr>
          <a:xfrm>
            <a:off x="16749900" y="84201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Clr>
                <a:schemeClr val="lt1"/>
              </a:buClr>
              <a:buSzPts val="1100"/>
              <a:buFont typeface="Arial"/>
              <a:buNone/>
            </a:pPr>
            <a:r>
              <a:rPr lang="en-US" sz="3800">
                <a:solidFill>
                  <a:schemeClr val="lt1"/>
                </a:solidFill>
              </a:rPr>
              <a:t>Router</a:t>
            </a:r>
            <a:endParaRPr sz="3800"/>
          </a:p>
        </p:txBody>
      </p:sp>
      <p:sp>
        <p:nvSpPr>
          <p:cNvPr id="1340" name="Google Shape;1340;p84"/>
          <p:cNvSpPr/>
          <p:nvPr/>
        </p:nvSpPr>
        <p:spPr>
          <a:xfrm>
            <a:off x="23050500" y="10325100"/>
            <a:ext cx="2112300" cy="2691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dk2"/>
                </a:solidFill>
              </a:rPr>
              <a:t>LLM</a:t>
            </a:r>
            <a:endParaRPr b="1" sz="41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8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pic>
        <p:nvPicPr>
          <p:cNvPr id="1347" name="Google Shape;1347;p85"/>
          <p:cNvPicPr preferRelativeResize="0"/>
          <p:nvPr/>
        </p:nvPicPr>
        <p:blipFill rotWithShape="1">
          <a:blip r:embed="rId3">
            <a:alphaModFix/>
          </a:blip>
          <a:srcRect b="0" l="0" r="0" t="41578"/>
          <a:stretch/>
        </p:blipFill>
        <p:spPr>
          <a:xfrm>
            <a:off x="17552350" y="4783366"/>
            <a:ext cx="16775750" cy="5657525"/>
          </a:xfrm>
          <a:prstGeom prst="rect">
            <a:avLst/>
          </a:prstGeom>
          <a:noFill/>
          <a:ln>
            <a:noFill/>
          </a:ln>
        </p:spPr>
      </p:pic>
      <p:sp>
        <p:nvSpPr>
          <p:cNvPr id="1348" name="Google Shape;1348;p85"/>
          <p:cNvSpPr/>
          <p:nvPr/>
        </p:nvSpPr>
        <p:spPr>
          <a:xfrm>
            <a:off x="3040650" y="4864838"/>
            <a:ext cx="10713600" cy="3362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49" name="Google Shape;1349;p85"/>
          <p:cNvSpPr/>
          <p:nvPr/>
        </p:nvSpPr>
        <p:spPr>
          <a:xfrm>
            <a:off x="10848450" y="51748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H200</a:t>
            </a:r>
            <a:endParaRPr sz="4100"/>
          </a:p>
        </p:txBody>
      </p:sp>
      <p:sp>
        <p:nvSpPr>
          <p:cNvPr id="1350" name="Google Shape;1350;p85"/>
          <p:cNvSpPr/>
          <p:nvPr/>
        </p:nvSpPr>
        <p:spPr>
          <a:xfrm>
            <a:off x="10848450" y="65845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A100</a:t>
            </a:r>
            <a:endParaRPr sz="4100"/>
          </a:p>
        </p:txBody>
      </p:sp>
      <p:sp>
        <p:nvSpPr>
          <p:cNvPr id="1351" name="Google Shape;1351;p85"/>
          <p:cNvSpPr/>
          <p:nvPr/>
        </p:nvSpPr>
        <p:spPr>
          <a:xfrm>
            <a:off x="3040650" y="9016563"/>
            <a:ext cx="10713600" cy="336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52" name="Google Shape;1352;p85"/>
          <p:cNvSpPr/>
          <p:nvPr/>
        </p:nvSpPr>
        <p:spPr>
          <a:xfrm>
            <a:off x="10848450" y="93266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a:t>
            </a:r>
            <a:endParaRPr sz="4100"/>
          </a:p>
        </p:txBody>
      </p:sp>
      <p:sp>
        <p:nvSpPr>
          <p:cNvPr id="1353" name="Google Shape;1353;p85"/>
          <p:cNvSpPr/>
          <p:nvPr/>
        </p:nvSpPr>
        <p:spPr>
          <a:xfrm>
            <a:off x="10848450" y="107363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4070</a:t>
            </a:r>
            <a:endParaRPr sz="4100"/>
          </a:p>
        </p:txBody>
      </p:sp>
      <p:sp>
        <p:nvSpPr>
          <p:cNvPr id="1354" name="Google Shape;1354;p85"/>
          <p:cNvSpPr/>
          <p:nvPr/>
        </p:nvSpPr>
        <p:spPr>
          <a:xfrm>
            <a:off x="3040650" y="13092075"/>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55" name="Google Shape;1355;p85"/>
          <p:cNvSpPr/>
          <p:nvPr/>
        </p:nvSpPr>
        <p:spPr>
          <a:xfrm>
            <a:off x="9753600" y="134021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356" name="Google Shape;1356;p85"/>
          <p:cNvSpPr/>
          <p:nvPr/>
        </p:nvSpPr>
        <p:spPr>
          <a:xfrm>
            <a:off x="9753300" y="148118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sp>
        <p:nvSpPr>
          <p:cNvPr id="1357" name="Google Shape;1357;p85"/>
          <p:cNvSpPr/>
          <p:nvPr/>
        </p:nvSpPr>
        <p:spPr>
          <a:xfrm>
            <a:off x="2514600" y="8688850"/>
            <a:ext cx="12249000" cy="87423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8" name="Google Shape;1358;p85"/>
          <p:cNvSpPr/>
          <p:nvPr/>
        </p:nvSpPr>
        <p:spPr>
          <a:xfrm>
            <a:off x="16434950" y="11129175"/>
            <a:ext cx="9883200" cy="5325300"/>
          </a:xfrm>
          <a:prstGeom prst="rect">
            <a:avLst/>
          </a:prstGeom>
          <a:solidFill>
            <a:srgbClr val="E6EDEA"/>
          </a:solidFill>
          <a:ln cap="flat" cmpd="sng" w="9525">
            <a:solidFill>
              <a:schemeClr val="accent4"/>
            </a:solidFill>
            <a:prstDash val="solid"/>
            <a:round/>
            <a:headEnd len="sm" w="sm" type="none"/>
            <a:tailEnd len="sm" w="sm" type="none"/>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&lt;s&gt;[INST]&lt;&lt;SYS&gt;&gt;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{{system_message}}</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{{instruction}}</a:t>
            </a:r>
            <a:r>
              <a:rPr lang="en-US" sz="4400">
                <a:solidFill>
                  <a:srgbClr val="000000"/>
                </a:solidFill>
                <a:latin typeface="Roboto Mono"/>
                <a:ea typeface="Roboto Mono"/>
                <a:cs typeface="Roboto Mono"/>
                <a:sym typeface="Roboto Mono"/>
              </a:rPr>
              <a:t> [/INST] </a:t>
            </a:r>
            <a:r>
              <a:rPr lang="en-US" sz="4400">
                <a:solidFill>
                  <a:srgbClr val="5D1682"/>
                </a:solidFill>
                <a:latin typeface="Roboto Mono"/>
                <a:ea typeface="Roboto Mono"/>
                <a:cs typeface="Roboto Mono"/>
                <a:sym typeface="Roboto Mono"/>
              </a:rPr>
              <a:t>{{primer}}</a:t>
            </a:r>
            <a:endParaRPr sz="44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p:txBody>
      </p:sp>
      <p:sp>
        <p:nvSpPr>
          <p:cNvPr id="1359" name="Google Shape;1359;p85"/>
          <p:cNvSpPr/>
          <p:nvPr/>
        </p:nvSpPr>
        <p:spPr>
          <a:xfrm>
            <a:off x="25350350" y="12709675"/>
            <a:ext cx="9883200" cy="6021000"/>
          </a:xfrm>
          <a:prstGeom prst="rect">
            <a:avLst/>
          </a:prstGeom>
          <a:solidFill>
            <a:srgbClr val="E6EDEA"/>
          </a:solidFill>
          <a:ln cap="flat" cmpd="sng" w="9525">
            <a:solidFill>
              <a:schemeClr val="accent4"/>
            </a:solidFill>
            <a:prstDash val="solid"/>
            <a:round/>
            <a:headEnd len="sm" w="sm" type="none"/>
            <a:tailEnd len="sm" w="sm" type="none"/>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&lt;s&gt;[INST]&lt;&lt;SYS&gt;&gt;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You are a code generator.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Please provide Python code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per the instruction.</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0071C5"/>
                </a:solidFill>
                <a:latin typeface="Roboto Mono"/>
                <a:ea typeface="Roboto Mono"/>
                <a:cs typeface="Roboto Mono"/>
                <a:sym typeface="Roboto Mono"/>
              </a:rPr>
              <a:t>Write a Fibonacci method</a:t>
            </a:r>
            <a:r>
              <a:rPr lang="en-US" sz="3600">
                <a:solidFill>
                  <a:srgbClr val="000000"/>
                </a:solidFill>
                <a:latin typeface="Roboto Mono"/>
                <a:ea typeface="Roboto Mono"/>
                <a:cs typeface="Roboto Mono"/>
                <a:sym typeface="Roboto Mono"/>
              </a:rPr>
              <a:t> [/INST] </a:t>
            </a:r>
            <a:r>
              <a:rPr lang="en-US" sz="3600">
                <a:solidFill>
                  <a:srgbClr val="5D1682"/>
                </a:solidFill>
                <a:latin typeface="Roboto Mono"/>
                <a:ea typeface="Roboto Mono"/>
                <a:cs typeface="Roboto Mono"/>
                <a:sym typeface="Roboto Mono"/>
              </a:rPr>
              <a:t>```python</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5D1682"/>
                </a:solidFill>
                <a:latin typeface="Roboto Mono"/>
                <a:ea typeface="Roboto Mono"/>
                <a:cs typeface="Roboto Mono"/>
                <a:sym typeface="Roboto Mono"/>
              </a:rPr>
              <a:t>## Implementation of Fibonacci w/</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sp>
        <p:nvSpPr>
          <p:cNvPr id="1366" name="Google Shape;1366;p86"/>
          <p:cNvSpPr/>
          <p:nvPr/>
        </p:nvSpPr>
        <p:spPr>
          <a:xfrm>
            <a:off x="3040650" y="4864838"/>
            <a:ext cx="10713600" cy="3362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67" name="Google Shape;1367;p86"/>
          <p:cNvSpPr/>
          <p:nvPr/>
        </p:nvSpPr>
        <p:spPr>
          <a:xfrm>
            <a:off x="10848450" y="51748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H200</a:t>
            </a:r>
            <a:endParaRPr sz="4100"/>
          </a:p>
        </p:txBody>
      </p:sp>
      <p:sp>
        <p:nvSpPr>
          <p:cNvPr id="1368" name="Google Shape;1368;p86"/>
          <p:cNvSpPr/>
          <p:nvPr/>
        </p:nvSpPr>
        <p:spPr>
          <a:xfrm>
            <a:off x="10848450" y="65845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A100</a:t>
            </a:r>
            <a:endParaRPr sz="4100"/>
          </a:p>
        </p:txBody>
      </p:sp>
      <p:sp>
        <p:nvSpPr>
          <p:cNvPr id="1369" name="Google Shape;1369;p86"/>
          <p:cNvSpPr/>
          <p:nvPr/>
        </p:nvSpPr>
        <p:spPr>
          <a:xfrm>
            <a:off x="3040650" y="9016563"/>
            <a:ext cx="10713600" cy="336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70" name="Google Shape;1370;p86"/>
          <p:cNvSpPr/>
          <p:nvPr/>
        </p:nvSpPr>
        <p:spPr>
          <a:xfrm>
            <a:off x="10848450" y="93266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a:t>
            </a:r>
            <a:endParaRPr sz="4100"/>
          </a:p>
        </p:txBody>
      </p:sp>
      <p:sp>
        <p:nvSpPr>
          <p:cNvPr id="1371" name="Google Shape;1371;p86"/>
          <p:cNvSpPr/>
          <p:nvPr/>
        </p:nvSpPr>
        <p:spPr>
          <a:xfrm>
            <a:off x="10848450" y="107363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4070</a:t>
            </a:r>
            <a:endParaRPr sz="4100"/>
          </a:p>
        </p:txBody>
      </p:sp>
      <p:sp>
        <p:nvSpPr>
          <p:cNvPr id="1372" name="Google Shape;1372;p86"/>
          <p:cNvSpPr/>
          <p:nvPr/>
        </p:nvSpPr>
        <p:spPr>
          <a:xfrm>
            <a:off x="3040650" y="13092075"/>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73" name="Google Shape;1373;p86"/>
          <p:cNvSpPr/>
          <p:nvPr/>
        </p:nvSpPr>
        <p:spPr>
          <a:xfrm>
            <a:off x="9753600" y="134021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374" name="Google Shape;1374;p86"/>
          <p:cNvSpPr/>
          <p:nvPr/>
        </p:nvSpPr>
        <p:spPr>
          <a:xfrm>
            <a:off x="9753300" y="148118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pic>
        <p:nvPicPr>
          <p:cNvPr id="1375" name="Google Shape;1375;p86"/>
          <p:cNvPicPr preferRelativeResize="0"/>
          <p:nvPr/>
        </p:nvPicPr>
        <p:blipFill rotWithShape="1">
          <a:blip r:embed="rId3">
            <a:alphaModFix/>
          </a:blip>
          <a:srcRect b="0" l="0" r="0" t="41578"/>
          <a:stretch/>
        </p:blipFill>
        <p:spPr>
          <a:xfrm>
            <a:off x="17552350" y="4783366"/>
            <a:ext cx="16775750" cy="5657525"/>
          </a:xfrm>
          <a:prstGeom prst="rect">
            <a:avLst/>
          </a:prstGeom>
          <a:noFill/>
          <a:ln>
            <a:noFill/>
          </a:ln>
        </p:spPr>
      </p:pic>
      <p:pic>
        <p:nvPicPr>
          <p:cNvPr id="1376" name="Google Shape;1376;p86"/>
          <p:cNvPicPr preferRelativeResize="0"/>
          <p:nvPr/>
        </p:nvPicPr>
        <p:blipFill rotWithShape="1">
          <a:blip r:embed="rId4">
            <a:alphaModFix/>
          </a:blip>
          <a:srcRect b="0" l="63351" r="0" t="0"/>
          <a:stretch/>
        </p:blipFill>
        <p:spPr>
          <a:xfrm>
            <a:off x="18601651" y="11197788"/>
            <a:ext cx="5007076" cy="5825101"/>
          </a:xfrm>
          <a:prstGeom prst="rect">
            <a:avLst/>
          </a:prstGeom>
          <a:noFill/>
          <a:ln>
            <a:noFill/>
          </a:ln>
        </p:spPr>
      </p:pic>
      <p:pic>
        <p:nvPicPr>
          <p:cNvPr id="1377" name="Google Shape;1377;p86"/>
          <p:cNvPicPr preferRelativeResize="0"/>
          <p:nvPr/>
        </p:nvPicPr>
        <p:blipFill>
          <a:blip r:embed="rId5">
            <a:alphaModFix/>
          </a:blip>
          <a:stretch>
            <a:fillRect/>
          </a:stretch>
        </p:blipFill>
        <p:spPr>
          <a:xfrm>
            <a:off x="24866025" y="10966475"/>
            <a:ext cx="8412775" cy="6712516"/>
          </a:xfrm>
          <a:prstGeom prst="rect">
            <a:avLst/>
          </a:prstGeom>
          <a:noFill/>
          <a:ln>
            <a:noFill/>
          </a:ln>
        </p:spPr>
      </p:pic>
      <p:sp>
        <p:nvSpPr>
          <p:cNvPr id="1378" name="Google Shape;1378;p86"/>
          <p:cNvSpPr/>
          <p:nvPr/>
        </p:nvSpPr>
        <p:spPr>
          <a:xfrm>
            <a:off x="2514600" y="12680600"/>
            <a:ext cx="12249000" cy="47505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23" name="Google Shape;423;p42"/>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24" name="Google Shape;424;p42"/>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25" name="Google Shape;425;p42"/>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26" name="Google Shape;426;p42"/>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27" name="Google Shape;427;p42"/>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28" name="Google Shape;428;p42"/>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29" name="Google Shape;429;p42"/>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8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sp>
        <p:nvSpPr>
          <p:cNvPr id="1385" name="Google Shape;1385;p87"/>
          <p:cNvSpPr/>
          <p:nvPr/>
        </p:nvSpPr>
        <p:spPr>
          <a:xfrm>
            <a:off x="3040650" y="4864838"/>
            <a:ext cx="10713600" cy="3362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86" name="Google Shape;1386;p87"/>
          <p:cNvSpPr/>
          <p:nvPr/>
        </p:nvSpPr>
        <p:spPr>
          <a:xfrm>
            <a:off x="10848450" y="51748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H200</a:t>
            </a:r>
            <a:endParaRPr sz="4100"/>
          </a:p>
        </p:txBody>
      </p:sp>
      <p:sp>
        <p:nvSpPr>
          <p:cNvPr id="1387" name="Google Shape;1387;p87"/>
          <p:cNvSpPr/>
          <p:nvPr/>
        </p:nvSpPr>
        <p:spPr>
          <a:xfrm>
            <a:off x="10848450" y="65845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A100</a:t>
            </a:r>
            <a:endParaRPr sz="4100"/>
          </a:p>
        </p:txBody>
      </p:sp>
      <p:sp>
        <p:nvSpPr>
          <p:cNvPr id="1388" name="Google Shape;1388;p87"/>
          <p:cNvSpPr/>
          <p:nvPr/>
        </p:nvSpPr>
        <p:spPr>
          <a:xfrm>
            <a:off x="3040650" y="9016563"/>
            <a:ext cx="10713600" cy="336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89" name="Google Shape;1389;p87"/>
          <p:cNvSpPr/>
          <p:nvPr/>
        </p:nvSpPr>
        <p:spPr>
          <a:xfrm>
            <a:off x="10848450" y="93266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a:t>
            </a:r>
            <a:endParaRPr sz="4100"/>
          </a:p>
        </p:txBody>
      </p:sp>
      <p:sp>
        <p:nvSpPr>
          <p:cNvPr id="1390" name="Google Shape;1390;p87"/>
          <p:cNvSpPr/>
          <p:nvPr/>
        </p:nvSpPr>
        <p:spPr>
          <a:xfrm>
            <a:off x="10848450" y="107363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4070</a:t>
            </a:r>
            <a:endParaRPr sz="4100"/>
          </a:p>
        </p:txBody>
      </p:sp>
      <p:sp>
        <p:nvSpPr>
          <p:cNvPr id="1391" name="Google Shape;1391;p87"/>
          <p:cNvSpPr/>
          <p:nvPr/>
        </p:nvSpPr>
        <p:spPr>
          <a:xfrm>
            <a:off x="3040650" y="13092075"/>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92" name="Google Shape;1392;p87"/>
          <p:cNvSpPr/>
          <p:nvPr/>
        </p:nvSpPr>
        <p:spPr>
          <a:xfrm>
            <a:off x="9753600" y="134021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393" name="Google Shape;1393;p87"/>
          <p:cNvSpPr/>
          <p:nvPr/>
        </p:nvSpPr>
        <p:spPr>
          <a:xfrm>
            <a:off x="9753300" y="148118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pic>
        <p:nvPicPr>
          <p:cNvPr id="1394" name="Google Shape;1394;p87"/>
          <p:cNvPicPr preferRelativeResize="0"/>
          <p:nvPr/>
        </p:nvPicPr>
        <p:blipFill rotWithShape="1">
          <a:blip r:embed="rId3">
            <a:alphaModFix/>
          </a:blip>
          <a:srcRect b="0" l="0" r="0" t="41578"/>
          <a:stretch/>
        </p:blipFill>
        <p:spPr>
          <a:xfrm>
            <a:off x="17552350" y="4783366"/>
            <a:ext cx="16775750" cy="5657525"/>
          </a:xfrm>
          <a:prstGeom prst="rect">
            <a:avLst/>
          </a:prstGeom>
          <a:noFill/>
          <a:ln>
            <a:noFill/>
          </a:ln>
        </p:spPr>
      </p:pic>
      <p:pic>
        <p:nvPicPr>
          <p:cNvPr id="1395" name="Google Shape;1395;p87"/>
          <p:cNvPicPr preferRelativeResize="0"/>
          <p:nvPr/>
        </p:nvPicPr>
        <p:blipFill rotWithShape="1">
          <a:blip r:embed="rId4">
            <a:alphaModFix/>
          </a:blip>
          <a:srcRect b="0" l="63351" r="0" t="0"/>
          <a:stretch/>
        </p:blipFill>
        <p:spPr>
          <a:xfrm>
            <a:off x="18601651" y="11197788"/>
            <a:ext cx="5007076" cy="5825101"/>
          </a:xfrm>
          <a:prstGeom prst="rect">
            <a:avLst/>
          </a:prstGeom>
          <a:noFill/>
          <a:ln>
            <a:noFill/>
          </a:ln>
        </p:spPr>
      </p:pic>
      <p:pic>
        <p:nvPicPr>
          <p:cNvPr id="1396" name="Google Shape;1396;p87"/>
          <p:cNvPicPr preferRelativeResize="0"/>
          <p:nvPr/>
        </p:nvPicPr>
        <p:blipFill>
          <a:blip r:embed="rId5">
            <a:alphaModFix/>
          </a:blip>
          <a:stretch>
            <a:fillRect/>
          </a:stretch>
        </p:blipFill>
        <p:spPr>
          <a:xfrm>
            <a:off x="24866025" y="10966475"/>
            <a:ext cx="8412775" cy="671251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8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Remote LLM Access</a:t>
            </a:r>
            <a:endParaRPr sz="8400"/>
          </a:p>
        </p:txBody>
      </p:sp>
      <p:grpSp>
        <p:nvGrpSpPr>
          <p:cNvPr id="1403" name="Google Shape;1403;p88"/>
          <p:cNvGrpSpPr/>
          <p:nvPr/>
        </p:nvGrpSpPr>
        <p:grpSpPr>
          <a:xfrm>
            <a:off x="1199014" y="6692431"/>
            <a:ext cx="17885954" cy="11066863"/>
            <a:chOff x="10003877" y="4058700"/>
            <a:chExt cx="16160060" cy="9867911"/>
          </a:xfrm>
        </p:grpSpPr>
        <p:grpSp>
          <p:nvGrpSpPr>
            <p:cNvPr id="1404" name="Google Shape;1404;p88"/>
            <p:cNvGrpSpPr/>
            <p:nvPr/>
          </p:nvGrpSpPr>
          <p:grpSpPr>
            <a:xfrm>
              <a:off x="10003877" y="4058700"/>
              <a:ext cx="16160060" cy="9867911"/>
              <a:chOff x="6201589" y="5938524"/>
              <a:chExt cx="10240200" cy="6362700"/>
            </a:xfrm>
          </p:grpSpPr>
          <p:sp>
            <p:nvSpPr>
              <p:cNvPr id="1405" name="Google Shape;1405;p88"/>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406" name="Google Shape;1406;p88"/>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407" name="Google Shape;1407;p88"/>
            <p:cNvSpPr/>
            <p:nvPr/>
          </p:nvSpPr>
          <p:spPr>
            <a:xfrm>
              <a:off x="15160772"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408" name="Google Shape;1408;p88"/>
          <p:cNvSpPr/>
          <p:nvPr/>
        </p:nvSpPr>
        <p:spPr>
          <a:xfrm>
            <a:off x="4785200" y="13118650"/>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409" name="Google Shape;1409;p88"/>
          <p:cNvSpPr/>
          <p:nvPr/>
        </p:nvSpPr>
        <p:spPr>
          <a:xfrm>
            <a:off x="11498150" y="134287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410" name="Google Shape;1410;p88"/>
          <p:cNvSpPr/>
          <p:nvPr/>
        </p:nvSpPr>
        <p:spPr>
          <a:xfrm>
            <a:off x="11497850" y="148384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sp>
        <p:nvSpPr>
          <p:cNvPr id="1411" name="Google Shape;1411;p88"/>
          <p:cNvSpPr/>
          <p:nvPr/>
        </p:nvSpPr>
        <p:spPr>
          <a:xfrm>
            <a:off x="20740250" y="4869875"/>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&lt;s&gt;[INST]&lt;&lt;SYS&gt;&gt;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{{system_message}}</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{{instruction}}</a:t>
            </a:r>
            <a:r>
              <a:rPr lang="en-US" sz="4400">
                <a:solidFill>
                  <a:srgbClr val="000000"/>
                </a:solidFill>
                <a:latin typeface="Roboto Mono"/>
                <a:ea typeface="Roboto Mono"/>
                <a:cs typeface="Roboto Mono"/>
                <a:sym typeface="Roboto Mono"/>
              </a:rPr>
              <a:t> [/INST] </a:t>
            </a:r>
            <a:r>
              <a:rPr lang="en-US" sz="4400">
                <a:solidFill>
                  <a:srgbClr val="5D1682"/>
                </a:solidFill>
                <a:latin typeface="Roboto Mono"/>
                <a:ea typeface="Roboto Mono"/>
                <a:cs typeface="Roboto Mono"/>
                <a:sym typeface="Roboto Mono"/>
              </a:rPr>
              <a:t>{{primer}}</a:t>
            </a:r>
            <a:endParaRPr sz="44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p:txBody>
      </p:sp>
      <p:sp>
        <p:nvSpPr>
          <p:cNvPr id="1412" name="Google Shape;1412;p88"/>
          <p:cNvSpPr/>
          <p:nvPr/>
        </p:nvSpPr>
        <p:spPr>
          <a:xfrm>
            <a:off x="20740250" y="10856775"/>
            <a:ext cx="9883200" cy="6021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&lt;s&gt;[INST]&lt;&lt;SYS&gt;&gt;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You are a code generator.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Please provide Python code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per the instruction.</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0071C5"/>
                </a:solidFill>
                <a:latin typeface="Roboto Mono"/>
                <a:ea typeface="Roboto Mono"/>
                <a:cs typeface="Roboto Mono"/>
                <a:sym typeface="Roboto Mono"/>
              </a:rPr>
              <a:t>Write a Fibonacci method</a:t>
            </a:r>
            <a:r>
              <a:rPr lang="en-US" sz="3600">
                <a:solidFill>
                  <a:srgbClr val="000000"/>
                </a:solidFill>
                <a:latin typeface="Roboto Mono"/>
                <a:ea typeface="Roboto Mono"/>
                <a:cs typeface="Roboto Mono"/>
                <a:sym typeface="Roboto Mono"/>
              </a:rPr>
              <a:t> [/INST] </a:t>
            </a:r>
            <a:r>
              <a:rPr lang="en-US" sz="3600">
                <a:solidFill>
                  <a:srgbClr val="5D1682"/>
                </a:solidFill>
                <a:latin typeface="Roboto Mono"/>
                <a:ea typeface="Roboto Mono"/>
                <a:cs typeface="Roboto Mono"/>
                <a:sym typeface="Roboto Mono"/>
              </a:rPr>
              <a:t>```python</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5D1682"/>
                </a:solidFill>
                <a:latin typeface="Roboto Mono"/>
                <a:ea typeface="Roboto Mono"/>
                <a:cs typeface="Roboto Mono"/>
                <a:sym typeface="Roboto Mono"/>
              </a:rPr>
              <a:t>## Implementation of Fibonacci w/</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p:txBody>
      </p:sp>
      <p:pic>
        <p:nvPicPr>
          <p:cNvPr id="1413" name="Google Shape;1413;p88"/>
          <p:cNvPicPr preferRelativeResize="0"/>
          <p:nvPr/>
        </p:nvPicPr>
        <p:blipFill>
          <a:blip r:embed="rId3">
            <a:alphaModFix/>
          </a:blip>
          <a:stretch>
            <a:fillRect/>
          </a:stretch>
        </p:blipFill>
        <p:spPr>
          <a:xfrm>
            <a:off x="29597575" y="8060725"/>
            <a:ext cx="5801500" cy="6377803"/>
          </a:xfrm>
          <a:prstGeom prst="rect">
            <a:avLst/>
          </a:prstGeom>
          <a:noFill/>
          <a:ln>
            <a:noFill/>
          </a:ln>
        </p:spPr>
      </p:pic>
      <p:pic>
        <p:nvPicPr>
          <p:cNvPr id="1414" name="Google Shape;1414;p88"/>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sp>
        <p:nvSpPr>
          <p:cNvPr id="1415" name="Google Shape;1415;p88"/>
          <p:cNvSpPr/>
          <p:nvPr/>
        </p:nvSpPr>
        <p:spPr>
          <a:xfrm>
            <a:off x="29884125" y="8389025"/>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dk2"/>
                </a:solidFill>
              </a:rPr>
              <a:t>Llama</a:t>
            </a:r>
            <a:endParaRPr b="1" sz="41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grpSp>
        <p:nvGrpSpPr>
          <p:cNvPr id="1421" name="Google Shape;1421;p89"/>
          <p:cNvGrpSpPr/>
          <p:nvPr/>
        </p:nvGrpSpPr>
        <p:grpSpPr>
          <a:xfrm>
            <a:off x="1199014" y="6692431"/>
            <a:ext cx="17885954" cy="11066863"/>
            <a:chOff x="10003877" y="4058700"/>
            <a:chExt cx="16160060" cy="9867911"/>
          </a:xfrm>
        </p:grpSpPr>
        <p:grpSp>
          <p:nvGrpSpPr>
            <p:cNvPr id="1422" name="Google Shape;1422;p89"/>
            <p:cNvGrpSpPr/>
            <p:nvPr/>
          </p:nvGrpSpPr>
          <p:grpSpPr>
            <a:xfrm>
              <a:off x="10003877" y="4058700"/>
              <a:ext cx="16160060" cy="9867911"/>
              <a:chOff x="6201589" y="5938524"/>
              <a:chExt cx="10240200" cy="6362700"/>
            </a:xfrm>
          </p:grpSpPr>
          <p:sp>
            <p:nvSpPr>
              <p:cNvPr id="1423" name="Google Shape;1423;p89"/>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424" name="Google Shape;1424;p89"/>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425" name="Google Shape;1425;p89"/>
            <p:cNvSpPr/>
            <p:nvPr/>
          </p:nvSpPr>
          <p:spPr>
            <a:xfrm>
              <a:off x="15160772"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426" name="Google Shape;1426;p89"/>
          <p:cNvSpPr/>
          <p:nvPr/>
        </p:nvSpPr>
        <p:spPr>
          <a:xfrm>
            <a:off x="4785200" y="13118650"/>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427" name="Google Shape;1427;p89"/>
          <p:cNvSpPr/>
          <p:nvPr/>
        </p:nvSpPr>
        <p:spPr>
          <a:xfrm>
            <a:off x="11498150" y="134287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428" name="Google Shape;1428;p89"/>
          <p:cNvSpPr/>
          <p:nvPr/>
        </p:nvSpPr>
        <p:spPr>
          <a:xfrm>
            <a:off x="11497850" y="148384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sp>
        <p:nvSpPr>
          <p:cNvPr id="1429" name="Google Shape;1429;p8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430" name="Google Shape;1430;p89"/>
          <p:cNvSpPr/>
          <p:nvPr/>
        </p:nvSpPr>
        <p:spPr>
          <a:xfrm>
            <a:off x="22474250" y="6290450"/>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431" name="Google Shape;1431;p89"/>
          <p:cNvPicPr preferRelativeResize="0"/>
          <p:nvPr/>
        </p:nvPicPr>
        <p:blipFill>
          <a:blip r:embed="rId3">
            <a:alphaModFix/>
          </a:blip>
          <a:stretch>
            <a:fillRect/>
          </a:stretch>
        </p:blipFill>
        <p:spPr>
          <a:xfrm rot="156719">
            <a:off x="29533257" y="6235640"/>
            <a:ext cx="6343094" cy="6822195"/>
          </a:xfrm>
          <a:prstGeom prst="rect">
            <a:avLst/>
          </a:prstGeom>
          <a:noFill/>
          <a:ln>
            <a:noFill/>
          </a:ln>
        </p:spPr>
      </p:pic>
      <p:pic>
        <p:nvPicPr>
          <p:cNvPr id="1432" name="Google Shape;1432;p89"/>
          <p:cNvPicPr preferRelativeResize="0"/>
          <p:nvPr/>
        </p:nvPicPr>
        <p:blipFill rotWithShape="1">
          <a:blip r:embed="rId4">
            <a:alphaModFix/>
          </a:blip>
          <a:srcRect b="51354" l="0" r="0" t="0"/>
          <a:stretch/>
        </p:blipFill>
        <p:spPr>
          <a:xfrm>
            <a:off x="22474250" y="13374925"/>
            <a:ext cx="12607523" cy="5476175"/>
          </a:xfrm>
          <a:prstGeom prst="rect">
            <a:avLst/>
          </a:prstGeom>
          <a:noFill/>
          <a:ln>
            <a:noFill/>
          </a:ln>
        </p:spPr>
      </p:pic>
      <p:pic>
        <p:nvPicPr>
          <p:cNvPr id="1433" name="Google Shape;1433;p89"/>
          <p:cNvPicPr preferRelativeResize="0"/>
          <p:nvPr/>
        </p:nvPicPr>
        <p:blipFill>
          <a:blip r:embed="rId5">
            <a:alphaModFix/>
          </a:blip>
          <a:stretch>
            <a:fillRect/>
          </a:stretch>
        </p:blipFill>
        <p:spPr>
          <a:xfrm>
            <a:off x="19732275" y="8483850"/>
            <a:ext cx="1775201" cy="1151574"/>
          </a:xfrm>
          <a:prstGeom prst="rect">
            <a:avLst/>
          </a:prstGeom>
          <a:noFill/>
          <a:ln>
            <a:noFill/>
          </a:ln>
        </p:spPr>
      </p:pic>
      <p:sp>
        <p:nvSpPr>
          <p:cNvPr id="1434" name="Google Shape;1434;p89"/>
          <p:cNvSpPr/>
          <p:nvPr/>
        </p:nvSpPr>
        <p:spPr>
          <a:xfrm rot="-6624296">
            <a:off x="19489639" y="7036581"/>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435" name="Google Shape;1435;p89"/>
          <p:cNvSpPr/>
          <p:nvPr/>
        </p:nvSpPr>
        <p:spPr>
          <a:xfrm flipH="1" rot="-6624047">
            <a:off x="19281409" y="6869592"/>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1436" name="Google Shape;1436;p89"/>
          <p:cNvPicPr preferRelativeResize="0"/>
          <p:nvPr/>
        </p:nvPicPr>
        <p:blipFill>
          <a:blip r:embed="rId5">
            <a:alphaModFix/>
          </a:blip>
          <a:stretch>
            <a:fillRect/>
          </a:stretch>
        </p:blipFill>
        <p:spPr>
          <a:xfrm>
            <a:off x="19659675" y="14211800"/>
            <a:ext cx="1775201" cy="1151574"/>
          </a:xfrm>
          <a:prstGeom prst="rect">
            <a:avLst/>
          </a:prstGeom>
          <a:noFill/>
          <a:ln>
            <a:noFill/>
          </a:ln>
        </p:spPr>
      </p:pic>
      <p:sp>
        <p:nvSpPr>
          <p:cNvPr id="1437" name="Google Shape;1437;p89"/>
          <p:cNvSpPr/>
          <p:nvPr/>
        </p:nvSpPr>
        <p:spPr>
          <a:xfrm rot="-4523556">
            <a:off x="19597961" y="12543780"/>
            <a:ext cx="1664192" cy="4656072"/>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438" name="Google Shape;1438;p89"/>
          <p:cNvSpPr/>
          <p:nvPr/>
        </p:nvSpPr>
        <p:spPr>
          <a:xfrm flipH="1" rot="-4522802">
            <a:off x="19476288" y="12254719"/>
            <a:ext cx="1606930" cy="4837332"/>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9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445" name="Google Shape;1445;p90"/>
          <p:cNvSpPr/>
          <p:nvPr/>
        </p:nvSpPr>
        <p:spPr>
          <a:xfrm>
            <a:off x="19812825" y="569152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446" name="Google Shape;1446;p90"/>
          <p:cNvPicPr preferRelativeResize="0"/>
          <p:nvPr/>
        </p:nvPicPr>
        <p:blipFill>
          <a:blip r:embed="rId3">
            <a:alphaModFix/>
          </a:blip>
          <a:stretch>
            <a:fillRect/>
          </a:stretch>
        </p:blipFill>
        <p:spPr>
          <a:xfrm rot="156719">
            <a:off x="26871832" y="5636715"/>
            <a:ext cx="6343094" cy="6822195"/>
          </a:xfrm>
          <a:prstGeom prst="rect">
            <a:avLst/>
          </a:prstGeom>
          <a:noFill/>
          <a:ln>
            <a:noFill/>
          </a:ln>
        </p:spPr>
      </p:pic>
      <p:pic>
        <p:nvPicPr>
          <p:cNvPr id="1447" name="Google Shape;1447;p90"/>
          <p:cNvPicPr preferRelativeResize="0"/>
          <p:nvPr/>
        </p:nvPicPr>
        <p:blipFill rotWithShape="1">
          <a:blip r:embed="rId4">
            <a:alphaModFix/>
          </a:blip>
          <a:srcRect b="51354" l="0" r="0" t="0"/>
          <a:stretch/>
        </p:blipFill>
        <p:spPr>
          <a:xfrm>
            <a:off x="2514600" y="5495713"/>
            <a:ext cx="14185249" cy="6161476"/>
          </a:xfrm>
          <a:prstGeom prst="rect">
            <a:avLst/>
          </a:prstGeom>
          <a:noFill/>
          <a:ln>
            <a:noFill/>
          </a:ln>
        </p:spPr>
      </p:pic>
      <p:sp>
        <p:nvSpPr>
          <p:cNvPr id="1448" name="Google Shape;1448;p90"/>
          <p:cNvSpPr/>
          <p:nvPr/>
        </p:nvSpPr>
        <p:spPr>
          <a:xfrm>
            <a:off x="251462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GPT4/3.5</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Integrated Tools/Multimodal Support</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Models/Query Router Internal</a:t>
            </a:r>
            <a:endParaRPr b="1" sz="5100">
              <a:solidFill>
                <a:srgbClr val="FF9900"/>
              </a:solidFill>
            </a:endParaRPr>
          </a:p>
          <a:p>
            <a:pPr indent="-552450" lvl="0" marL="1371600" rtl="0" algn="l">
              <a:lnSpc>
                <a:spcPct val="115000"/>
              </a:lnSpc>
              <a:spcBef>
                <a:spcPts val="0"/>
              </a:spcBef>
              <a:spcAft>
                <a:spcPts val="0"/>
              </a:spcAft>
              <a:buClr>
                <a:srgbClr val="FF0000"/>
              </a:buClr>
              <a:buSzPts val="5100"/>
              <a:buAutoNum type="arabicPeriod"/>
            </a:pPr>
            <a:r>
              <a:rPr b="1" lang="en-US" sz="5100">
                <a:solidFill>
                  <a:srgbClr val="FF0000"/>
                </a:solidFill>
              </a:rPr>
              <a:t>Path to Local Deployment Less Clear</a:t>
            </a:r>
            <a:endParaRPr b="1" sz="5100">
              <a:solidFill>
                <a:srgbClr val="FF0000"/>
              </a:solidFill>
            </a:endParaRPr>
          </a:p>
        </p:txBody>
      </p:sp>
      <p:sp>
        <p:nvSpPr>
          <p:cNvPr id="1449" name="Google Shape;1449;p90"/>
          <p:cNvSpPr/>
          <p:nvPr/>
        </p:nvSpPr>
        <p:spPr>
          <a:xfrm>
            <a:off x="1918187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Publicly Available Models</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Models/Query Router Accessible</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Path to Local Deployment/Self-Hosting</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Pieces to Compose Complex Systems</a:t>
            </a:r>
            <a:endParaRPr b="1" sz="5100">
              <a:solidFill>
                <a:srgbClr val="20A603"/>
              </a:solidFill>
            </a:endParaRPr>
          </a:p>
        </p:txBody>
      </p:sp>
      <p:sp>
        <p:nvSpPr>
          <p:cNvPr id="1450" name="Google Shape;1450;p90"/>
          <p:cNvSpPr/>
          <p:nvPr/>
        </p:nvSpPr>
        <p:spPr>
          <a:xfrm>
            <a:off x="18263175" y="4256134"/>
            <a:ext cx="16232100" cy="15129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1" name="Google Shape;1451;p90"/>
          <p:cNvSpPr/>
          <p:nvPr/>
        </p:nvSpPr>
        <p:spPr>
          <a:xfrm>
            <a:off x="2535625" y="13889625"/>
            <a:ext cx="14143200" cy="1944000"/>
          </a:xfrm>
          <a:prstGeom prst="rect">
            <a:avLst/>
          </a:prstGeom>
          <a:no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9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458" name="Google Shape;1458;p91"/>
          <p:cNvSpPr/>
          <p:nvPr/>
        </p:nvSpPr>
        <p:spPr>
          <a:xfrm>
            <a:off x="23168575" y="11747650"/>
            <a:ext cx="73941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grpSp>
        <p:nvGrpSpPr>
          <p:cNvPr id="1459" name="Google Shape;1459;p91"/>
          <p:cNvGrpSpPr/>
          <p:nvPr/>
        </p:nvGrpSpPr>
        <p:grpSpPr>
          <a:xfrm>
            <a:off x="23168574" y="5339519"/>
            <a:ext cx="7394196" cy="5950933"/>
            <a:chOff x="29757728" y="6937622"/>
            <a:chExt cx="6427500" cy="4962005"/>
          </a:xfrm>
        </p:grpSpPr>
        <p:sp>
          <p:nvSpPr>
            <p:cNvPr id="1460" name="Google Shape;1460;p91"/>
            <p:cNvSpPr/>
            <p:nvPr/>
          </p:nvSpPr>
          <p:spPr>
            <a:xfrm>
              <a:off x="29757728" y="6937627"/>
              <a:ext cx="6427500" cy="49620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1" name="Google Shape;1461;p91"/>
            <p:cNvPicPr preferRelativeResize="0"/>
            <p:nvPr/>
          </p:nvPicPr>
          <p:blipFill>
            <a:blip r:embed="rId3">
              <a:alphaModFix/>
            </a:blip>
            <a:stretch>
              <a:fillRect/>
            </a:stretch>
          </p:blipFill>
          <p:spPr>
            <a:xfrm>
              <a:off x="33455008" y="6937622"/>
              <a:ext cx="2523686" cy="2523707"/>
            </a:xfrm>
            <a:prstGeom prst="rect">
              <a:avLst/>
            </a:prstGeom>
            <a:noFill/>
            <a:ln>
              <a:noFill/>
            </a:ln>
          </p:spPr>
        </p:pic>
        <p:sp>
          <p:nvSpPr>
            <p:cNvPr id="1462" name="Google Shape;1462;p91"/>
            <p:cNvSpPr/>
            <p:nvPr/>
          </p:nvSpPr>
          <p:spPr>
            <a:xfrm>
              <a:off x="30096317" y="9148566"/>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Dalle-3</a:t>
              </a:r>
              <a:endParaRPr b="1" sz="4800">
                <a:solidFill>
                  <a:schemeClr val="accent1"/>
                </a:solidFill>
              </a:endParaRPr>
            </a:p>
          </p:txBody>
        </p:sp>
        <p:sp>
          <p:nvSpPr>
            <p:cNvPr id="1463" name="Google Shape;1463;p91"/>
            <p:cNvSpPr/>
            <p:nvPr/>
          </p:nvSpPr>
          <p:spPr>
            <a:xfrm>
              <a:off x="30096317" y="10220491"/>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Embed</a:t>
              </a:r>
              <a:endParaRPr b="1" sz="4100">
                <a:solidFill>
                  <a:schemeClr val="accent2"/>
                </a:solidFill>
              </a:endParaRPr>
            </a:p>
          </p:txBody>
        </p:sp>
        <p:sp>
          <p:nvSpPr>
            <p:cNvPr id="1464" name="Google Shape;1464;p91"/>
            <p:cNvSpPr/>
            <p:nvPr/>
          </p:nvSpPr>
          <p:spPr>
            <a:xfrm>
              <a:off x="30186167" y="8076641"/>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GPT4</a:t>
              </a:r>
              <a:endParaRPr b="1" sz="4800">
                <a:solidFill>
                  <a:schemeClr val="dk2"/>
                </a:solidFill>
              </a:endParaRPr>
            </a:p>
          </p:txBody>
        </p:sp>
      </p:grpSp>
      <p:pic>
        <p:nvPicPr>
          <p:cNvPr id="1465" name="Google Shape;1465;p91"/>
          <p:cNvPicPr preferRelativeResize="0"/>
          <p:nvPr/>
        </p:nvPicPr>
        <p:blipFill>
          <a:blip r:embed="rId4">
            <a:alphaModFix/>
          </a:blip>
          <a:stretch>
            <a:fillRect/>
          </a:stretch>
        </p:blipFill>
        <p:spPr>
          <a:xfrm rot="209174">
            <a:off x="31837122" y="6150871"/>
            <a:ext cx="3388856" cy="4342809"/>
          </a:xfrm>
          <a:prstGeom prst="rect">
            <a:avLst/>
          </a:prstGeom>
          <a:noFill/>
          <a:ln>
            <a:noFill/>
          </a:ln>
        </p:spPr>
      </p:pic>
      <p:pic>
        <p:nvPicPr>
          <p:cNvPr id="1466" name="Google Shape;1466;p91"/>
          <p:cNvPicPr preferRelativeResize="0"/>
          <p:nvPr/>
        </p:nvPicPr>
        <p:blipFill>
          <a:blip r:embed="rId4">
            <a:alphaModFix/>
          </a:blip>
          <a:stretch>
            <a:fillRect/>
          </a:stretch>
        </p:blipFill>
        <p:spPr>
          <a:xfrm rot="209174">
            <a:off x="30656097" y="7264521"/>
            <a:ext cx="3388856" cy="4342809"/>
          </a:xfrm>
          <a:prstGeom prst="rect">
            <a:avLst/>
          </a:prstGeom>
          <a:noFill/>
          <a:ln>
            <a:noFill/>
          </a:ln>
        </p:spPr>
      </p:pic>
      <p:pic>
        <p:nvPicPr>
          <p:cNvPr id="1467" name="Google Shape;1467;p91"/>
          <p:cNvPicPr preferRelativeResize="0"/>
          <p:nvPr/>
        </p:nvPicPr>
        <p:blipFill>
          <a:blip r:embed="rId4">
            <a:alphaModFix/>
          </a:blip>
          <a:stretch>
            <a:fillRect/>
          </a:stretch>
        </p:blipFill>
        <p:spPr>
          <a:xfrm rot="209174">
            <a:off x="31837122" y="9107646"/>
            <a:ext cx="3388856" cy="43428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92"/>
          <p:cNvSpPr/>
          <p:nvPr/>
        </p:nvSpPr>
        <p:spPr>
          <a:xfrm>
            <a:off x="13364100" y="6287275"/>
            <a:ext cx="980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4" name="Google Shape;1474;p92"/>
          <p:cNvSpPr/>
          <p:nvPr/>
        </p:nvSpPr>
        <p:spPr>
          <a:xfrm>
            <a:off x="14386000" y="9184575"/>
            <a:ext cx="73941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lt1"/>
              </a:buClr>
              <a:buSzPts val="1100"/>
              <a:buFont typeface="Arial"/>
              <a:buNone/>
            </a:pPr>
            <a:r>
              <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Optimize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Load Balance</a:t>
            </a:r>
            <a:endParaRPr b="1" sz="5400">
              <a:solidFill>
                <a:schemeClr val="lt1"/>
              </a:solidFill>
            </a:endParaRPr>
          </a:p>
        </p:txBody>
      </p:sp>
      <p:sp>
        <p:nvSpPr>
          <p:cNvPr id="1475" name="Google Shape;1475;p9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476" name="Google Shape;1476;p92"/>
          <p:cNvSpPr/>
          <p:nvPr/>
        </p:nvSpPr>
        <p:spPr>
          <a:xfrm>
            <a:off x="23168575" y="11747650"/>
            <a:ext cx="73941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477" name="Google Shape;1477;p92"/>
          <p:cNvSpPr/>
          <p:nvPr/>
        </p:nvSpPr>
        <p:spPr>
          <a:xfrm>
            <a:off x="2292050" y="5572500"/>
            <a:ext cx="10988100" cy="118659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rgbClr val="980000"/>
                </a:solidFill>
                <a:latin typeface="Roboto Mono"/>
                <a:ea typeface="Roboto Mono"/>
                <a:cs typeface="Roboto Mono"/>
                <a:sym typeface="Roboto Mono"/>
              </a:rPr>
              <a:t>{</a:t>
            </a:r>
            <a:endParaRPr b="1" sz="4400">
              <a:solidFill>
                <a:srgbClr val="980000"/>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"messages":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"role": "system"</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"role": "user"</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”gpt-4”,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9E0000"/>
                </a:solidFill>
                <a:latin typeface="Roboto Mono"/>
                <a:ea typeface="Roboto Mono"/>
                <a:cs typeface="Roboto Mono"/>
                <a:sym typeface="Roboto Mono"/>
              </a:rPr>
              <a:t>}</a:t>
            </a:r>
            <a:endParaRPr b="1" sz="4400">
              <a:solidFill>
                <a:srgbClr val="9E0000"/>
              </a:solidFill>
              <a:latin typeface="Roboto Mono"/>
              <a:ea typeface="Roboto Mono"/>
              <a:cs typeface="Roboto Mono"/>
              <a:sym typeface="Roboto Mono"/>
            </a:endParaRPr>
          </a:p>
        </p:txBody>
      </p:sp>
      <p:sp>
        <p:nvSpPr>
          <p:cNvPr id="1478" name="Google Shape;1478;p92"/>
          <p:cNvSpPr/>
          <p:nvPr/>
        </p:nvSpPr>
        <p:spPr>
          <a:xfrm>
            <a:off x="14386000" y="8297275"/>
            <a:ext cx="73941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/chat/completions</a:t>
            </a:r>
            <a:endParaRPr b="1" sz="6200">
              <a:solidFill>
                <a:schemeClr val="dk1"/>
              </a:solidFill>
            </a:endParaRPr>
          </a:p>
        </p:txBody>
      </p:sp>
      <p:pic>
        <p:nvPicPr>
          <p:cNvPr id="1479" name="Google Shape;1479;p92"/>
          <p:cNvPicPr preferRelativeResize="0"/>
          <p:nvPr/>
        </p:nvPicPr>
        <p:blipFill>
          <a:blip r:embed="rId3">
            <a:alphaModFix/>
          </a:blip>
          <a:stretch>
            <a:fillRect/>
          </a:stretch>
        </p:blipFill>
        <p:spPr>
          <a:xfrm>
            <a:off x="16317613" y="6715412"/>
            <a:ext cx="3530851" cy="2290468"/>
          </a:xfrm>
          <a:prstGeom prst="rect">
            <a:avLst/>
          </a:prstGeom>
          <a:noFill/>
          <a:ln>
            <a:noFill/>
          </a:ln>
        </p:spPr>
      </p:pic>
      <p:grpSp>
        <p:nvGrpSpPr>
          <p:cNvPr id="1480" name="Google Shape;1480;p92"/>
          <p:cNvGrpSpPr/>
          <p:nvPr/>
        </p:nvGrpSpPr>
        <p:grpSpPr>
          <a:xfrm>
            <a:off x="23168574" y="5339519"/>
            <a:ext cx="7394196" cy="5950933"/>
            <a:chOff x="29757728" y="6937622"/>
            <a:chExt cx="6427500" cy="4962005"/>
          </a:xfrm>
        </p:grpSpPr>
        <p:sp>
          <p:nvSpPr>
            <p:cNvPr id="1481" name="Google Shape;1481;p92"/>
            <p:cNvSpPr/>
            <p:nvPr/>
          </p:nvSpPr>
          <p:spPr>
            <a:xfrm>
              <a:off x="29757728" y="6937627"/>
              <a:ext cx="6427500" cy="49620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2" name="Google Shape;1482;p92"/>
            <p:cNvPicPr preferRelativeResize="0"/>
            <p:nvPr/>
          </p:nvPicPr>
          <p:blipFill>
            <a:blip r:embed="rId4">
              <a:alphaModFix/>
            </a:blip>
            <a:stretch>
              <a:fillRect/>
            </a:stretch>
          </p:blipFill>
          <p:spPr>
            <a:xfrm>
              <a:off x="33455008" y="6937622"/>
              <a:ext cx="2523686" cy="2523707"/>
            </a:xfrm>
            <a:prstGeom prst="rect">
              <a:avLst/>
            </a:prstGeom>
            <a:noFill/>
            <a:ln>
              <a:noFill/>
            </a:ln>
          </p:spPr>
        </p:pic>
        <p:sp>
          <p:nvSpPr>
            <p:cNvPr id="1483" name="Google Shape;1483;p92"/>
            <p:cNvSpPr/>
            <p:nvPr/>
          </p:nvSpPr>
          <p:spPr>
            <a:xfrm>
              <a:off x="30096317" y="9148566"/>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Dalle-3</a:t>
              </a:r>
              <a:endParaRPr b="1" sz="4800">
                <a:solidFill>
                  <a:schemeClr val="accent1"/>
                </a:solidFill>
              </a:endParaRPr>
            </a:p>
          </p:txBody>
        </p:sp>
        <p:sp>
          <p:nvSpPr>
            <p:cNvPr id="1484" name="Google Shape;1484;p92"/>
            <p:cNvSpPr/>
            <p:nvPr/>
          </p:nvSpPr>
          <p:spPr>
            <a:xfrm>
              <a:off x="30096317" y="10220491"/>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Embed</a:t>
              </a:r>
              <a:endParaRPr b="1" sz="4100">
                <a:solidFill>
                  <a:schemeClr val="accent2"/>
                </a:solidFill>
              </a:endParaRPr>
            </a:p>
          </p:txBody>
        </p:sp>
        <p:sp>
          <p:nvSpPr>
            <p:cNvPr id="1485" name="Google Shape;1485;p92"/>
            <p:cNvSpPr/>
            <p:nvPr/>
          </p:nvSpPr>
          <p:spPr>
            <a:xfrm>
              <a:off x="30186167" y="8076641"/>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GPT4</a:t>
              </a:r>
              <a:endParaRPr b="1" sz="4800">
                <a:solidFill>
                  <a:schemeClr val="dk2"/>
                </a:solidFill>
              </a:endParaRPr>
            </a:p>
          </p:txBody>
        </p:sp>
      </p:grpSp>
      <p:pic>
        <p:nvPicPr>
          <p:cNvPr id="1486" name="Google Shape;1486;p92"/>
          <p:cNvPicPr preferRelativeResize="0"/>
          <p:nvPr/>
        </p:nvPicPr>
        <p:blipFill>
          <a:blip r:embed="rId5">
            <a:alphaModFix/>
          </a:blip>
          <a:stretch>
            <a:fillRect/>
          </a:stretch>
        </p:blipFill>
        <p:spPr>
          <a:xfrm rot="209174">
            <a:off x="31837122" y="6150871"/>
            <a:ext cx="3388856" cy="4342809"/>
          </a:xfrm>
          <a:prstGeom prst="rect">
            <a:avLst/>
          </a:prstGeom>
          <a:noFill/>
          <a:ln>
            <a:noFill/>
          </a:ln>
        </p:spPr>
      </p:pic>
      <p:pic>
        <p:nvPicPr>
          <p:cNvPr id="1487" name="Google Shape;1487;p92"/>
          <p:cNvPicPr preferRelativeResize="0"/>
          <p:nvPr/>
        </p:nvPicPr>
        <p:blipFill>
          <a:blip r:embed="rId5">
            <a:alphaModFix/>
          </a:blip>
          <a:stretch>
            <a:fillRect/>
          </a:stretch>
        </p:blipFill>
        <p:spPr>
          <a:xfrm rot="209174">
            <a:off x="30656097" y="7264521"/>
            <a:ext cx="3388856" cy="4342809"/>
          </a:xfrm>
          <a:prstGeom prst="rect">
            <a:avLst/>
          </a:prstGeom>
          <a:noFill/>
          <a:ln>
            <a:noFill/>
          </a:ln>
        </p:spPr>
      </p:pic>
      <p:pic>
        <p:nvPicPr>
          <p:cNvPr id="1488" name="Google Shape;1488;p92"/>
          <p:cNvPicPr preferRelativeResize="0"/>
          <p:nvPr/>
        </p:nvPicPr>
        <p:blipFill>
          <a:blip r:embed="rId5">
            <a:alphaModFix/>
          </a:blip>
          <a:stretch>
            <a:fillRect/>
          </a:stretch>
        </p:blipFill>
        <p:spPr>
          <a:xfrm rot="209174">
            <a:off x="31837122" y="9107646"/>
            <a:ext cx="3388856" cy="4342809"/>
          </a:xfrm>
          <a:prstGeom prst="rect">
            <a:avLst/>
          </a:prstGeom>
          <a:noFill/>
          <a:ln>
            <a:noFill/>
          </a:ln>
        </p:spPr>
      </p:pic>
      <p:cxnSp>
        <p:nvCxnSpPr>
          <p:cNvPr id="1489" name="Google Shape;1489;p92"/>
          <p:cNvCxnSpPr>
            <a:stCxn id="1485" idx="3"/>
          </p:cNvCxnSpPr>
          <p:nvPr/>
        </p:nvCxnSpPr>
        <p:spPr>
          <a:xfrm>
            <a:off x="26740265" y="7269695"/>
            <a:ext cx="4614000" cy="2451000"/>
          </a:xfrm>
          <a:prstGeom prst="bentConnector3">
            <a:avLst>
              <a:gd fmla="val 12880" name="adj1"/>
            </a:avLst>
          </a:prstGeom>
          <a:noFill/>
          <a:ln cap="flat" cmpd="sng" w="228600">
            <a:solidFill>
              <a:schemeClr val="lt1"/>
            </a:solidFill>
            <a:prstDash val="solid"/>
            <a:round/>
            <a:headEnd len="med" w="med" type="none"/>
            <a:tailEnd len="med" w="med" type="none"/>
          </a:ln>
        </p:spPr>
      </p:cxnSp>
      <p:sp>
        <p:nvSpPr>
          <p:cNvPr id="1490" name="Google Shape;1490;p92"/>
          <p:cNvSpPr txBox="1"/>
          <p:nvPr/>
        </p:nvSpPr>
        <p:spPr>
          <a:xfrm>
            <a:off x="28832850" y="19550775"/>
            <a:ext cx="401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u="sng">
                <a:solidFill>
                  <a:schemeClr val="hlink"/>
                </a:solidFill>
                <a:hlinkClick r:id="rId6"/>
              </a:rPr>
              <a:t>https://kubernetes.io/</a:t>
            </a:r>
            <a:endParaRPr sz="3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93"/>
          <p:cNvSpPr/>
          <p:nvPr/>
        </p:nvSpPr>
        <p:spPr>
          <a:xfrm>
            <a:off x="13364100" y="6287275"/>
            <a:ext cx="980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7" name="Google Shape;1497;p93"/>
          <p:cNvSpPr/>
          <p:nvPr/>
        </p:nvSpPr>
        <p:spPr>
          <a:xfrm>
            <a:off x="14386000" y="9184575"/>
            <a:ext cx="73941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lt1"/>
              </a:buClr>
              <a:buSzPts val="1100"/>
              <a:buFont typeface="Arial"/>
              <a:buNone/>
            </a:pPr>
            <a:r>
              <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Optimize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Load Balance</a:t>
            </a:r>
            <a:endParaRPr b="1" sz="5400">
              <a:solidFill>
                <a:schemeClr val="lt1"/>
              </a:solidFill>
            </a:endParaRPr>
          </a:p>
        </p:txBody>
      </p:sp>
      <p:sp>
        <p:nvSpPr>
          <p:cNvPr id="1498" name="Google Shape;1498;p9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499" name="Google Shape;1499;p93"/>
          <p:cNvSpPr/>
          <p:nvPr/>
        </p:nvSpPr>
        <p:spPr>
          <a:xfrm>
            <a:off x="23168575" y="11747650"/>
            <a:ext cx="73941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500" name="Google Shape;1500;p93"/>
          <p:cNvSpPr/>
          <p:nvPr/>
        </p:nvSpPr>
        <p:spPr>
          <a:xfrm>
            <a:off x="2292050" y="5572500"/>
            <a:ext cx="10988100" cy="118659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rgbClr val="980000"/>
                </a:solidFill>
                <a:latin typeface="Roboto Mono"/>
                <a:ea typeface="Roboto Mono"/>
                <a:cs typeface="Roboto Mono"/>
                <a:sym typeface="Roboto Mono"/>
              </a:rPr>
              <a:t>{</a:t>
            </a:r>
            <a:endParaRPr b="1" sz="4400">
              <a:solidFill>
                <a:srgbClr val="980000"/>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"messages":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"role": "system"</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"role": "user"</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”gpt-4”,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9E0000"/>
                </a:solidFill>
                <a:latin typeface="Roboto Mono"/>
                <a:ea typeface="Roboto Mono"/>
                <a:cs typeface="Roboto Mono"/>
                <a:sym typeface="Roboto Mono"/>
              </a:rPr>
              <a:t>}</a:t>
            </a:r>
            <a:endParaRPr b="1" sz="4400">
              <a:solidFill>
                <a:srgbClr val="9E0000"/>
              </a:solidFill>
              <a:latin typeface="Roboto Mono"/>
              <a:ea typeface="Roboto Mono"/>
              <a:cs typeface="Roboto Mono"/>
              <a:sym typeface="Roboto Mono"/>
            </a:endParaRPr>
          </a:p>
        </p:txBody>
      </p:sp>
      <p:sp>
        <p:nvSpPr>
          <p:cNvPr id="1501" name="Google Shape;1501;p93"/>
          <p:cNvSpPr/>
          <p:nvPr/>
        </p:nvSpPr>
        <p:spPr>
          <a:xfrm>
            <a:off x="14386000" y="8297275"/>
            <a:ext cx="73941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/chat/completions</a:t>
            </a:r>
            <a:endParaRPr b="1" sz="6200">
              <a:solidFill>
                <a:schemeClr val="dk1"/>
              </a:solidFill>
            </a:endParaRPr>
          </a:p>
        </p:txBody>
      </p:sp>
      <p:pic>
        <p:nvPicPr>
          <p:cNvPr id="1502" name="Google Shape;1502;p93"/>
          <p:cNvPicPr preferRelativeResize="0"/>
          <p:nvPr/>
        </p:nvPicPr>
        <p:blipFill>
          <a:blip r:embed="rId3">
            <a:alphaModFix/>
          </a:blip>
          <a:stretch>
            <a:fillRect/>
          </a:stretch>
        </p:blipFill>
        <p:spPr>
          <a:xfrm>
            <a:off x="16317613" y="6715412"/>
            <a:ext cx="3530851" cy="2290468"/>
          </a:xfrm>
          <a:prstGeom prst="rect">
            <a:avLst/>
          </a:prstGeom>
          <a:noFill/>
          <a:ln>
            <a:noFill/>
          </a:ln>
        </p:spPr>
      </p:pic>
      <p:grpSp>
        <p:nvGrpSpPr>
          <p:cNvPr id="1503" name="Google Shape;1503;p93"/>
          <p:cNvGrpSpPr/>
          <p:nvPr/>
        </p:nvGrpSpPr>
        <p:grpSpPr>
          <a:xfrm>
            <a:off x="23168574" y="5339519"/>
            <a:ext cx="7394196" cy="5950933"/>
            <a:chOff x="29757728" y="6937622"/>
            <a:chExt cx="6427500" cy="4962005"/>
          </a:xfrm>
        </p:grpSpPr>
        <p:sp>
          <p:nvSpPr>
            <p:cNvPr id="1504" name="Google Shape;1504;p93"/>
            <p:cNvSpPr/>
            <p:nvPr/>
          </p:nvSpPr>
          <p:spPr>
            <a:xfrm>
              <a:off x="29757728" y="6937627"/>
              <a:ext cx="6427500" cy="49620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05" name="Google Shape;1505;p93"/>
            <p:cNvPicPr preferRelativeResize="0"/>
            <p:nvPr/>
          </p:nvPicPr>
          <p:blipFill>
            <a:blip r:embed="rId4">
              <a:alphaModFix/>
            </a:blip>
            <a:stretch>
              <a:fillRect/>
            </a:stretch>
          </p:blipFill>
          <p:spPr>
            <a:xfrm>
              <a:off x="33455008" y="6937622"/>
              <a:ext cx="2523686" cy="2523707"/>
            </a:xfrm>
            <a:prstGeom prst="rect">
              <a:avLst/>
            </a:prstGeom>
            <a:noFill/>
            <a:ln>
              <a:noFill/>
            </a:ln>
          </p:spPr>
        </p:pic>
        <p:sp>
          <p:nvSpPr>
            <p:cNvPr id="1506" name="Google Shape;1506;p93"/>
            <p:cNvSpPr/>
            <p:nvPr/>
          </p:nvSpPr>
          <p:spPr>
            <a:xfrm>
              <a:off x="30096317" y="9148566"/>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Dalle-3</a:t>
              </a:r>
              <a:endParaRPr b="1" sz="4800">
                <a:solidFill>
                  <a:schemeClr val="accent1"/>
                </a:solidFill>
              </a:endParaRPr>
            </a:p>
          </p:txBody>
        </p:sp>
        <p:sp>
          <p:nvSpPr>
            <p:cNvPr id="1507" name="Google Shape;1507;p93"/>
            <p:cNvSpPr/>
            <p:nvPr/>
          </p:nvSpPr>
          <p:spPr>
            <a:xfrm>
              <a:off x="30096317" y="10220491"/>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Embed</a:t>
              </a:r>
              <a:endParaRPr b="1" sz="4100">
                <a:solidFill>
                  <a:schemeClr val="accent2"/>
                </a:solidFill>
              </a:endParaRPr>
            </a:p>
          </p:txBody>
        </p:sp>
        <p:sp>
          <p:nvSpPr>
            <p:cNvPr id="1508" name="Google Shape;1508;p93"/>
            <p:cNvSpPr/>
            <p:nvPr/>
          </p:nvSpPr>
          <p:spPr>
            <a:xfrm>
              <a:off x="30186167" y="8076641"/>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GPT4</a:t>
              </a:r>
              <a:endParaRPr b="1" sz="4800">
                <a:solidFill>
                  <a:schemeClr val="dk2"/>
                </a:solidFill>
              </a:endParaRPr>
            </a:p>
          </p:txBody>
        </p:sp>
      </p:grpSp>
      <p:pic>
        <p:nvPicPr>
          <p:cNvPr id="1509" name="Google Shape;1509;p93"/>
          <p:cNvPicPr preferRelativeResize="0"/>
          <p:nvPr/>
        </p:nvPicPr>
        <p:blipFill>
          <a:blip r:embed="rId5">
            <a:alphaModFix/>
          </a:blip>
          <a:stretch>
            <a:fillRect/>
          </a:stretch>
        </p:blipFill>
        <p:spPr>
          <a:xfrm rot="209174">
            <a:off x="31837122" y="6150871"/>
            <a:ext cx="3388856" cy="4342809"/>
          </a:xfrm>
          <a:prstGeom prst="rect">
            <a:avLst/>
          </a:prstGeom>
          <a:noFill/>
          <a:ln>
            <a:noFill/>
          </a:ln>
        </p:spPr>
      </p:pic>
      <p:pic>
        <p:nvPicPr>
          <p:cNvPr id="1510" name="Google Shape;1510;p93"/>
          <p:cNvPicPr preferRelativeResize="0"/>
          <p:nvPr/>
        </p:nvPicPr>
        <p:blipFill>
          <a:blip r:embed="rId5">
            <a:alphaModFix/>
          </a:blip>
          <a:stretch>
            <a:fillRect/>
          </a:stretch>
        </p:blipFill>
        <p:spPr>
          <a:xfrm rot="209174">
            <a:off x="30656097" y="7264521"/>
            <a:ext cx="3388856" cy="4342809"/>
          </a:xfrm>
          <a:prstGeom prst="rect">
            <a:avLst/>
          </a:prstGeom>
          <a:noFill/>
          <a:ln>
            <a:noFill/>
          </a:ln>
        </p:spPr>
      </p:pic>
      <p:pic>
        <p:nvPicPr>
          <p:cNvPr id="1511" name="Google Shape;1511;p93"/>
          <p:cNvPicPr preferRelativeResize="0"/>
          <p:nvPr/>
        </p:nvPicPr>
        <p:blipFill>
          <a:blip r:embed="rId5">
            <a:alphaModFix/>
          </a:blip>
          <a:stretch>
            <a:fillRect/>
          </a:stretch>
        </p:blipFill>
        <p:spPr>
          <a:xfrm rot="209174">
            <a:off x="31837122" y="9107646"/>
            <a:ext cx="3388856" cy="4342809"/>
          </a:xfrm>
          <a:prstGeom prst="rect">
            <a:avLst/>
          </a:prstGeom>
          <a:noFill/>
          <a:ln>
            <a:noFill/>
          </a:ln>
        </p:spPr>
      </p:pic>
      <p:pic>
        <p:nvPicPr>
          <p:cNvPr id="1512" name="Google Shape;1512;p93"/>
          <p:cNvPicPr preferRelativeResize="0"/>
          <p:nvPr/>
        </p:nvPicPr>
        <p:blipFill>
          <a:blip r:embed="rId5">
            <a:alphaModFix/>
          </a:blip>
          <a:stretch>
            <a:fillRect/>
          </a:stretch>
        </p:blipFill>
        <p:spPr>
          <a:xfrm rot="209174">
            <a:off x="31014672" y="10769971"/>
            <a:ext cx="3388856" cy="4342809"/>
          </a:xfrm>
          <a:prstGeom prst="rect">
            <a:avLst/>
          </a:prstGeom>
          <a:noFill/>
          <a:ln>
            <a:noFill/>
          </a:ln>
        </p:spPr>
      </p:pic>
      <p:pic>
        <p:nvPicPr>
          <p:cNvPr id="1513" name="Google Shape;1513;p93"/>
          <p:cNvPicPr preferRelativeResize="0"/>
          <p:nvPr/>
        </p:nvPicPr>
        <p:blipFill>
          <a:blip r:embed="rId5">
            <a:alphaModFix/>
          </a:blip>
          <a:stretch>
            <a:fillRect/>
          </a:stretch>
        </p:blipFill>
        <p:spPr>
          <a:xfrm rot="209174">
            <a:off x="32022147" y="11963271"/>
            <a:ext cx="3388856" cy="4342809"/>
          </a:xfrm>
          <a:prstGeom prst="rect">
            <a:avLst/>
          </a:prstGeom>
          <a:noFill/>
          <a:ln>
            <a:noFill/>
          </a:ln>
        </p:spPr>
      </p:pic>
      <p:cxnSp>
        <p:nvCxnSpPr>
          <p:cNvPr id="1514" name="Google Shape;1514;p93"/>
          <p:cNvCxnSpPr>
            <a:stCxn id="1508" idx="3"/>
          </p:cNvCxnSpPr>
          <p:nvPr/>
        </p:nvCxnSpPr>
        <p:spPr>
          <a:xfrm>
            <a:off x="26740265" y="7269695"/>
            <a:ext cx="4614000" cy="2451000"/>
          </a:xfrm>
          <a:prstGeom prst="bentConnector3">
            <a:avLst>
              <a:gd fmla="val 12880" name="adj1"/>
            </a:avLst>
          </a:prstGeom>
          <a:noFill/>
          <a:ln cap="flat" cmpd="sng" w="228600">
            <a:solidFill>
              <a:schemeClr val="lt1"/>
            </a:solidFill>
            <a:prstDash val="solid"/>
            <a:round/>
            <a:headEnd len="med" w="med" type="none"/>
            <a:tailEnd len="med" w="med" type="none"/>
          </a:ln>
        </p:spPr>
      </p:cxnSp>
      <p:pic>
        <p:nvPicPr>
          <p:cNvPr id="1515" name="Google Shape;1515;p93"/>
          <p:cNvPicPr preferRelativeResize="0"/>
          <p:nvPr/>
        </p:nvPicPr>
        <p:blipFill>
          <a:blip r:embed="rId6">
            <a:alphaModFix/>
          </a:blip>
          <a:stretch>
            <a:fillRect/>
          </a:stretch>
        </p:blipFill>
        <p:spPr>
          <a:xfrm>
            <a:off x="25348650" y="437225"/>
            <a:ext cx="10988100" cy="4445105"/>
          </a:xfrm>
          <a:prstGeom prst="rect">
            <a:avLst/>
          </a:prstGeom>
          <a:noFill/>
          <a:ln>
            <a:noFill/>
          </a:ln>
        </p:spPr>
      </p:pic>
      <p:sp>
        <p:nvSpPr>
          <p:cNvPr id="1516" name="Google Shape;1516;p93"/>
          <p:cNvSpPr txBox="1"/>
          <p:nvPr/>
        </p:nvSpPr>
        <p:spPr>
          <a:xfrm>
            <a:off x="28832850" y="19550775"/>
            <a:ext cx="401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u="sng">
                <a:solidFill>
                  <a:schemeClr val="hlink"/>
                </a:solidFill>
                <a:hlinkClick r:id="rId7"/>
              </a:rPr>
              <a:t>https://kubernetes.io/</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94"/>
          <p:cNvSpPr/>
          <p:nvPr/>
        </p:nvSpPr>
        <p:spPr>
          <a:xfrm>
            <a:off x="4715700" y="10455963"/>
            <a:ext cx="27144600" cy="2352000"/>
          </a:xfrm>
          <a:prstGeom prst="roundRect">
            <a:avLst>
              <a:gd fmla="val 16667" name="adj"/>
            </a:avLst>
          </a:prstGeom>
          <a:solidFill>
            <a:srgbClr val="51DA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OpenAI Gateway</a:t>
            </a:r>
            <a:endParaRPr b="1" sz="7200">
              <a:solidFill>
                <a:schemeClr val="dk1"/>
              </a:solidFill>
            </a:endParaRPr>
          </a:p>
        </p:txBody>
      </p:sp>
      <p:pic>
        <p:nvPicPr>
          <p:cNvPr id="1523" name="Google Shape;1523;p94"/>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1524" name="Google Shape;1524;p94"/>
          <p:cNvSpPr/>
          <p:nvPr/>
        </p:nvSpPr>
        <p:spPr>
          <a:xfrm>
            <a:off x="18710400"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embed-&lt;&gt;</a:t>
            </a:r>
            <a:endParaRPr b="1" sz="4800">
              <a:solidFill>
                <a:schemeClr val="dk2"/>
              </a:solidFill>
            </a:endParaRPr>
          </a:p>
        </p:txBody>
      </p:sp>
      <p:cxnSp>
        <p:nvCxnSpPr>
          <p:cNvPr id="1525" name="Google Shape;1525;p94"/>
          <p:cNvCxnSpPr/>
          <p:nvPr/>
        </p:nvCxnSpPr>
        <p:spPr>
          <a:xfrm rot="10800000">
            <a:off x="21797325" y="12835750"/>
            <a:ext cx="1456500" cy="1368300"/>
          </a:xfrm>
          <a:prstGeom prst="straightConnector1">
            <a:avLst/>
          </a:prstGeom>
          <a:noFill/>
          <a:ln cap="flat" cmpd="sng" w="114300">
            <a:solidFill>
              <a:schemeClr val="dk2"/>
            </a:solidFill>
            <a:prstDash val="solid"/>
            <a:round/>
            <a:headEnd len="med" w="med" type="stealth"/>
            <a:tailEnd len="med" w="med" type="none"/>
          </a:ln>
        </p:spPr>
      </p:cxnSp>
      <p:pic>
        <p:nvPicPr>
          <p:cNvPr id="1526" name="Google Shape;1526;p94"/>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1527" name="Google Shape;1527;p94"/>
          <p:cNvSpPr/>
          <p:nvPr/>
        </p:nvSpPr>
        <p:spPr>
          <a:xfrm>
            <a:off x="27009325"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Dalle-3</a:t>
            </a:r>
            <a:endParaRPr b="1" sz="4800">
              <a:solidFill>
                <a:schemeClr val="dk2"/>
              </a:solidFill>
            </a:endParaRPr>
          </a:p>
        </p:txBody>
      </p:sp>
      <p:cxnSp>
        <p:nvCxnSpPr>
          <p:cNvPr id="1528" name="Google Shape;1528;p94"/>
          <p:cNvCxnSpPr/>
          <p:nvPr/>
        </p:nvCxnSpPr>
        <p:spPr>
          <a:xfrm rot="10800000">
            <a:off x="22598575" y="12583275"/>
            <a:ext cx="1880100" cy="1680900"/>
          </a:xfrm>
          <a:prstGeom prst="straightConnector1">
            <a:avLst/>
          </a:prstGeom>
          <a:noFill/>
          <a:ln cap="flat" cmpd="sng" w="114300">
            <a:solidFill>
              <a:schemeClr val="dk2"/>
            </a:solidFill>
            <a:prstDash val="solid"/>
            <a:round/>
            <a:headEnd len="med" w="med" type="stealth"/>
            <a:tailEnd len="med" w="med" type="none"/>
          </a:ln>
        </p:spPr>
      </p:cxnSp>
      <p:cxnSp>
        <p:nvCxnSpPr>
          <p:cNvPr id="1529" name="Google Shape;1529;p94"/>
          <p:cNvCxnSpPr/>
          <p:nvPr/>
        </p:nvCxnSpPr>
        <p:spPr>
          <a:xfrm rot="10800000">
            <a:off x="30086708" y="12765887"/>
            <a:ext cx="1773600" cy="1208100"/>
          </a:xfrm>
          <a:prstGeom prst="straightConnector1">
            <a:avLst/>
          </a:prstGeom>
          <a:noFill/>
          <a:ln cap="flat" cmpd="sng" w="114300">
            <a:solidFill>
              <a:schemeClr val="dk2"/>
            </a:solidFill>
            <a:prstDash val="solid"/>
            <a:round/>
            <a:headEnd len="med" w="med" type="stealth"/>
            <a:tailEnd len="med" w="med" type="none"/>
          </a:ln>
        </p:spPr>
      </p:cxnSp>
      <p:cxnSp>
        <p:nvCxnSpPr>
          <p:cNvPr id="1530" name="Google Shape;1530;p94"/>
          <p:cNvCxnSpPr/>
          <p:nvPr/>
        </p:nvCxnSpPr>
        <p:spPr>
          <a:xfrm>
            <a:off x="6765850" y="19141750"/>
            <a:ext cx="22219200" cy="0"/>
          </a:xfrm>
          <a:prstGeom prst="straightConnector1">
            <a:avLst/>
          </a:prstGeom>
          <a:noFill/>
          <a:ln cap="flat" cmpd="sng" w="114300">
            <a:solidFill>
              <a:schemeClr val="dk2"/>
            </a:solidFill>
            <a:prstDash val="solid"/>
            <a:round/>
            <a:headEnd len="med" w="med" type="none"/>
            <a:tailEnd len="med" w="med" type="none"/>
          </a:ln>
        </p:spPr>
      </p:cxnSp>
      <p:cxnSp>
        <p:nvCxnSpPr>
          <p:cNvPr id="1531" name="Google Shape;1531;p94"/>
          <p:cNvCxnSpPr/>
          <p:nvPr/>
        </p:nvCxnSpPr>
        <p:spPr>
          <a:xfrm flipH="1">
            <a:off x="21095950" y="16388013"/>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532" name="Google Shape;1532;p94"/>
          <p:cNvCxnSpPr/>
          <p:nvPr/>
        </p:nvCxnSpPr>
        <p:spPr>
          <a:xfrm flipH="1">
            <a:off x="28959625" y="16427850"/>
            <a:ext cx="66600" cy="2744100"/>
          </a:xfrm>
          <a:prstGeom prst="straightConnector1">
            <a:avLst/>
          </a:prstGeom>
          <a:noFill/>
          <a:ln cap="flat" cmpd="sng" w="114300">
            <a:solidFill>
              <a:schemeClr val="dk2"/>
            </a:solidFill>
            <a:prstDash val="solid"/>
            <a:round/>
            <a:headEnd len="med" w="med" type="stealth"/>
            <a:tailEnd len="med" w="med" type="none"/>
          </a:ln>
        </p:spPr>
      </p:cxnSp>
      <p:sp>
        <p:nvSpPr>
          <p:cNvPr id="1533" name="Google Shape;1533;p9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 - OpenAI</a:t>
            </a:r>
            <a:endParaRPr sz="8400"/>
          </a:p>
        </p:txBody>
      </p:sp>
      <p:pic>
        <p:nvPicPr>
          <p:cNvPr id="1534" name="Google Shape;1534;p94"/>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1535" name="Google Shape;1535;p94"/>
          <p:cNvSpPr/>
          <p:nvPr/>
        </p:nvSpPr>
        <p:spPr>
          <a:xfrm>
            <a:off x="10858975" y="14421275"/>
            <a:ext cx="35196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a:t>
            </a:r>
            <a:endParaRPr b="1" sz="4800">
              <a:solidFill>
                <a:schemeClr val="dk2"/>
              </a:solidFill>
            </a:endParaRPr>
          </a:p>
          <a:p>
            <a:pPr indent="0" lvl="0" marL="0" rtl="0" algn="ctr">
              <a:spcBef>
                <a:spcPts val="0"/>
              </a:spcBef>
              <a:spcAft>
                <a:spcPts val="0"/>
              </a:spcAft>
              <a:buNone/>
            </a:pPr>
            <a:r>
              <a:rPr b="1" lang="en-US" sz="4800">
                <a:solidFill>
                  <a:schemeClr val="dk2"/>
                </a:solidFill>
              </a:rPr>
              <a:t>(3.5/4)</a:t>
            </a:r>
            <a:endParaRPr b="1" sz="4800">
              <a:solidFill>
                <a:schemeClr val="dk2"/>
              </a:solidFill>
            </a:endParaRPr>
          </a:p>
        </p:txBody>
      </p:sp>
      <p:cxnSp>
        <p:nvCxnSpPr>
          <p:cNvPr id="1536" name="Google Shape;1536;p94"/>
          <p:cNvCxnSpPr/>
          <p:nvPr/>
        </p:nvCxnSpPr>
        <p:spPr>
          <a:xfrm rot="10800000">
            <a:off x="12396950" y="12988075"/>
            <a:ext cx="2820000" cy="1495500"/>
          </a:xfrm>
          <a:prstGeom prst="straightConnector1">
            <a:avLst/>
          </a:prstGeom>
          <a:noFill/>
          <a:ln cap="flat" cmpd="sng" w="114300">
            <a:solidFill>
              <a:schemeClr val="dk2"/>
            </a:solidFill>
            <a:prstDash val="solid"/>
            <a:round/>
            <a:headEnd len="med" w="med" type="stealth"/>
            <a:tailEnd len="med" w="med" type="none"/>
          </a:ln>
        </p:spPr>
      </p:cxnSp>
      <p:cxnSp>
        <p:nvCxnSpPr>
          <p:cNvPr id="1537" name="Google Shape;1537;p94"/>
          <p:cNvCxnSpPr/>
          <p:nvPr/>
        </p:nvCxnSpPr>
        <p:spPr>
          <a:xfrm flipH="1" rot="10800000">
            <a:off x="13977775" y="12894100"/>
            <a:ext cx="2050800" cy="789600"/>
          </a:xfrm>
          <a:prstGeom prst="straightConnector1">
            <a:avLst/>
          </a:prstGeom>
          <a:noFill/>
          <a:ln cap="flat" cmpd="sng" w="114300">
            <a:solidFill>
              <a:schemeClr val="dk2"/>
            </a:solidFill>
            <a:prstDash val="solid"/>
            <a:round/>
            <a:headEnd len="med" w="med" type="stealth"/>
            <a:tailEnd len="med" w="med" type="none"/>
          </a:ln>
        </p:spPr>
      </p:cxnSp>
      <p:cxnSp>
        <p:nvCxnSpPr>
          <p:cNvPr id="1538" name="Google Shape;1538;p94"/>
          <p:cNvCxnSpPr/>
          <p:nvPr/>
        </p:nvCxnSpPr>
        <p:spPr>
          <a:xfrm flipH="1" rot="10800000">
            <a:off x="6805750" y="12851250"/>
            <a:ext cx="15000" cy="6311700"/>
          </a:xfrm>
          <a:prstGeom prst="straightConnector1">
            <a:avLst/>
          </a:prstGeom>
          <a:noFill/>
          <a:ln cap="flat" cmpd="sng" w="114300">
            <a:solidFill>
              <a:schemeClr val="dk2"/>
            </a:solidFill>
            <a:prstDash val="solid"/>
            <a:round/>
            <a:headEnd len="med" w="med" type="none"/>
            <a:tailEnd len="med" w="med" type="none"/>
          </a:ln>
        </p:spPr>
      </p:cxnSp>
      <p:cxnSp>
        <p:nvCxnSpPr>
          <p:cNvPr id="1539" name="Google Shape;1539;p94"/>
          <p:cNvCxnSpPr>
            <a:stCxn id="1535" idx="2"/>
          </p:cNvCxnSpPr>
          <p:nvPr/>
        </p:nvCxnSpPr>
        <p:spPr>
          <a:xfrm flipH="1">
            <a:off x="12552175" y="16431275"/>
            <a:ext cx="66600" cy="2744100"/>
          </a:xfrm>
          <a:prstGeom prst="straightConnector1">
            <a:avLst/>
          </a:prstGeom>
          <a:noFill/>
          <a:ln cap="flat" cmpd="sng" w="114300">
            <a:solidFill>
              <a:schemeClr val="dk2"/>
            </a:solidFill>
            <a:prstDash val="solid"/>
            <a:round/>
            <a:headEnd len="med" w="med" type="stealth"/>
            <a:tailEnd len="med" w="med" type="none"/>
          </a:ln>
        </p:spPr>
      </p:cxnSp>
      <p:pic>
        <p:nvPicPr>
          <p:cNvPr id="1540" name="Google Shape;1540;p94"/>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1541" name="Google Shape;1541;p94"/>
          <p:cNvCxnSpPr>
            <a:stCxn id="1540" idx="0"/>
          </p:cNvCxnSpPr>
          <p:nvPr/>
        </p:nvCxnSpPr>
        <p:spPr>
          <a:xfrm flipH="1" rot="10800000">
            <a:off x="9677296" y="12988024"/>
            <a:ext cx="2467200" cy="1215600"/>
          </a:xfrm>
          <a:prstGeom prst="straightConnector1">
            <a:avLst/>
          </a:prstGeom>
          <a:noFill/>
          <a:ln cap="flat" cmpd="sng" w="114300">
            <a:solidFill>
              <a:schemeClr val="dk2"/>
            </a:solidFill>
            <a:prstDash val="solid"/>
            <a:round/>
            <a:headEnd len="med" w="med" type="stealth"/>
            <a:tailEnd len="med" w="med" type="none"/>
          </a:ln>
        </p:spPr>
      </p:cxnSp>
      <p:grpSp>
        <p:nvGrpSpPr>
          <p:cNvPr id="1542" name="Google Shape;1542;p94"/>
          <p:cNvGrpSpPr/>
          <p:nvPr/>
        </p:nvGrpSpPr>
        <p:grpSpPr>
          <a:xfrm>
            <a:off x="5975097" y="7635854"/>
            <a:ext cx="25284880" cy="3591116"/>
            <a:chOff x="3668642" y="5530605"/>
            <a:chExt cx="31324182" cy="5014825"/>
          </a:xfrm>
        </p:grpSpPr>
        <p:sp>
          <p:nvSpPr>
            <p:cNvPr id="1543" name="Google Shape;1543;p94"/>
            <p:cNvSpPr/>
            <p:nvPr/>
          </p:nvSpPr>
          <p:spPr>
            <a:xfrm rot="-1701829">
              <a:off x="28090431" y="711032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images/generate</a:t>
              </a:r>
              <a:endParaRPr b="1" sz="4800">
                <a:solidFill>
                  <a:schemeClr val="dk1"/>
                </a:solidFill>
              </a:endParaRPr>
            </a:p>
          </p:txBody>
        </p:sp>
        <p:sp>
          <p:nvSpPr>
            <p:cNvPr id="1544" name="Google Shape;1544;p94"/>
            <p:cNvSpPr/>
            <p:nvPr/>
          </p:nvSpPr>
          <p:spPr>
            <a:xfrm rot="-1701829">
              <a:off x="15023412" y="7207902"/>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chat/completion</a:t>
              </a:r>
              <a:endParaRPr b="1" sz="4800">
                <a:solidFill>
                  <a:schemeClr val="dk1"/>
                </a:solidFill>
              </a:endParaRPr>
            </a:p>
          </p:txBody>
        </p:sp>
        <p:sp>
          <p:nvSpPr>
            <p:cNvPr id="1545" name="Google Shape;1545;p94"/>
            <p:cNvSpPr/>
            <p:nvPr/>
          </p:nvSpPr>
          <p:spPr>
            <a:xfrm rot="-1701829">
              <a:off x="10118740" y="7345174"/>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completion</a:t>
              </a:r>
              <a:endParaRPr b="1" sz="4800">
                <a:solidFill>
                  <a:schemeClr val="dk1"/>
                </a:solidFill>
              </a:endParaRPr>
            </a:p>
          </p:txBody>
        </p:sp>
        <p:sp>
          <p:nvSpPr>
            <p:cNvPr id="1546" name="Google Shape;1546;p94"/>
            <p:cNvSpPr/>
            <p:nvPr/>
          </p:nvSpPr>
          <p:spPr>
            <a:xfrm rot="-1701829">
              <a:off x="3574149" y="7595750"/>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models</a:t>
              </a:r>
              <a:endParaRPr b="1" sz="4800">
                <a:solidFill>
                  <a:schemeClr val="dk1"/>
                </a:solidFill>
              </a:endParaRPr>
            </a:p>
          </p:txBody>
        </p:sp>
        <p:sp>
          <p:nvSpPr>
            <p:cNvPr id="1547" name="Google Shape;1547;p94"/>
            <p:cNvSpPr/>
            <p:nvPr/>
          </p:nvSpPr>
          <p:spPr>
            <a:xfrm rot="-1701829">
              <a:off x="22519897" y="732314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embeddings</a:t>
              </a:r>
              <a:endParaRPr b="1" sz="4800">
                <a:solidFill>
                  <a:schemeClr val="dk1"/>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95"/>
          <p:cNvSpPr/>
          <p:nvPr/>
        </p:nvSpPr>
        <p:spPr>
          <a:xfrm>
            <a:off x="3186030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  Responses</a:t>
            </a:r>
            <a:endParaRPr sz="4400">
              <a:solidFill>
                <a:srgbClr val="0071C5"/>
              </a:solidFill>
              <a:latin typeface="Roboto Mono"/>
              <a:ea typeface="Roboto Mono"/>
              <a:cs typeface="Roboto Mono"/>
              <a:sym typeface="Roboto Mono"/>
            </a:endParaRPr>
          </a:p>
        </p:txBody>
      </p:sp>
      <p:sp>
        <p:nvSpPr>
          <p:cNvPr id="1554" name="Google Shape;1554;p95"/>
          <p:cNvSpPr/>
          <p:nvPr/>
        </p:nvSpPr>
        <p:spPr>
          <a:xfrm>
            <a:off x="4715700" y="10455963"/>
            <a:ext cx="27144600" cy="2352000"/>
          </a:xfrm>
          <a:prstGeom prst="roundRect">
            <a:avLst>
              <a:gd fmla="val 16667" name="adj"/>
            </a:avLst>
          </a:prstGeom>
          <a:solidFill>
            <a:srgbClr val="51DA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OpenAI Gateway</a:t>
            </a:r>
            <a:endParaRPr b="1" sz="7200">
              <a:solidFill>
                <a:schemeClr val="dk1"/>
              </a:solidFill>
            </a:endParaRPr>
          </a:p>
        </p:txBody>
      </p:sp>
      <p:pic>
        <p:nvPicPr>
          <p:cNvPr id="1555" name="Google Shape;1555;p95"/>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1556" name="Google Shape;1556;p95"/>
          <p:cNvSpPr/>
          <p:nvPr/>
        </p:nvSpPr>
        <p:spPr>
          <a:xfrm>
            <a:off x="18710400"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embed-&lt;&gt;</a:t>
            </a:r>
            <a:endParaRPr b="1" sz="4800">
              <a:solidFill>
                <a:schemeClr val="dk2"/>
              </a:solidFill>
            </a:endParaRPr>
          </a:p>
        </p:txBody>
      </p:sp>
      <p:cxnSp>
        <p:nvCxnSpPr>
          <p:cNvPr id="1557" name="Google Shape;1557;p95"/>
          <p:cNvCxnSpPr/>
          <p:nvPr/>
        </p:nvCxnSpPr>
        <p:spPr>
          <a:xfrm rot="10800000">
            <a:off x="21797325" y="12835750"/>
            <a:ext cx="1456500" cy="1368300"/>
          </a:xfrm>
          <a:prstGeom prst="straightConnector1">
            <a:avLst/>
          </a:prstGeom>
          <a:noFill/>
          <a:ln cap="flat" cmpd="sng" w="114300">
            <a:solidFill>
              <a:schemeClr val="dk2"/>
            </a:solidFill>
            <a:prstDash val="solid"/>
            <a:round/>
            <a:headEnd len="med" w="med" type="stealth"/>
            <a:tailEnd len="med" w="med" type="none"/>
          </a:ln>
        </p:spPr>
      </p:cxnSp>
      <p:pic>
        <p:nvPicPr>
          <p:cNvPr id="1558" name="Google Shape;1558;p95"/>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1559" name="Google Shape;1559;p95"/>
          <p:cNvSpPr/>
          <p:nvPr/>
        </p:nvSpPr>
        <p:spPr>
          <a:xfrm>
            <a:off x="27009325"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Dalle-3</a:t>
            </a:r>
            <a:endParaRPr b="1" sz="4800">
              <a:solidFill>
                <a:schemeClr val="dk2"/>
              </a:solidFill>
            </a:endParaRPr>
          </a:p>
        </p:txBody>
      </p:sp>
      <p:cxnSp>
        <p:nvCxnSpPr>
          <p:cNvPr id="1560" name="Google Shape;1560;p95"/>
          <p:cNvCxnSpPr/>
          <p:nvPr/>
        </p:nvCxnSpPr>
        <p:spPr>
          <a:xfrm rot="10800000">
            <a:off x="22598575" y="12583275"/>
            <a:ext cx="1880100" cy="1680900"/>
          </a:xfrm>
          <a:prstGeom prst="straightConnector1">
            <a:avLst/>
          </a:prstGeom>
          <a:noFill/>
          <a:ln cap="flat" cmpd="sng" w="114300">
            <a:solidFill>
              <a:schemeClr val="dk2"/>
            </a:solidFill>
            <a:prstDash val="solid"/>
            <a:round/>
            <a:headEnd len="med" w="med" type="stealth"/>
            <a:tailEnd len="med" w="med" type="none"/>
          </a:ln>
        </p:spPr>
      </p:cxnSp>
      <p:cxnSp>
        <p:nvCxnSpPr>
          <p:cNvPr id="1561" name="Google Shape;1561;p95"/>
          <p:cNvCxnSpPr/>
          <p:nvPr/>
        </p:nvCxnSpPr>
        <p:spPr>
          <a:xfrm rot="10800000">
            <a:off x="30086708" y="12765887"/>
            <a:ext cx="1773600" cy="1208100"/>
          </a:xfrm>
          <a:prstGeom prst="straightConnector1">
            <a:avLst/>
          </a:prstGeom>
          <a:noFill/>
          <a:ln cap="flat" cmpd="sng" w="114300">
            <a:solidFill>
              <a:schemeClr val="dk2"/>
            </a:solidFill>
            <a:prstDash val="solid"/>
            <a:round/>
            <a:headEnd len="med" w="med" type="stealth"/>
            <a:tailEnd len="med" w="med" type="none"/>
          </a:ln>
        </p:spPr>
      </p:cxnSp>
      <p:cxnSp>
        <p:nvCxnSpPr>
          <p:cNvPr id="1562" name="Google Shape;1562;p95"/>
          <p:cNvCxnSpPr/>
          <p:nvPr/>
        </p:nvCxnSpPr>
        <p:spPr>
          <a:xfrm>
            <a:off x="6765850" y="19141750"/>
            <a:ext cx="22219200" cy="0"/>
          </a:xfrm>
          <a:prstGeom prst="straightConnector1">
            <a:avLst/>
          </a:prstGeom>
          <a:noFill/>
          <a:ln cap="flat" cmpd="sng" w="114300">
            <a:solidFill>
              <a:schemeClr val="dk2"/>
            </a:solidFill>
            <a:prstDash val="solid"/>
            <a:round/>
            <a:headEnd len="med" w="med" type="none"/>
            <a:tailEnd len="med" w="med" type="none"/>
          </a:ln>
        </p:spPr>
      </p:cxnSp>
      <p:cxnSp>
        <p:nvCxnSpPr>
          <p:cNvPr id="1563" name="Google Shape;1563;p95"/>
          <p:cNvCxnSpPr/>
          <p:nvPr/>
        </p:nvCxnSpPr>
        <p:spPr>
          <a:xfrm flipH="1">
            <a:off x="21095950" y="16388013"/>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564" name="Google Shape;1564;p95"/>
          <p:cNvCxnSpPr/>
          <p:nvPr/>
        </p:nvCxnSpPr>
        <p:spPr>
          <a:xfrm flipH="1">
            <a:off x="28959625" y="16427850"/>
            <a:ext cx="66600" cy="2744100"/>
          </a:xfrm>
          <a:prstGeom prst="straightConnector1">
            <a:avLst/>
          </a:prstGeom>
          <a:noFill/>
          <a:ln cap="flat" cmpd="sng" w="114300">
            <a:solidFill>
              <a:schemeClr val="dk2"/>
            </a:solidFill>
            <a:prstDash val="solid"/>
            <a:round/>
            <a:headEnd len="med" w="med" type="stealth"/>
            <a:tailEnd len="med" w="med" type="none"/>
          </a:ln>
        </p:spPr>
      </p:cxnSp>
      <p:sp>
        <p:nvSpPr>
          <p:cNvPr id="1565" name="Google Shape;1565;p95"/>
          <p:cNvSpPr/>
          <p:nvPr/>
        </p:nvSpPr>
        <p:spPr>
          <a:xfrm rot="-146363">
            <a:off x="30975797"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566" name="Google Shape;1566;p95"/>
          <p:cNvSpPr/>
          <p:nvPr/>
        </p:nvSpPr>
        <p:spPr>
          <a:xfrm>
            <a:off x="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Messages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Model Name</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Settings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API Key</a:t>
            </a:r>
            <a:endParaRPr sz="4000">
              <a:solidFill>
                <a:srgbClr val="0071C5"/>
              </a:solidFill>
              <a:latin typeface="Roboto Mono"/>
              <a:ea typeface="Roboto Mono"/>
              <a:cs typeface="Roboto Mono"/>
              <a:sym typeface="Roboto Mono"/>
            </a:endParaRPr>
          </a:p>
        </p:txBody>
      </p:sp>
      <p:sp>
        <p:nvSpPr>
          <p:cNvPr id="1567" name="Google Shape;1567;p9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 - OpenAI</a:t>
            </a:r>
            <a:endParaRPr sz="8400"/>
          </a:p>
        </p:txBody>
      </p:sp>
      <p:pic>
        <p:nvPicPr>
          <p:cNvPr id="1568" name="Google Shape;1568;p95"/>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1569" name="Google Shape;1569;p95"/>
          <p:cNvSpPr/>
          <p:nvPr/>
        </p:nvSpPr>
        <p:spPr>
          <a:xfrm>
            <a:off x="10858975" y="14421275"/>
            <a:ext cx="35196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a:t>
            </a:r>
            <a:endParaRPr b="1" sz="4800">
              <a:solidFill>
                <a:schemeClr val="dk2"/>
              </a:solidFill>
            </a:endParaRPr>
          </a:p>
          <a:p>
            <a:pPr indent="0" lvl="0" marL="0" rtl="0" algn="ctr">
              <a:spcBef>
                <a:spcPts val="0"/>
              </a:spcBef>
              <a:spcAft>
                <a:spcPts val="0"/>
              </a:spcAft>
              <a:buNone/>
            </a:pPr>
            <a:r>
              <a:rPr b="1" lang="en-US" sz="4800">
                <a:solidFill>
                  <a:schemeClr val="dk2"/>
                </a:solidFill>
              </a:rPr>
              <a:t>(3.5/4)</a:t>
            </a:r>
            <a:endParaRPr b="1" sz="4800">
              <a:solidFill>
                <a:schemeClr val="dk2"/>
              </a:solidFill>
            </a:endParaRPr>
          </a:p>
        </p:txBody>
      </p:sp>
      <p:cxnSp>
        <p:nvCxnSpPr>
          <p:cNvPr id="1570" name="Google Shape;1570;p95"/>
          <p:cNvCxnSpPr/>
          <p:nvPr/>
        </p:nvCxnSpPr>
        <p:spPr>
          <a:xfrm rot="10800000">
            <a:off x="12396950" y="12988075"/>
            <a:ext cx="2820000" cy="1495500"/>
          </a:xfrm>
          <a:prstGeom prst="straightConnector1">
            <a:avLst/>
          </a:prstGeom>
          <a:noFill/>
          <a:ln cap="flat" cmpd="sng" w="114300">
            <a:solidFill>
              <a:schemeClr val="dk2"/>
            </a:solidFill>
            <a:prstDash val="solid"/>
            <a:round/>
            <a:headEnd len="med" w="med" type="stealth"/>
            <a:tailEnd len="med" w="med" type="none"/>
          </a:ln>
        </p:spPr>
      </p:cxnSp>
      <p:cxnSp>
        <p:nvCxnSpPr>
          <p:cNvPr id="1571" name="Google Shape;1571;p95"/>
          <p:cNvCxnSpPr/>
          <p:nvPr/>
        </p:nvCxnSpPr>
        <p:spPr>
          <a:xfrm flipH="1" rot="10800000">
            <a:off x="13977775" y="12894100"/>
            <a:ext cx="2050800" cy="789600"/>
          </a:xfrm>
          <a:prstGeom prst="straightConnector1">
            <a:avLst/>
          </a:prstGeom>
          <a:noFill/>
          <a:ln cap="flat" cmpd="sng" w="114300">
            <a:solidFill>
              <a:schemeClr val="dk2"/>
            </a:solidFill>
            <a:prstDash val="solid"/>
            <a:round/>
            <a:headEnd len="med" w="med" type="stealth"/>
            <a:tailEnd len="med" w="med" type="none"/>
          </a:ln>
        </p:spPr>
      </p:cxnSp>
      <p:cxnSp>
        <p:nvCxnSpPr>
          <p:cNvPr id="1572" name="Google Shape;1572;p95"/>
          <p:cNvCxnSpPr/>
          <p:nvPr/>
        </p:nvCxnSpPr>
        <p:spPr>
          <a:xfrm flipH="1" rot="10800000">
            <a:off x="6805750" y="12851250"/>
            <a:ext cx="15000" cy="6311700"/>
          </a:xfrm>
          <a:prstGeom prst="straightConnector1">
            <a:avLst/>
          </a:prstGeom>
          <a:noFill/>
          <a:ln cap="flat" cmpd="sng" w="114300">
            <a:solidFill>
              <a:schemeClr val="dk2"/>
            </a:solidFill>
            <a:prstDash val="solid"/>
            <a:round/>
            <a:headEnd len="med" w="med" type="none"/>
            <a:tailEnd len="med" w="med" type="none"/>
          </a:ln>
        </p:spPr>
      </p:cxnSp>
      <p:cxnSp>
        <p:nvCxnSpPr>
          <p:cNvPr id="1573" name="Google Shape;1573;p95"/>
          <p:cNvCxnSpPr>
            <a:stCxn id="1569" idx="2"/>
          </p:cNvCxnSpPr>
          <p:nvPr/>
        </p:nvCxnSpPr>
        <p:spPr>
          <a:xfrm flipH="1">
            <a:off x="12552175" y="16431275"/>
            <a:ext cx="66600" cy="2744100"/>
          </a:xfrm>
          <a:prstGeom prst="straightConnector1">
            <a:avLst/>
          </a:prstGeom>
          <a:noFill/>
          <a:ln cap="flat" cmpd="sng" w="114300">
            <a:solidFill>
              <a:schemeClr val="dk2"/>
            </a:solidFill>
            <a:prstDash val="solid"/>
            <a:round/>
            <a:headEnd len="med" w="med" type="stealth"/>
            <a:tailEnd len="med" w="med" type="none"/>
          </a:ln>
        </p:spPr>
      </p:cxnSp>
      <p:pic>
        <p:nvPicPr>
          <p:cNvPr id="1574" name="Google Shape;1574;p95"/>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1575" name="Google Shape;1575;p95"/>
          <p:cNvCxnSpPr>
            <a:stCxn id="1574" idx="0"/>
          </p:cNvCxnSpPr>
          <p:nvPr/>
        </p:nvCxnSpPr>
        <p:spPr>
          <a:xfrm flipH="1" rot="10800000">
            <a:off x="9677296" y="12988024"/>
            <a:ext cx="2467200" cy="1215600"/>
          </a:xfrm>
          <a:prstGeom prst="straightConnector1">
            <a:avLst/>
          </a:prstGeom>
          <a:noFill/>
          <a:ln cap="flat" cmpd="sng" w="114300">
            <a:solidFill>
              <a:schemeClr val="dk2"/>
            </a:solidFill>
            <a:prstDash val="solid"/>
            <a:round/>
            <a:headEnd len="med" w="med" type="stealth"/>
            <a:tailEnd len="med" w="med" type="none"/>
          </a:ln>
        </p:spPr>
      </p:cxnSp>
      <p:sp>
        <p:nvSpPr>
          <p:cNvPr id="1576" name="Google Shape;1576;p95"/>
          <p:cNvSpPr/>
          <p:nvPr/>
        </p:nvSpPr>
        <p:spPr>
          <a:xfrm rot="10653637">
            <a:off x="4071922"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nvGrpSpPr>
          <p:cNvPr id="1577" name="Google Shape;1577;p95"/>
          <p:cNvGrpSpPr/>
          <p:nvPr/>
        </p:nvGrpSpPr>
        <p:grpSpPr>
          <a:xfrm>
            <a:off x="5975097" y="7635854"/>
            <a:ext cx="25284880" cy="3591116"/>
            <a:chOff x="3668642" y="5530605"/>
            <a:chExt cx="31324182" cy="5014825"/>
          </a:xfrm>
        </p:grpSpPr>
        <p:sp>
          <p:nvSpPr>
            <p:cNvPr id="1578" name="Google Shape;1578;p95"/>
            <p:cNvSpPr/>
            <p:nvPr/>
          </p:nvSpPr>
          <p:spPr>
            <a:xfrm rot="-1701829">
              <a:off x="28090431" y="711032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images/generate</a:t>
              </a:r>
              <a:endParaRPr b="1" sz="4800">
                <a:solidFill>
                  <a:schemeClr val="dk1"/>
                </a:solidFill>
              </a:endParaRPr>
            </a:p>
          </p:txBody>
        </p:sp>
        <p:sp>
          <p:nvSpPr>
            <p:cNvPr id="1579" name="Google Shape;1579;p95"/>
            <p:cNvSpPr/>
            <p:nvPr/>
          </p:nvSpPr>
          <p:spPr>
            <a:xfrm rot="-1701829">
              <a:off x="15023412" y="7207902"/>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chat/completion</a:t>
              </a:r>
              <a:endParaRPr b="1" sz="4800">
                <a:solidFill>
                  <a:schemeClr val="dk1"/>
                </a:solidFill>
              </a:endParaRPr>
            </a:p>
          </p:txBody>
        </p:sp>
        <p:sp>
          <p:nvSpPr>
            <p:cNvPr id="1580" name="Google Shape;1580;p95"/>
            <p:cNvSpPr/>
            <p:nvPr/>
          </p:nvSpPr>
          <p:spPr>
            <a:xfrm rot="-1701829">
              <a:off x="10118740" y="7345174"/>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completion</a:t>
              </a:r>
              <a:endParaRPr b="1" sz="4800">
                <a:solidFill>
                  <a:schemeClr val="dk1"/>
                </a:solidFill>
              </a:endParaRPr>
            </a:p>
          </p:txBody>
        </p:sp>
        <p:sp>
          <p:nvSpPr>
            <p:cNvPr id="1581" name="Google Shape;1581;p95"/>
            <p:cNvSpPr/>
            <p:nvPr/>
          </p:nvSpPr>
          <p:spPr>
            <a:xfrm rot="-1701829">
              <a:off x="3574149" y="7595750"/>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models</a:t>
              </a:r>
              <a:endParaRPr b="1" sz="4800">
                <a:solidFill>
                  <a:schemeClr val="dk1"/>
                </a:solidFill>
              </a:endParaRPr>
            </a:p>
          </p:txBody>
        </p:sp>
        <p:sp>
          <p:nvSpPr>
            <p:cNvPr id="1582" name="Google Shape;1582;p95"/>
            <p:cNvSpPr/>
            <p:nvPr/>
          </p:nvSpPr>
          <p:spPr>
            <a:xfrm rot="-1701829">
              <a:off x="22519897" y="732314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embeddings</a:t>
              </a:r>
              <a:endParaRPr b="1" sz="4800">
                <a:solidFill>
                  <a:schemeClr val="dk1"/>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96"/>
          <p:cNvSpPr/>
          <p:nvPr/>
        </p:nvSpPr>
        <p:spPr>
          <a:xfrm>
            <a:off x="3186030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  Responses</a:t>
            </a:r>
            <a:endParaRPr sz="4400">
              <a:solidFill>
                <a:srgbClr val="0071C5"/>
              </a:solidFill>
              <a:latin typeface="Roboto Mono"/>
              <a:ea typeface="Roboto Mono"/>
              <a:cs typeface="Roboto Mono"/>
              <a:sym typeface="Roboto Mono"/>
            </a:endParaRPr>
          </a:p>
        </p:txBody>
      </p:sp>
      <p:sp>
        <p:nvSpPr>
          <p:cNvPr id="1589" name="Google Shape;1589;p96"/>
          <p:cNvSpPr/>
          <p:nvPr/>
        </p:nvSpPr>
        <p:spPr>
          <a:xfrm>
            <a:off x="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Messages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Model Name</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Settings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API Key</a:t>
            </a:r>
            <a:endParaRPr sz="4000">
              <a:solidFill>
                <a:srgbClr val="0071C5"/>
              </a:solidFill>
              <a:latin typeface="Roboto Mono"/>
              <a:ea typeface="Roboto Mono"/>
              <a:cs typeface="Roboto Mono"/>
              <a:sym typeface="Roboto Mono"/>
            </a:endParaRPr>
          </a:p>
        </p:txBody>
      </p:sp>
      <p:sp>
        <p:nvSpPr>
          <p:cNvPr id="1590" name="Google Shape;1590;p9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 - OpenAI</a:t>
            </a:r>
            <a:endParaRPr sz="8400"/>
          </a:p>
        </p:txBody>
      </p:sp>
      <p:sp>
        <p:nvSpPr>
          <p:cNvPr id="1591" name="Google Shape;1591;p96"/>
          <p:cNvSpPr txBox="1"/>
          <p:nvPr/>
        </p:nvSpPr>
        <p:spPr>
          <a:xfrm>
            <a:off x="28573900" y="19581150"/>
            <a:ext cx="45345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lt1"/>
                </a:solidFill>
              </a:rPr>
              <a:t>https://developer.nvidia.com/blog/simplifying-ai-inference-in-production-with-triton/</a:t>
            </a:r>
            <a:endParaRPr sz="1800">
              <a:solidFill>
                <a:schemeClr val="lt1"/>
              </a:solidFill>
            </a:endParaRPr>
          </a:p>
        </p:txBody>
      </p:sp>
      <p:sp>
        <p:nvSpPr>
          <p:cNvPr id="1592" name="Google Shape;1592;p96"/>
          <p:cNvSpPr/>
          <p:nvPr/>
        </p:nvSpPr>
        <p:spPr>
          <a:xfrm>
            <a:off x="4715700" y="10455963"/>
            <a:ext cx="27144600" cy="2352000"/>
          </a:xfrm>
          <a:prstGeom prst="roundRect">
            <a:avLst>
              <a:gd fmla="val 16667" name="adj"/>
            </a:avLst>
          </a:prstGeom>
          <a:solidFill>
            <a:srgbClr val="51DA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OpenAI Gateway</a:t>
            </a:r>
            <a:endParaRPr b="1" sz="7200">
              <a:solidFill>
                <a:schemeClr val="dk1"/>
              </a:solidFill>
            </a:endParaRPr>
          </a:p>
        </p:txBody>
      </p:sp>
      <p:pic>
        <p:nvPicPr>
          <p:cNvPr id="1593" name="Google Shape;1593;p96"/>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1594" name="Google Shape;1594;p96"/>
          <p:cNvSpPr/>
          <p:nvPr/>
        </p:nvSpPr>
        <p:spPr>
          <a:xfrm>
            <a:off x="10858975" y="14421275"/>
            <a:ext cx="35196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a:t>
            </a:r>
            <a:endParaRPr b="1" sz="4800">
              <a:solidFill>
                <a:schemeClr val="dk2"/>
              </a:solidFill>
            </a:endParaRPr>
          </a:p>
          <a:p>
            <a:pPr indent="0" lvl="0" marL="0" rtl="0" algn="ctr">
              <a:spcBef>
                <a:spcPts val="0"/>
              </a:spcBef>
              <a:spcAft>
                <a:spcPts val="0"/>
              </a:spcAft>
              <a:buNone/>
            </a:pPr>
            <a:r>
              <a:rPr b="1" lang="en-US" sz="4800">
                <a:solidFill>
                  <a:schemeClr val="dk2"/>
                </a:solidFill>
              </a:rPr>
              <a:t>(3.5/4)</a:t>
            </a:r>
            <a:endParaRPr b="1" sz="4800">
              <a:solidFill>
                <a:schemeClr val="dk2"/>
              </a:solidFill>
            </a:endParaRPr>
          </a:p>
        </p:txBody>
      </p:sp>
      <p:cxnSp>
        <p:nvCxnSpPr>
          <p:cNvPr id="1595" name="Google Shape;1595;p96"/>
          <p:cNvCxnSpPr/>
          <p:nvPr/>
        </p:nvCxnSpPr>
        <p:spPr>
          <a:xfrm rot="10800000">
            <a:off x="12396950" y="12988075"/>
            <a:ext cx="2820000" cy="1495500"/>
          </a:xfrm>
          <a:prstGeom prst="straightConnector1">
            <a:avLst/>
          </a:prstGeom>
          <a:noFill/>
          <a:ln cap="flat" cmpd="sng" w="114300">
            <a:solidFill>
              <a:schemeClr val="dk2"/>
            </a:solidFill>
            <a:prstDash val="solid"/>
            <a:round/>
            <a:headEnd len="med" w="med" type="stealth"/>
            <a:tailEnd len="med" w="med" type="none"/>
          </a:ln>
        </p:spPr>
      </p:cxnSp>
      <p:cxnSp>
        <p:nvCxnSpPr>
          <p:cNvPr id="1596" name="Google Shape;1596;p96"/>
          <p:cNvCxnSpPr/>
          <p:nvPr/>
        </p:nvCxnSpPr>
        <p:spPr>
          <a:xfrm flipH="1" rot="10800000">
            <a:off x="13977775" y="12894100"/>
            <a:ext cx="2050800" cy="789600"/>
          </a:xfrm>
          <a:prstGeom prst="straightConnector1">
            <a:avLst/>
          </a:prstGeom>
          <a:noFill/>
          <a:ln cap="flat" cmpd="sng" w="114300">
            <a:solidFill>
              <a:schemeClr val="dk2"/>
            </a:solidFill>
            <a:prstDash val="solid"/>
            <a:round/>
            <a:headEnd len="med" w="med" type="stealth"/>
            <a:tailEnd len="med" w="med" type="none"/>
          </a:ln>
        </p:spPr>
      </p:cxnSp>
      <p:pic>
        <p:nvPicPr>
          <p:cNvPr id="1597" name="Google Shape;1597;p96"/>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1598" name="Google Shape;1598;p96"/>
          <p:cNvSpPr/>
          <p:nvPr/>
        </p:nvSpPr>
        <p:spPr>
          <a:xfrm>
            <a:off x="18710400"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embed-&lt;&gt;</a:t>
            </a:r>
            <a:endParaRPr b="1" sz="4800">
              <a:solidFill>
                <a:schemeClr val="dk2"/>
              </a:solidFill>
            </a:endParaRPr>
          </a:p>
        </p:txBody>
      </p:sp>
      <p:cxnSp>
        <p:nvCxnSpPr>
          <p:cNvPr id="1599" name="Google Shape;1599;p96"/>
          <p:cNvCxnSpPr/>
          <p:nvPr/>
        </p:nvCxnSpPr>
        <p:spPr>
          <a:xfrm rot="10800000">
            <a:off x="21797325" y="12835750"/>
            <a:ext cx="1456500" cy="1368300"/>
          </a:xfrm>
          <a:prstGeom prst="straightConnector1">
            <a:avLst/>
          </a:prstGeom>
          <a:noFill/>
          <a:ln cap="flat" cmpd="sng" w="114300">
            <a:solidFill>
              <a:schemeClr val="dk2"/>
            </a:solidFill>
            <a:prstDash val="solid"/>
            <a:round/>
            <a:headEnd len="med" w="med" type="stealth"/>
            <a:tailEnd len="med" w="med" type="none"/>
          </a:ln>
        </p:spPr>
      </p:cxnSp>
      <p:grpSp>
        <p:nvGrpSpPr>
          <p:cNvPr id="1600" name="Google Shape;1600;p96"/>
          <p:cNvGrpSpPr/>
          <p:nvPr/>
        </p:nvGrpSpPr>
        <p:grpSpPr>
          <a:xfrm>
            <a:off x="5975097" y="7635854"/>
            <a:ext cx="25284880" cy="3591116"/>
            <a:chOff x="3668642" y="5530605"/>
            <a:chExt cx="31324182" cy="5014825"/>
          </a:xfrm>
        </p:grpSpPr>
        <p:sp>
          <p:nvSpPr>
            <p:cNvPr id="1601" name="Google Shape;1601;p96"/>
            <p:cNvSpPr/>
            <p:nvPr/>
          </p:nvSpPr>
          <p:spPr>
            <a:xfrm rot="-1701829">
              <a:off x="28090431" y="711032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images/generate</a:t>
              </a:r>
              <a:endParaRPr b="1" sz="4800">
                <a:solidFill>
                  <a:schemeClr val="dk1"/>
                </a:solidFill>
              </a:endParaRPr>
            </a:p>
          </p:txBody>
        </p:sp>
        <p:sp>
          <p:nvSpPr>
            <p:cNvPr id="1602" name="Google Shape;1602;p96"/>
            <p:cNvSpPr/>
            <p:nvPr/>
          </p:nvSpPr>
          <p:spPr>
            <a:xfrm rot="-1701829">
              <a:off x="15023412" y="7207902"/>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chat/completion</a:t>
              </a:r>
              <a:endParaRPr b="1" sz="4800">
                <a:solidFill>
                  <a:schemeClr val="dk1"/>
                </a:solidFill>
              </a:endParaRPr>
            </a:p>
          </p:txBody>
        </p:sp>
        <p:sp>
          <p:nvSpPr>
            <p:cNvPr id="1603" name="Google Shape;1603;p96"/>
            <p:cNvSpPr/>
            <p:nvPr/>
          </p:nvSpPr>
          <p:spPr>
            <a:xfrm rot="-1701829">
              <a:off x="10118740" y="7345174"/>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completion</a:t>
              </a:r>
              <a:endParaRPr b="1" sz="4800">
                <a:solidFill>
                  <a:schemeClr val="dk1"/>
                </a:solidFill>
              </a:endParaRPr>
            </a:p>
          </p:txBody>
        </p:sp>
        <p:sp>
          <p:nvSpPr>
            <p:cNvPr id="1604" name="Google Shape;1604;p96"/>
            <p:cNvSpPr/>
            <p:nvPr/>
          </p:nvSpPr>
          <p:spPr>
            <a:xfrm rot="-1701829">
              <a:off x="3574149" y="7595750"/>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models</a:t>
              </a:r>
              <a:endParaRPr b="1" sz="4800">
                <a:solidFill>
                  <a:schemeClr val="dk1"/>
                </a:solidFill>
              </a:endParaRPr>
            </a:p>
          </p:txBody>
        </p:sp>
        <p:sp>
          <p:nvSpPr>
            <p:cNvPr id="1605" name="Google Shape;1605;p96"/>
            <p:cNvSpPr/>
            <p:nvPr/>
          </p:nvSpPr>
          <p:spPr>
            <a:xfrm rot="-1701829">
              <a:off x="22519897" y="732314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embeddings</a:t>
              </a:r>
              <a:endParaRPr b="1" sz="4800">
                <a:solidFill>
                  <a:schemeClr val="dk1"/>
                </a:solidFill>
              </a:endParaRPr>
            </a:p>
          </p:txBody>
        </p:sp>
      </p:grpSp>
      <p:pic>
        <p:nvPicPr>
          <p:cNvPr id="1606" name="Google Shape;1606;p96"/>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1607" name="Google Shape;1607;p96"/>
          <p:cNvSpPr/>
          <p:nvPr/>
        </p:nvSpPr>
        <p:spPr>
          <a:xfrm>
            <a:off x="27009325"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Dalle-3</a:t>
            </a:r>
            <a:endParaRPr b="1" sz="4800">
              <a:solidFill>
                <a:schemeClr val="dk2"/>
              </a:solidFill>
            </a:endParaRPr>
          </a:p>
        </p:txBody>
      </p:sp>
      <p:cxnSp>
        <p:nvCxnSpPr>
          <p:cNvPr id="1608" name="Google Shape;1608;p96"/>
          <p:cNvCxnSpPr/>
          <p:nvPr/>
        </p:nvCxnSpPr>
        <p:spPr>
          <a:xfrm rot="10800000">
            <a:off x="22929475" y="12872775"/>
            <a:ext cx="1549200" cy="1391400"/>
          </a:xfrm>
          <a:prstGeom prst="straightConnector1">
            <a:avLst/>
          </a:prstGeom>
          <a:noFill/>
          <a:ln cap="flat" cmpd="sng" w="114300">
            <a:solidFill>
              <a:schemeClr val="dk2"/>
            </a:solidFill>
            <a:prstDash val="solid"/>
            <a:round/>
            <a:headEnd len="med" w="med" type="stealth"/>
            <a:tailEnd len="med" w="med" type="none"/>
          </a:ln>
        </p:spPr>
      </p:cxnSp>
      <p:cxnSp>
        <p:nvCxnSpPr>
          <p:cNvPr id="1609" name="Google Shape;1609;p96"/>
          <p:cNvCxnSpPr/>
          <p:nvPr/>
        </p:nvCxnSpPr>
        <p:spPr>
          <a:xfrm rot="10800000">
            <a:off x="30086708" y="12765887"/>
            <a:ext cx="1773600" cy="1208100"/>
          </a:xfrm>
          <a:prstGeom prst="straightConnector1">
            <a:avLst/>
          </a:prstGeom>
          <a:noFill/>
          <a:ln cap="flat" cmpd="sng" w="114300">
            <a:solidFill>
              <a:schemeClr val="dk2"/>
            </a:solidFill>
            <a:prstDash val="solid"/>
            <a:round/>
            <a:headEnd len="med" w="med" type="stealth"/>
            <a:tailEnd len="med" w="med" type="none"/>
          </a:ln>
        </p:spPr>
      </p:cxnSp>
      <p:cxnSp>
        <p:nvCxnSpPr>
          <p:cNvPr id="1610" name="Google Shape;1610;p96"/>
          <p:cNvCxnSpPr/>
          <p:nvPr/>
        </p:nvCxnSpPr>
        <p:spPr>
          <a:xfrm flipH="1" rot="10800000">
            <a:off x="6805750" y="12851250"/>
            <a:ext cx="15000" cy="6311700"/>
          </a:xfrm>
          <a:prstGeom prst="straightConnector1">
            <a:avLst/>
          </a:prstGeom>
          <a:noFill/>
          <a:ln cap="flat" cmpd="sng" w="114300">
            <a:solidFill>
              <a:schemeClr val="dk2"/>
            </a:solidFill>
            <a:prstDash val="solid"/>
            <a:round/>
            <a:headEnd len="med" w="med" type="none"/>
            <a:tailEnd len="med" w="med" type="none"/>
          </a:ln>
        </p:spPr>
      </p:cxnSp>
      <p:cxnSp>
        <p:nvCxnSpPr>
          <p:cNvPr id="1611" name="Google Shape;1611;p96"/>
          <p:cNvCxnSpPr/>
          <p:nvPr/>
        </p:nvCxnSpPr>
        <p:spPr>
          <a:xfrm>
            <a:off x="6765850" y="19141750"/>
            <a:ext cx="22219200" cy="0"/>
          </a:xfrm>
          <a:prstGeom prst="straightConnector1">
            <a:avLst/>
          </a:prstGeom>
          <a:noFill/>
          <a:ln cap="flat" cmpd="sng" w="114300">
            <a:solidFill>
              <a:schemeClr val="dk2"/>
            </a:solidFill>
            <a:prstDash val="solid"/>
            <a:round/>
            <a:headEnd len="med" w="med" type="none"/>
            <a:tailEnd len="med" w="med" type="none"/>
          </a:ln>
        </p:spPr>
      </p:cxnSp>
      <p:cxnSp>
        <p:nvCxnSpPr>
          <p:cNvPr id="1612" name="Google Shape;1612;p96"/>
          <p:cNvCxnSpPr>
            <a:stCxn id="1594" idx="2"/>
          </p:cNvCxnSpPr>
          <p:nvPr/>
        </p:nvCxnSpPr>
        <p:spPr>
          <a:xfrm flipH="1">
            <a:off x="12552175" y="16431275"/>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613" name="Google Shape;1613;p96"/>
          <p:cNvCxnSpPr/>
          <p:nvPr/>
        </p:nvCxnSpPr>
        <p:spPr>
          <a:xfrm flipH="1">
            <a:off x="21095950" y="16388013"/>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614" name="Google Shape;1614;p96"/>
          <p:cNvCxnSpPr/>
          <p:nvPr/>
        </p:nvCxnSpPr>
        <p:spPr>
          <a:xfrm flipH="1">
            <a:off x="28959625" y="16427850"/>
            <a:ext cx="66600" cy="2744100"/>
          </a:xfrm>
          <a:prstGeom prst="straightConnector1">
            <a:avLst/>
          </a:prstGeom>
          <a:noFill/>
          <a:ln cap="flat" cmpd="sng" w="114300">
            <a:solidFill>
              <a:schemeClr val="dk2"/>
            </a:solidFill>
            <a:prstDash val="solid"/>
            <a:round/>
            <a:headEnd len="med" w="med" type="stealth"/>
            <a:tailEnd len="med" w="med" type="none"/>
          </a:ln>
        </p:spPr>
      </p:cxnSp>
      <p:pic>
        <p:nvPicPr>
          <p:cNvPr id="1615" name="Google Shape;1615;p96"/>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1616" name="Google Shape;1616;p96"/>
          <p:cNvCxnSpPr>
            <a:stCxn id="1615" idx="0"/>
          </p:cNvCxnSpPr>
          <p:nvPr/>
        </p:nvCxnSpPr>
        <p:spPr>
          <a:xfrm flipH="1" rot="10800000">
            <a:off x="9677296" y="12988024"/>
            <a:ext cx="2467200" cy="1215600"/>
          </a:xfrm>
          <a:prstGeom prst="straightConnector1">
            <a:avLst/>
          </a:prstGeom>
          <a:noFill/>
          <a:ln cap="flat" cmpd="sng" w="114300">
            <a:solidFill>
              <a:schemeClr val="dk2"/>
            </a:solidFill>
            <a:prstDash val="solid"/>
            <a:round/>
            <a:headEnd len="med" w="med" type="stealth"/>
            <a:tailEnd len="med" w="med" type="none"/>
          </a:ln>
        </p:spPr>
      </p:cxnSp>
      <p:sp>
        <p:nvSpPr>
          <p:cNvPr id="1617" name="Google Shape;1617;p96"/>
          <p:cNvSpPr/>
          <p:nvPr/>
        </p:nvSpPr>
        <p:spPr>
          <a:xfrm>
            <a:off x="6820750" y="3730600"/>
            <a:ext cx="24155700" cy="16809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t>End-User Application</a:t>
            </a:r>
            <a:endParaRPr b="1" sz="4800"/>
          </a:p>
        </p:txBody>
      </p:sp>
      <p:sp>
        <p:nvSpPr>
          <p:cNvPr id="1618" name="Google Shape;1618;p96"/>
          <p:cNvSpPr/>
          <p:nvPr/>
        </p:nvSpPr>
        <p:spPr>
          <a:xfrm>
            <a:off x="13059125" y="6024825"/>
            <a:ext cx="14164800" cy="1680900"/>
          </a:xfrm>
          <a:prstGeom prst="roundRect">
            <a:avLst>
              <a:gd fmla="val 16667" name="adj"/>
            </a:avLst>
          </a:prstGeom>
          <a:solidFill>
            <a:srgbClr val="A4C2F4"/>
          </a:solidFill>
          <a:ln cap="flat" cmpd="sng" w="9525">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t>Retriever Microservice</a:t>
            </a:r>
            <a:endParaRPr b="1" sz="4800"/>
          </a:p>
        </p:txBody>
      </p:sp>
      <p:sp>
        <p:nvSpPr>
          <p:cNvPr id="1619" name="Google Shape;1619;p96"/>
          <p:cNvSpPr/>
          <p:nvPr/>
        </p:nvSpPr>
        <p:spPr>
          <a:xfrm>
            <a:off x="2227325" y="12851250"/>
            <a:ext cx="32153700" cy="7068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0" name="Google Shape;1620;p96"/>
          <p:cNvSpPr/>
          <p:nvPr/>
        </p:nvSpPr>
        <p:spPr>
          <a:xfrm rot="10653637">
            <a:off x="4071922"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621" name="Google Shape;1621;p96"/>
          <p:cNvSpPr/>
          <p:nvPr/>
        </p:nvSpPr>
        <p:spPr>
          <a:xfrm rot="-146363">
            <a:off x="30975797"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622" name="Google Shape;1622;p96"/>
          <p:cNvSpPr/>
          <p:nvPr/>
        </p:nvSpPr>
        <p:spPr>
          <a:xfrm>
            <a:off x="11816200" y="17494475"/>
            <a:ext cx="14164800" cy="168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Server Management</a:t>
            </a:r>
            <a:endParaRPr b="1" sz="4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35" name="Google Shape;435;p43"/>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36" name="Google Shape;436;p43"/>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37" name="Google Shape;437;p43"/>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38" name="Google Shape;438;p43"/>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39" name="Google Shape;439;p43"/>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40" name="Google Shape;440;p43"/>
          <p:cNvSpPr txBox="1"/>
          <p:nvPr/>
        </p:nvSpPr>
        <p:spPr>
          <a:xfrm>
            <a:off x="24934800" y="5237700"/>
            <a:ext cx="102009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Retrieval:</a:t>
            </a:r>
            <a:r>
              <a:rPr lang="en-US" sz="4800">
                <a:solidFill>
                  <a:schemeClr val="dk1"/>
                </a:solidFill>
              </a:rPr>
              <a:t> Tool runs algorithms (database, code execution, semantic search, return a constant value, etc) to provide context</a:t>
            </a:r>
            <a:endParaRPr sz="4800">
              <a:solidFill>
                <a:schemeClr val="dk1"/>
              </a:solidFill>
            </a:endParaRPr>
          </a:p>
        </p:txBody>
      </p:sp>
      <p:sp>
        <p:nvSpPr>
          <p:cNvPr id="441" name="Google Shape;441;p43"/>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42" name="Google Shape;442;p43"/>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9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629" name="Google Shape;1629;p97"/>
          <p:cNvSpPr/>
          <p:nvPr/>
        </p:nvSpPr>
        <p:spPr>
          <a:xfrm>
            <a:off x="19812825" y="569152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630" name="Google Shape;1630;p97"/>
          <p:cNvPicPr preferRelativeResize="0"/>
          <p:nvPr/>
        </p:nvPicPr>
        <p:blipFill>
          <a:blip r:embed="rId3">
            <a:alphaModFix/>
          </a:blip>
          <a:stretch>
            <a:fillRect/>
          </a:stretch>
        </p:blipFill>
        <p:spPr>
          <a:xfrm rot="156719">
            <a:off x="26871832" y="5636715"/>
            <a:ext cx="6343094" cy="6822195"/>
          </a:xfrm>
          <a:prstGeom prst="rect">
            <a:avLst/>
          </a:prstGeom>
          <a:noFill/>
          <a:ln>
            <a:noFill/>
          </a:ln>
        </p:spPr>
      </p:pic>
      <p:pic>
        <p:nvPicPr>
          <p:cNvPr id="1631" name="Google Shape;1631;p97"/>
          <p:cNvPicPr preferRelativeResize="0"/>
          <p:nvPr/>
        </p:nvPicPr>
        <p:blipFill rotWithShape="1">
          <a:blip r:embed="rId4">
            <a:alphaModFix/>
          </a:blip>
          <a:srcRect b="51354" l="0" r="0" t="0"/>
          <a:stretch/>
        </p:blipFill>
        <p:spPr>
          <a:xfrm>
            <a:off x="2514600" y="5495713"/>
            <a:ext cx="14185249" cy="6161476"/>
          </a:xfrm>
          <a:prstGeom prst="rect">
            <a:avLst/>
          </a:prstGeom>
          <a:noFill/>
          <a:ln>
            <a:noFill/>
          </a:ln>
        </p:spPr>
      </p:pic>
      <p:sp>
        <p:nvSpPr>
          <p:cNvPr id="1632" name="Google Shape;1632;p97"/>
          <p:cNvSpPr/>
          <p:nvPr/>
        </p:nvSpPr>
        <p:spPr>
          <a:xfrm>
            <a:off x="251462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GPT4/3.5</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Integrated Tools/Multimodal Support</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Models/Query Router Internal</a:t>
            </a:r>
            <a:endParaRPr b="1" sz="5100">
              <a:solidFill>
                <a:srgbClr val="FF9900"/>
              </a:solidFill>
            </a:endParaRPr>
          </a:p>
          <a:p>
            <a:pPr indent="-552450" lvl="0" marL="1371600" rtl="0" algn="l">
              <a:lnSpc>
                <a:spcPct val="115000"/>
              </a:lnSpc>
              <a:spcBef>
                <a:spcPts val="0"/>
              </a:spcBef>
              <a:spcAft>
                <a:spcPts val="0"/>
              </a:spcAft>
              <a:buClr>
                <a:srgbClr val="FF0000"/>
              </a:buClr>
              <a:buSzPts val="5100"/>
              <a:buAutoNum type="arabicPeriod"/>
            </a:pPr>
            <a:r>
              <a:rPr b="1" lang="en-US" sz="5100">
                <a:solidFill>
                  <a:srgbClr val="FF0000"/>
                </a:solidFill>
              </a:rPr>
              <a:t>Path to Local Deployment Less Clear</a:t>
            </a:r>
            <a:endParaRPr b="1" sz="5100">
              <a:solidFill>
                <a:srgbClr val="FF0000"/>
              </a:solidFill>
            </a:endParaRPr>
          </a:p>
        </p:txBody>
      </p:sp>
      <p:sp>
        <p:nvSpPr>
          <p:cNvPr id="1633" name="Google Shape;1633;p97"/>
          <p:cNvSpPr/>
          <p:nvPr/>
        </p:nvSpPr>
        <p:spPr>
          <a:xfrm>
            <a:off x="1918187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Publicly Available Models</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Models/Query Router Accessible</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Path to Local Deployment/Self-Hosting</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Pieces to Compose Complex Systems</a:t>
            </a:r>
            <a:endParaRPr b="1" sz="5100">
              <a:solidFill>
                <a:srgbClr val="20A603"/>
              </a:solidFill>
            </a:endParaRPr>
          </a:p>
        </p:txBody>
      </p:sp>
      <p:sp>
        <p:nvSpPr>
          <p:cNvPr id="1634" name="Google Shape;1634;p97"/>
          <p:cNvSpPr/>
          <p:nvPr/>
        </p:nvSpPr>
        <p:spPr>
          <a:xfrm>
            <a:off x="17987500" y="4384359"/>
            <a:ext cx="16232100" cy="15129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5" name="Google Shape;1635;p97"/>
          <p:cNvSpPr/>
          <p:nvPr/>
        </p:nvSpPr>
        <p:spPr>
          <a:xfrm>
            <a:off x="2547800" y="15744775"/>
            <a:ext cx="14143200" cy="19440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9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642" name="Google Shape;1642;p98"/>
          <p:cNvSpPr/>
          <p:nvPr/>
        </p:nvSpPr>
        <p:spPr>
          <a:xfrm>
            <a:off x="19812825" y="569152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643" name="Google Shape;1643;p98"/>
          <p:cNvPicPr preferRelativeResize="0"/>
          <p:nvPr/>
        </p:nvPicPr>
        <p:blipFill>
          <a:blip r:embed="rId3">
            <a:alphaModFix/>
          </a:blip>
          <a:stretch>
            <a:fillRect/>
          </a:stretch>
        </p:blipFill>
        <p:spPr>
          <a:xfrm rot="156719">
            <a:off x="26871832" y="5636715"/>
            <a:ext cx="6343094" cy="6822195"/>
          </a:xfrm>
          <a:prstGeom prst="rect">
            <a:avLst/>
          </a:prstGeom>
          <a:noFill/>
          <a:ln>
            <a:noFill/>
          </a:ln>
        </p:spPr>
      </p:pic>
      <p:pic>
        <p:nvPicPr>
          <p:cNvPr id="1644" name="Google Shape;1644;p98"/>
          <p:cNvPicPr preferRelativeResize="0"/>
          <p:nvPr/>
        </p:nvPicPr>
        <p:blipFill rotWithShape="1">
          <a:blip r:embed="rId4">
            <a:alphaModFix/>
          </a:blip>
          <a:srcRect b="51354" l="0" r="0" t="0"/>
          <a:stretch/>
        </p:blipFill>
        <p:spPr>
          <a:xfrm>
            <a:off x="2514600" y="5495713"/>
            <a:ext cx="14185249" cy="6161476"/>
          </a:xfrm>
          <a:prstGeom prst="rect">
            <a:avLst/>
          </a:prstGeom>
          <a:noFill/>
          <a:ln>
            <a:noFill/>
          </a:ln>
        </p:spPr>
      </p:pic>
      <p:sp>
        <p:nvSpPr>
          <p:cNvPr id="1645" name="Google Shape;1645;p98"/>
          <p:cNvSpPr/>
          <p:nvPr/>
        </p:nvSpPr>
        <p:spPr>
          <a:xfrm>
            <a:off x="251462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GPT4/3.5</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Integrated Tools/Multimodal Support</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Models/Query Router Internal</a:t>
            </a:r>
            <a:endParaRPr b="1" sz="5100">
              <a:solidFill>
                <a:srgbClr val="FF9900"/>
              </a:solidFill>
            </a:endParaRPr>
          </a:p>
          <a:p>
            <a:pPr indent="-552450" lvl="0" marL="1371600" rtl="0" algn="l">
              <a:lnSpc>
                <a:spcPct val="115000"/>
              </a:lnSpc>
              <a:spcBef>
                <a:spcPts val="0"/>
              </a:spcBef>
              <a:spcAft>
                <a:spcPts val="0"/>
              </a:spcAft>
              <a:buClr>
                <a:srgbClr val="FF0000"/>
              </a:buClr>
              <a:buSzPts val="5100"/>
              <a:buAutoNum type="arabicPeriod"/>
            </a:pPr>
            <a:r>
              <a:rPr b="1" lang="en-US" sz="5100">
                <a:solidFill>
                  <a:srgbClr val="FF0000"/>
                </a:solidFill>
              </a:rPr>
              <a:t>Path to Local Deployment Less Clear</a:t>
            </a:r>
            <a:endParaRPr b="1" sz="5100">
              <a:solidFill>
                <a:srgbClr val="FF0000"/>
              </a:solidFill>
            </a:endParaRPr>
          </a:p>
        </p:txBody>
      </p:sp>
      <p:sp>
        <p:nvSpPr>
          <p:cNvPr id="1646" name="Google Shape;1646;p98"/>
          <p:cNvSpPr/>
          <p:nvPr/>
        </p:nvSpPr>
        <p:spPr>
          <a:xfrm>
            <a:off x="1918187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Publicly Available Models</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Models/Query Router Accessible</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Path to Local Deployment/Self-Hosting</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Pieces to Compose Complex Systems</a:t>
            </a:r>
            <a:endParaRPr b="1" sz="5100">
              <a:solidFill>
                <a:srgbClr val="20A603"/>
              </a:solidFill>
            </a:endParaRPr>
          </a:p>
        </p:txBody>
      </p:sp>
      <p:sp>
        <p:nvSpPr>
          <p:cNvPr id="1647" name="Google Shape;1647;p98"/>
          <p:cNvSpPr/>
          <p:nvPr/>
        </p:nvSpPr>
        <p:spPr>
          <a:xfrm>
            <a:off x="1921425" y="4405684"/>
            <a:ext cx="16232100" cy="15129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9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654" name="Google Shape;1654;p99"/>
          <p:cNvSpPr/>
          <p:nvPr/>
        </p:nvSpPr>
        <p:spPr>
          <a:xfrm>
            <a:off x="20740250" y="5664250"/>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655" name="Google Shape;1655;p99"/>
          <p:cNvSpPr/>
          <p:nvPr/>
        </p:nvSpPr>
        <p:spPr>
          <a:xfrm>
            <a:off x="20740250" y="11934825"/>
            <a:ext cx="9883200" cy="4546500"/>
          </a:xfrm>
          <a:prstGeom prst="rect">
            <a:avLst/>
          </a:prstGeom>
          <a:solidFill>
            <a:srgbClr val="E6EDEA"/>
          </a:solidFill>
          <a:ln>
            <a:noFill/>
          </a:ln>
        </p:spPr>
        <p:txBody>
          <a:bodyPr anchorCtr="0" anchor="ctr" bIns="91425" lIns="457200" spcFirstLastPara="1" rIns="45700" wrap="square" tIns="91425">
            <a:noAutofit/>
          </a:bodyPr>
          <a:lstStyle/>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“context”:{{context}}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“model”:“query”/”doc”</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Clr>
                <a:schemeClr val="lt1"/>
              </a:buClr>
              <a:buFont typeface="Arial"/>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p:txBody>
      </p:sp>
      <p:pic>
        <p:nvPicPr>
          <p:cNvPr id="1656" name="Google Shape;1656;p99"/>
          <p:cNvPicPr preferRelativeResize="0"/>
          <p:nvPr/>
        </p:nvPicPr>
        <p:blipFill>
          <a:blip r:embed="rId3">
            <a:alphaModFix/>
          </a:blip>
          <a:stretch>
            <a:fillRect/>
          </a:stretch>
        </p:blipFill>
        <p:spPr>
          <a:xfrm>
            <a:off x="29597575" y="8060725"/>
            <a:ext cx="5801500" cy="6377803"/>
          </a:xfrm>
          <a:prstGeom prst="rect">
            <a:avLst/>
          </a:prstGeom>
          <a:noFill/>
          <a:ln>
            <a:noFill/>
          </a:ln>
        </p:spPr>
      </p:pic>
      <p:sp>
        <p:nvSpPr>
          <p:cNvPr id="1657" name="Google Shape;1657;p99"/>
          <p:cNvSpPr/>
          <p:nvPr/>
        </p:nvSpPr>
        <p:spPr>
          <a:xfrm>
            <a:off x="1159200" y="5664250"/>
            <a:ext cx="10988100" cy="118659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rgbClr val="980000"/>
                </a:solidFill>
                <a:latin typeface="Roboto Mono"/>
                <a:ea typeface="Roboto Mono"/>
                <a:cs typeface="Roboto Mono"/>
                <a:sym typeface="Roboto Mono"/>
              </a:rPr>
              <a:t>{</a:t>
            </a:r>
            <a:endParaRPr b="1" sz="4400">
              <a:solidFill>
                <a:srgbClr val="980000"/>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"messages":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"role": "system"</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"role": "user"</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”mixtral”,</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9E0000"/>
                </a:solidFill>
                <a:latin typeface="Roboto Mono"/>
                <a:ea typeface="Roboto Mono"/>
                <a:cs typeface="Roboto Mono"/>
                <a:sym typeface="Roboto Mono"/>
              </a:rPr>
              <a:t>}</a:t>
            </a:r>
            <a:endParaRPr b="1" sz="4400">
              <a:solidFill>
                <a:srgbClr val="9E0000"/>
              </a:solidFill>
              <a:latin typeface="Roboto Mono"/>
              <a:ea typeface="Roboto Mono"/>
              <a:cs typeface="Roboto Mono"/>
              <a:sym typeface="Roboto Mono"/>
            </a:endParaRPr>
          </a:p>
        </p:txBody>
      </p:sp>
      <p:pic>
        <p:nvPicPr>
          <p:cNvPr id="1658" name="Google Shape;1658;p99"/>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sp>
        <p:nvSpPr>
          <p:cNvPr id="1659" name="Google Shape;1659;p99"/>
          <p:cNvSpPr/>
          <p:nvPr/>
        </p:nvSpPr>
        <p:spPr>
          <a:xfrm>
            <a:off x="3230447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SDXL</a:t>
            </a:r>
            <a:endParaRPr b="1" sz="4800">
              <a:solidFill>
                <a:schemeClr val="accent1"/>
              </a:solidFill>
            </a:endParaRPr>
          </a:p>
        </p:txBody>
      </p:sp>
      <p:sp>
        <p:nvSpPr>
          <p:cNvPr id="1660" name="Google Shape;1660;p99"/>
          <p:cNvSpPr/>
          <p:nvPr/>
        </p:nvSpPr>
        <p:spPr>
          <a:xfrm>
            <a:off x="29884125" y="12122700"/>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E5</a:t>
            </a:r>
            <a:endParaRPr b="1" sz="4100">
              <a:solidFill>
                <a:schemeClr val="accent2"/>
              </a:solidFill>
            </a:endParaRPr>
          </a:p>
        </p:txBody>
      </p:sp>
      <p:sp>
        <p:nvSpPr>
          <p:cNvPr id="1661" name="Google Shape;1661;p99"/>
          <p:cNvSpPr/>
          <p:nvPr/>
        </p:nvSpPr>
        <p:spPr>
          <a:xfrm>
            <a:off x="2988412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US" sz="4800">
                <a:solidFill>
                  <a:schemeClr val="accent1"/>
                </a:solidFill>
              </a:rPr>
              <a:t>Mixtral</a:t>
            </a:r>
            <a:endParaRPr b="1" sz="4800">
              <a:solidFill>
                <a:schemeClr val="dk2"/>
              </a:solidFill>
            </a:endParaRPr>
          </a:p>
        </p:txBody>
      </p:sp>
      <p:grpSp>
        <p:nvGrpSpPr>
          <p:cNvPr id="1662" name="Google Shape;1662;p99"/>
          <p:cNvGrpSpPr/>
          <p:nvPr/>
        </p:nvGrpSpPr>
        <p:grpSpPr>
          <a:xfrm>
            <a:off x="30866325" y="779325"/>
            <a:ext cx="4758585" cy="5380392"/>
            <a:chOff x="29787719" y="6862336"/>
            <a:chExt cx="6788281" cy="8294114"/>
          </a:xfrm>
        </p:grpSpPr>
        <p:grpSp>
          <p:nvGrpSpPr>
            <p:cNvPr id="1663" name="Google Shape;1663;p99"/>
            <p:cNvGrpSpPr/>
            <p:nvPr/>
          </p:nvGrpSpPr>
          <p:grpSpPr>
            <a:xfrm>
              <a:off x="29787719" y="6862336"/>
              <a:ext cx="6398180" cy="6224007"/>
              <a:chOff x="30623444" y="6710212"/>
              <a:chExt cx="5561700" cy="5189700"/>
            </a:xfrm>
          </p:grpSpPr>
          <p:sp>
            <p:nvSpPr>
              <p:cNvPr id="1664" name="Google Shape;1664;p99"/>
              <p:cNvSpPr/>
              <p:nvPr/>
            </p:nvSpPr>
            <p:spPr>
              <a:xfrm>
                <a:off x="30623444" y="6710212"/>
                <a:ext cx="5561700" cy="51897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5" name="Google Shape;1665;p99"/>
              <p:cNvPicPr preferRelativeResize="0"/>
              <p:nvPr/>
            </p:nvPicPr>
            <p:blipFill>
              <a:blip r:embed="rId5">
                <a:alphaModFix/>
              </a:blip>
              <a:stretch>
                <a:fillRect/>
              </a:stretch>
            </p:blipFill>
            <p:spPr>
              <a:xfrm>
                <a:off x="33455008" y="6937622"/>
                <a:ext cx="2523686" cy="2523707"/>
              </a:xfrm>
              <a:prstGeom prst="rect">
                <a:avLst/>
              </a:prstGeom>
              <a:noFill/>
              <a:ln>
                <a:noFill/>
              </a:ln>
            </p:spPr>
          </p:pic>
          <p:sp>
            <p:nvSpPr>
              <p:cNvPr id="1666" name="Google Shape;1666;p99"/>
              <p:cNvSpPr/>
              <p:nvPr/>
            </p:nvSpPr>
            <p:spPr>
              <a:xfrm>
                <a:off x="30922225" y="9257025"/>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accent1"/>
                    </a:solidFill>
                  </a:rPr>
                  <a:t>Dalle-3</a:t>
                </a:r>
                <a:endParaRPr b="1" sz="2800">
                  <a:solidFill>
                    <a:schemeClr val="accent1"/>
                  </a:solidFill>
                </a:endParaRPr>
              </a:p>
            </p:txBody>
          </p:sp>
          <p:sp>
            <p:nvSpPr>
              <p:cNvPr id="1667" name="Google Shape;1667;p99"/>
              <p:cNvSpPr/>
              <p:nvPr/>
            </p:nvSpPr>
            <p:spPr>
              <a:xfrm>
                <a:off x="30922225" y="10328950"/>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accent2"/>
                    </a:solidFill>
                  </a:rPr>
                  <a:t>Embed</a:t>
                </a:r>
                <a:endParaRPr b="1" sz="2800">
                  <a:solidFill>
                    <a:schemeClr val="accent2"/>
                  </a:solidFill>
                </a:endParaRPr>
              </a:p>
            </p:txBody>
          </p:sp>
          <p:sp>
            <p:nvSpPr>
              <p:cNvPr id="1668" name="Google Shape;1668;p99"/>
              <p:cNvSpPr/>
              <p:nvPr/>
            </p:nvSpPr>
            <p:spPr>
              <a:xfrm>
                <a:off x="31012075" y="8185100"/>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dk2"/>
                    </a:solidFill>
                  </a:rPr>
                  <a:t>GPT4</a:t>
                </a:r>
                <a:endParaRPr b="1" sz="2800">
                  <a:solidFill>
                    <a:schemeClr val="dk2"/>
                  </a:solidFill>
                </a:endParaRPr>
              </a:p>
            </p:txBody>
          </p:sp>
        </p:grpSp>
        <p:pic>
          <p:nvPicPr>
            <p:cNvPr id="1669" name="Google Shape;1669;p99"/>
            <p:cNvPicPr preferRelativeResize="0"/>
            <p:nvPr/>
          </p:nvPicPr>
          <p:blipFill>
            <a:blip r:embed="rId4">
              <a:alphaModFix/>
            </a:blip>
            <a:stretch>
              <a:fillRect/>
            </a:stretch>
          </p:blipFill>
          <p:spPr>
            <a:xfrm rot="209174">
              <a:off x="33116147" y="10711871"/>
              <a:ext cx="3388856" cy="4342809"/>
            </a:xfrm>
            <a:prstGeom prst="rect">
              <a:avLst/>
            </a:prstGeom>
            <a:noFill/>
            <a:ln>
              <a:noFill/>
            </a:ln>
          </p:spPr>
        </p:pic>
      </p:grpSp>
      <p:sp>
        <p:nvSpPr>
          <p:cNvPr id="1670" name="Google Shape;1670;p99"/>
          <p:cNvSpPr/>
          <p:nvPr/>
        </p:nvSpPr>
        <p:spPr>
          <a:xfrm>
            <a:off x="30623500" y="498023"/>
            <a:ext cx="5253900" cy="5943000"/>
          </a:xfrm>
          <a:prstGeom prst="rect">
            <a:avLst/>
          </a:prstGeom>
          <a:solidFill>
            <a:srgbClr val="FFFFFF">
              <a:alpha val="17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1" name="Google Shape;1671;p99"/>
          <p:cNvSpPr txBox="1"/>
          <p:nvPr/>
        </p:nvSpPr>
        <p:spPr>
          <a:xfrm>
            <a:off x="28832850" y="19550775"/>
            <a:ext cx="401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u="sng">
                <a:solidFill>
                  <a:schemeClr val="hlink"/>
                </a:solidFill>
                <a:hlinkClick r:id="rId6"/>
              </a:rPr>
              <a:t>https://kubernetes.io/</a:t>
            </a:r>
            <a:endParaRPr sz="3000"/>
          </a:p>
        </p:txBody>
      </p:sp>
      <p:pic>
        <p:nvPicPr>
          <p:cNvPr id="1672" name="Google Shape;1672;p99"/>
          <p:cNvPicPr preferRelativeResize="0"/>
          <p:nvPr/>
        </p:nvPicPr>
        <p:blipFill>
          <a:blip r:embed="rId4">
            <a:alphaModFix/>
          </a:blip>
          <a:stretch>
            <a:fillRect/>
          </a:stretch>
        </p:blipFill>
        <p:spPr>
          <a:xfrm rot="209174">
            <a:off x="31995122" y="13085571"/>
            <a:ext cx="3388856" cy="4342809"/>
          </a:xfrm>
          <a:prstGeom prst="rect">
            <a:avLst/>
          </a:prstGeom>
          <a:noFill/>
          <a:ln>
            <a:noFill/>
          </a:ln>
        </p:spPr>
      </p:pic>
      <p:sp>
        <p:nvSpPr>
          <p:cNvPr id="1673" name="Google Shape;1673;p99"/>
          <p:cNvSpPr/>
          <p:nvPr/>
        </p:nvSpPr>
        <p:spPr>
          <a:xfrm>
            <a:off x="12147300" y="6255150"/>
            <a:ext cx="85929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4" name="Google Shape;1674;p99"/>
          <p:cNvSpPr/>
          <p:nvPr/>
        </p:nvSpPr>
        <p:spPr>
          <a:xfrm>
            <a:off x="12746725" y="9152450"/>
            <a:ext cx="73941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Optimize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Load Balance</a:t>
            </a:r>
            <a:endParaRPr b="1" sz="5400">
              <a:solidFill>
                <a:schemeClr val="lt1"/>
              </a:solidFill>
            </a:endParaRPr>
          </a:p>
        </p:txBody>
      </p:sp>
      <p:sp>
        <p:nvSpPr>
          <p:cNvPr id="1675" name="Google Shape;1675;p99"/>
          <p:cNvSpPr/>
          <p:nvPr/>
        </p:nvSpPr>
        <p:spPr>
          <a:xfrm>
            <a:off x="12746725" y="8341625"/>
            <a:ext cx="73941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/chat/completions</a:t>
            </a:r>
            <a:endParaRPr b="1" sz="6200">
              <a:solidFill>
                <a:schemeClr val="dk1"/>
              </a:solidFill>
            </a:endParaRPr>
          </a:p>
        </p:txBody>
      </p:sp>
      <p:pic>
        <p:nvPicPr>
          <p:cNvPr id="1676" name="Google Shape;1676;p99"/>
          <p:cNvPicPr preferRelativeResize="0"/>
          <p:nvPr/>
        </p:nvPicPr>
        <p:blipFill>
          <a:blip r:embed="rId7">
            <a:alphaModFix/>
          </a:blip>
          <a:stretch>
            <a:fillRect/>
          </a:stretch>
        </p:blipFill>
        <p:spPr>
          <a:xfrm>
            <a:off x="14678338" y="6861987"/>
            <a:ext cx="3530851" cy="229046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0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Full Deployment Stack</a:t>
            </a:r>
            <a:endParaRPr sz="8400"/>
          </a:p>
        </p:txBody>
      </p:sp>
      <p:pic>
        <p:nvPicPr>
          <p:cNvPr id="1683" name="Google Shape;1683;p100"/>
          <p:cNvPicPr preferRelativeResize="0"/>
          <p:nvPr/>
        </p:nvPicPr>
        <p:blipFill rotWithShape="1">
          <a:blip r:embed="rId3">
            <a:alphaModFix/>
          </a:blip>
          <a:srcRect b="0" l="0" r="0" t="0"/>
          <a:stretch/>
        </p:blipFill>
        <p:spPr>
          <a:xfrm>
            <a:off x="3239075" y="2660850"/>
            <a:ext cx="20496677" cy="17913149"/>
          </a:xfrm>
          <a:prstGeom prst="rect">
            <a:avLst/>
          </a:prstGeom>
          <a:noFill/>
          <a:ln>
            <a:noFill/>
          </a:ln>
        </p:spPr>
      </p:pic>
      <p:sp>
        <p:nvSpPr>
          <p:cNvPr id="1684" name="Google Shape;1684;p100"/>
          <p:cNvSpPr txBox="1"/>
          <p:nvPr/>
        </p:nvSpPr>
        <p:spPr>
          <a:xfrm>
            <a:off x="28573900" y="19581150"/>
            <a:ext cx="45345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lt1"/>
                </a:solidFill>
              </a:rPr>
              <a:t>https://developer.nvidia.com/blog/simplifying-ai-inference-in-production-with-triton/</a:t>
            </a:r>
            <a:endParaRPr sz="1800">
              <a:solidFill>
                <a:schemeClr val="lt1"/>
              </a:solidFill>
            </a:endParaRPr>
          </a:p>
        </p:txBody>
      </p:sp>
      <p:sp>
        <p:nvSpPr>
          <p:cNvPr id="1685" name="Google Shape;1685;p100"/>
          <p:cNvSpPr/>
          <p:nvPr/>
        </p:nvSpPr>
        <p:spPr>
          <a:xfrm>
            <a:off x="28389325" y="13419750"/>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SDXL</a:t>
            </a:r>
            <a:endParaRPr b="1" sz="4800">
              <a:solidFill>
                <a:schemeClr val="lt1"/>
              </a:solidFill>
            </a:endParaRPr>
          </a:p>
        </p:txBody>
      </p:sp>
      <p:sp>
        <p:nvSpPr>
          <p:cNvPr id="1686" name="Google Shape;1686;p100"/>
          <p:cNvSpPr/>
          <p:nvPr/>
        </p:nvSpPr>
        <p:spPr>
          <a:xfrm>
            <a:off x="26226500" y="13660950"/>
            <a:ext cx="26763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E5</a:t>
            </a:r>
            <a:endParaRPr b="1" sz="4100">
              <a:solidFill>
                <a:schemeClr val="lt1"/>
              </a:solidFill>
            </a:endParaRPr>
          </a:p>
        </p:txBody>
      </p:sp>
      <p:sp>
        <p:nvSpPr>
          <p:cNvPr id="1687" name="Google Shape;1687;p100"/>
          <p:cNvSpPr/>
          <p:nvPr/>
        </p:nvSpPr>
        <p:spPr>
          <a:xfrm>
            <a:off x="24152238" y="13419750"/>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Mixtral</a:t>
            </a:r>
            <a:endParaRPr b="1" sz="4800">
              <a:solidFill>
                <a:schemeClr val="lt1"/>
              </a:solidFill>
            </a:endParaRPr>
          </a:p>
        </p:txBody>
      </p:sp>
      <p:sp>
        <p:nvSpPr>
          <p:cNvPr id="1688" name="Google Shape;1688;p100"/>
          <p:cNvSpPr/>
          <p:nvPr/>
        </p:nvSpPr>
        <p:spPr>
          <a:xfrm>
            <a:off x="32626400" y="13317375"/>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VideoGen</a:t>
            </a:r>
            <a:endParaRPr b="1" sz="4800">
              <a:solidFill>
                <a:schemeClr val="lt1"/>
              </a:solidFill>
            </a:endParaRPr>
          </a:p>
        </p:txBody>
      </p:sp>
      <p:sp>
        <p:nvSpPr>
          <p:cNvPr id="1689" name="Google Shape;1689;p100"/>
          <p:cNvSpPr/>
          <p:nvPr/>
        </p:nvSpPr>
        <p:spPr>
          <a:xfrm>
            <a:off x="30853125" y="13902150"/>
            <a:ext cx="2359800" cy="15276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RIVA</a:t>
            </a:r>
            <a:endParaRPr b="1" sz="4800">
              <a:solidFill>
                <a:schemeClr val="lt1"/>
              </a:solidFill>
            </a:endParaRPr>
          </a:p>
        </p:txBody>
      </p:sp>
      <p:sp>
        <p:nvSpPr>
          <p:cNvPr id="1690" name="Google Shape;1690;p100"/>
          <p:cNvSpPr/>
          <p:nvPr/>
        </p:nvSpPr>
        <p:spPr>
          <a:xfrm>
            <a:off x="26136650" y="9508500"/>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NIMs</a:t>
            </a:r>
            <a:endParaRPr b="1" sz="4800">
              <a:solidFill>
                <a:schemeClr val="accent1"/>
              </a:solidFill>
            </a:endParaRPr>
          </a:p>
        </p:txBody>
      </p:sp>
      <p:sp>
        <p:nvSpPr>
          <p:cNvPr id="1691" name="Google Shape;1691;p100"/>
          <p:cNvSpPr/>
          <p:nvPr/>
        </p:nvSpPr>
        <p:spPr>
          <a:xfrm>
            <a:off x="29143150" y="9508500"/>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NeMo Retriever</a:t>
            </a:r>
            <a:endParaRPr b="1" sz="4800">
              <a:solidFill>
                <a:schemeClr val="accent1"/>
              </a:solidFill>
            </a:endParaRPr>
          </a:p>
        </p:txBody>
      </p:sp>
      <p:sp>
        <p:nvSpPr>
          <p:cNvPr id="1692" name="Google Shape;1692;p100"/>
          <p:cNvSpPr/>
          <p:nvPr/>
        </p:nvSpPr>
        <p:spPr>
          <a:xfrm>
            <a:off x="27402575" y="8040763"/>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Custom Server</a:t>
            </a:r>
            <a:endParaRPr b="1" sz="4800">
              <a:solidFill>
                <a:schemeClr val="accent1"/>
              </a:solidFill>
            </a:endParaRPr>
          </a:p>
        </p:txBody>
      </p:sp>
      <p:sp>
        <p:nvSpPr>
          <p:cNvPr id="1693" name="Google Shape;1693;p100"/>
          <p:cNvSpPr/>
          <p:nvPr/>
        </p:nvSpPr>
        <p:spPr>
          <a:xfrm>
            <a:off x="27653200" y="3373938"/>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General Chatbot</a:t>
            </a:r>
            <a:endParaRPr b="1" sz="4800">
              <a:solidFill>
                <a:schemeClr val="dk2"/>
              </a:solidFill>
            </a:endParaRPr>
          </a:p>
        </p:txBody>
      </p:sp>
      <p:sp>
        <p:nvSpPr>
          <p:cNvPr id="1694" name="Google Shape;1694;p100"/>
          <p:cNvSpPr/>
          <p:nvPr/>
        </p:nvSpPr>
        <p:spPr>
          <a:xfrm>
            <a:off x="30441975" y="5006538"/>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Document</a:t>
            </a:r>
            <a:endParaRPr b="1" sz="4800">
              <a:solidFill>
                <a:schemeClr val="dk2"/>
              </a:solidFill>
            </a:endParaRPr>
          </a:p>
          <a:p>
            <a:pPr indent="0" lvl="0" marL="0" rtl="0" algn="ctr">
              <a:spcBef>
                <a:spcPts val="0"/>
              </a:spcBef>
              <a:spcAft>
                <a:spcPts val="0"/>
              </a:spcAft>
              <a:buNone/>
            </a:pPr>
            <a:r>
              <a:rPr b="1" lang="en-US" sz="4800">
                <a:solidFill>
                  <a:schemeClr val="dk2"/>
                </a:solidFill>
              </a:rPr>
              <a:t>Copilot</a:t>
            </a:r>
            <a:endParaRPr b="1" sz="4800">
              <a:solidFill>
                <a:schemeClr val="dk2"/>
              </a:solidFill>
            </a:endParaRPr>
          </a:p>
        </p:txBody>
      </p:sp>
      <p:sp>
        <p:nvSpPr>
          <p:cNvPr id="1695" name="Google Shape;1695;p100"/>
          <p:cNvSpPr/>
          <p:nvPr/>
        </p:nvSpPr>
        <p:spPr>
          <a:xfrm>
            <a:off x="24845538" y="4895163"/>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Image Generator</a:t>
            </a:r>
            <a:endParaRPr b="1" sz="4800">
              <a:solidFill>
                <a:schemeClr val="dk2"/>
              </a:solidFill>
            </a:endParaRPr>
          </a:p>
        </p:txBody>
      </p:sp>
      <p:sp>
        <p:nvSpPr>
          <p:cNvPr id="1696" name="Google Shape;1696;p100"/>
          <p:cNvSpPr/>
          <p:nvPr/>
        </p:nvSpPr>
        <p:spPr>
          <a:xfrm>
            <a:off x="28369125" y="16393375"/>
            <a:ext cx="26763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K8s</a:t>
            </a:r>
            <a:endParaRPr b="1" sz="4100">
              <a:solidFill>
                <a:schemeClr val="lt1"/>
              </a:solidFill>
            </a:endParaRPr>
          </a:p>
        </p:txBody>
      </p:sp>
      <p:sp>
        <p:nvSpPr>
          <p:cNvPr id="1697" name="Google Shape;1697;p100"/>
          <p:cNvSpPr/>
          <p:nvPr/>
        </p:nvSpPr>
        <p:spPr>
          <a:xfrm>
            <a:off x="26226500" y="17571150"/>
            <a:ext cx="26763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Azure</a:t>
            </a:r>
            <a:endParaRPr b="1" sz="4100">
              <a:solidFill>
                <a:schemeClr val="lt1"/>
              </a:solidFill>
            </a:endParaRPr>
          </a:p>
          <a:p>
            <a:pPr indent="0" lvl="0" marL="0" rtl="0" algn="ctr">
              <a:spcBef>
                <a:spcPts val="0"/>
              </a:spcBef>
              <a:spcAft>
                <a:spcPts val="0"/>
              </a:spcAft>
              <a:buNone/>
            </a:pPr>
            <a:r>
              <a:rPr b="1" lang="en-US" sz="4100">
                <a:solidFill>
                  <a:schemeClr val="lt1"/>
                </a:solidFill>
              </a:rPr>
              <a:t>/AWS</a:t>
            </a:r>
            <a:endParaRPr b="1" sz="4100">
              <a:solidFill>
                <a:schemeClr val="lt1"/>
              </a:solidFill>
            </a:endParaRPr>
          </a:p>
        </p:txBody>
      </p:sp>
      <p:sp>
        <p:nvSpPr>
          <p:cNvPr id="1698" name="Google Shape;1698;p100"/>
          <p:cNvSpPr/>
          <p:nvPr/>
        </p:nvSpPr>
        <p:spPr>
          <a:xfrm>
            <a:off x="30441975" y="17571150"/>
            <a:ext cx="2584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Org</a:t>
            </a:r>
            <a:endParaRPr b="1" sz="4100">
              <a:solidFill>
                <a:schemeClr val="lt1"/>
              </a:solidFill>
            </a:endParaRPr>
          </a:p>
          <a:p>
            <a:pPr indent="0" lvl="0" marL="0" rtl="0" algn="ctr">
              <a:spcBef>
                <a:spcPts val="0"/>
              </a:spcBef>
              <a:spcAft>
                <a:spcPts val="0"/>
              </a:spcAft>
              <a:buNone/>
            </a:pPr>
            <a:r>
              <a:rPr b="1" lang="en-US" sz="4100">
                <a:solidFill>
                  <a:schemeClr val="lt1"/>
                </a:solidFill>
              </a:rPr>
              <a:t>Cluster</a:t>
            </a:r>
            <a:endParaRPr b="1" sz="4100">
              <a:solidFill>
                <a:schemeClr val="lt1"/>
              </a:solidFill>
            </a:endParaRPr>
          </a:p>
        </p:txBody>
      </p:sp>
      <p:sp>
        <p:nvSpPr>
          <p:cNvPr id="1699" name="Google Shape;1699;p100"/>
          <p:cNvSpPr/>
          <p:nvPr/>
        </p:nvSpPr>
        <p:spPr>
          <a:xfrm>
            <a:off x="26009325" y="15052313"/>
            <a:ext cx="7395900" cy="14307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CC0000"/>
                </a:solidFill>
              </a:rPr>
              <a:t>TensorRT-LLM / vLLM</a:t>
            </a:r>
            <a:endParaRPr b="1" sz="4800">
              <a:solidFill>
                <a:srgbClr val="CC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grpSp>
        <p:nvGrpSpPr>
          <p:cNvPr id="1705" name="Google Shape;1705;p101"/>
          <p:cNvGrpSpPr/>
          <p:nvPr/>
        </p:nvGrpSpPr>
        <p:grpSpPr>
          <a:xfrm>
            <a:off x="13754239" y="4621556"/>
            <a:ext cx="17885954" cy="11066863"/>
            <a:chOff x="10003877" y="4058700"/>
            <a:chExt cx="16160060" cy="9867911"/>
          </a:xfrm>
        </p:grpSpPr>
        <p:grpSp>
          <p:nvGrpSpPr>
            <p:cNvPr id="1706" name="Google Shape;1706;p101"/>
            <p:cNvGrpSpPr/>
            <p:nvPr/>
          </p:nvGrpSpPr>
          <p:grpSpPr>
            <a:xfrm>
              <a:off x="10003877" y="4058700"/>
              <a:ext cx="16160060" cy="9867911"/>
              <a:chOff x="6201589" y="5938524"/>
              <a:chExt cx="10240200" cy="6362700"/>
            </a:xfrm>
          </p:grpSpPr>
          <p:sp>
            <p:nvSpPr>
              <p:cNvPr id="1707" name="Google Shape;1707;p10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708" name="Google Shape;1708;p101"/>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709" name="Google Shape;1709;p101"/>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710" name="Google Shape;1710;p101"/>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711" name="Google Shape;1711;p101"/>
          <p:cNvSpPr/>
          <p:nvPr/>
        </p:nvSpPr>
        <p:spPr>
          <a:xfrm>
            <a:off x="23497065" y="7019230"/>
            <a:ext cx="6292200" cy="3362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LLMs</a:t>
            </a:r>
            <a:endParaRPr b="1" sz="5400">
              <a:solidFill>
                <a:schemeClr val="dk1"/>
              </a:solidFill>
            </a:endParaRPr>
          </a:p>
        </p:txBody>
      </p:sp>
      <p:sp>
        <p:nvSpPr>
          <p:cNvPr id="1712" name="Google Shape;1712;p101"/>
          <p:cNvSpPr/>
          <p:nvPr/>
        </p:nvSpPr>
        <p:spPr>
          <a:xfrm>
            <a:off x="212353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713" name="Google Shape;1713;p101"/>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714" name="Google Shape;1714;p101"/>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715" name="Google Shape;1715;p101"/>
          <p:cNvSpPr txBox="1"/>
          <p:nvPr/>
        </p:nvSpPr>
        <p:spPr>
          <a:xfrm>
            <a:off x="107320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716" name="Google Shape;1716;p101"/>
          <p:cNvGrpSpPr/>
          <p:nvPr/>
        </p:nvGrpSpPr>
        <p:grpSpPr>
          <a:xfrm>
            <a:off x="8691130" y="4145019"/>
            <a:ext cx="7718777" cy="5499197"/>
            <a:chOff x="13136776" y="6131296"/>
            <a:chExt cx="5025900" cy="3385163"/>
          </a:xfrm>
        </p:grpSpPr>
        <p:sp>
          <p:nvSpPr>
            <p:cNvPr id="1717" name="Google Shape;1717;p101"/>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18" name="Google Shape;1718;p101"/>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719" name="Google Shape;1719;p101"/>
          <p:cNvSpPr txBox="1"/>
          <p:nvPr/>
        </p:nvSpPr>
        <p:spPr>
          <a:xfrm>
            <a:off x="110672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720" name="Google Shape;1720;p101"/>
          <p:cNvSpPr/>
          <p:nvPr/>
        </p:nvSpPr>
        <p:spPr>
          <a:xfrm rot="-6849286">
            <a:off x="112100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1" name="Google Shape;1721;p101"/>
          <p:cNvSpPr/>
          <p:nvPr/>
        </p:nvSpPr>
        <p:spPr>
          <a:xfrm flipH="1" rot="-6848570">
            <a:off x="108536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2" name="Google Shape;1722;p10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723" name="Google Shape;1723;p10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a:p>
            <a:pPr indent="-533400" lvl="0" marL="457200" rtl="0" algn="ctr">
              <a:spcBef>
                <a:spcPts val="0"/>
              </a:spcBef>
              <a:spcAft>
                <a:spcPts val="0"/>
              </a:spcAft>
              <a:buSzPts val="4800"/>
              <a:buChar char="+"/>
            </a:pPr>
            <a:r>
              <a:rPr b="1" lang="en-US"/>
              <a:t>LLM Client</a:t>
            </a:r>
            <a:endParaRPr b="1"/>
          </a:p>
        </p:txBody>
      </p:sp>
      <p:grpSp>
        <p:nvGrpSpPr>
          <p:cNvPr id="1724" name="Google Shape;1724;p101"/>
          <p:cNvGrpSpPr/>
          <p:nvPr/>
        </p:nvGrpSpPr>
        <p:grpSpPr>
          <a:xfrm>
            <a:off x="32115825" y="3675851"/>
            <a:ext cx="4484700" cy="5595450"/>
            <a:chOff x="32115825" y="3675851"/>
            <a:chExt cx="4484700" cy="5595450"/>
          </a:xfrm>
        </p:grpSpPr>
        <p:pic>
          <p:nvPicPr>
            <p:cNvPr id="1725" name="Google Shape;1725;p101"/>
            <p:cNvPicPr preferRelativeResize="0"/>
            <p:nvPr/>
          </p:nvPicPr>
          <p:blipFill>
            <a:blip r:embed="rId5">
              <a:alphaModFix/>
            </a:blip>
            <a:stretch>
              <a:fillRect/>
            </a:stretch>
          </p:blipFill>
          <p:spPr>
            <a:xfrm rot="209174">
              <a:off x="33140672" y="3777621"/>
              <a:ext cx="3388856" cy="4342809"/>
            </a:xfrm>
            <a:prstGeom prst="rect">
              <a:avLst/>
            </a:prstGeom>
            <a:noFill/>
            <a:ln>
              <a:noFill/>
            </a:ln>
          </p:spPr>
        </p:pic>
        <p:pic>
          <p:nvPicPr>
            <p:cNvPr id="1726" name="Google Shape;1726;p101"/>
            <p:cNvPicPr preferRelativeResize="0"/>
            <p:nvPr/>
          </p:nvPicPr>
          <p:blipFill>
            <a:blip r:embed="rId5">
              <a:alphaModFix/>
            </a:blip>
            <a:stretch>
              <a:fillRect/>
            </a:stretch>
          </p:blipFill>
          <p:spPr>
            <a:xfrm rot="209174">
              <a:off x="32186822" y="4826721"/>
              <a:ext cx="3388856" cy="4342809"/>
            </a:xfrm>
            <a:prstGeom prst="rect">
              <a:avLst/>
            </a:prstGeom>
            <a:noFill/>
            <a:ln>
              <a:noFill/>
            </a:ln>
          </p:spPr>
        </p:pic>
      </p:grpSp>
      <p:sp>
        <p:nvSpPr>
          <p:cNvPr id="1727" name="Google Shape;1727;p101"/>
          <p:cNvSpPr/>
          <p:nvPr/>
        </p:nvSpPr>
        <p:spPr>
          <a:xfrm rot="-146678">
            <a:off x="26362526" y="9204006"/>
            <a:ext cx="1645798" cy="29568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8" name="Google Shape;1728;p101"/>
          <p:cNvSpPr/>
          <p:nvPr/>
        </p:nvSpPr>
        <p:spPr>
          <a:xfrm rot="10653512">
            <a:off x="25579380" y="9162296"/>
            <a:ext cx="1971890" cy="30402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9" name="Google Shape;1729;p101"/>
          <p:cNvSpPr txBox="1"/>
          <p:nvPr/>
        </p:nvSpPr>
        <p:spPr>
          <a:xfrm>
            <a:off x="25370125" y="1013138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:9000</a:t>
            </a:r>
            <a:endParaRPr sz="5600"/>
          </a:p>
        </p:txBody>
      </p:sp>
      <p:pic>
        <p:nvPicPr>
          <p:cNvPr id="1730" name="Google Shape;1730;p101"/>
          <p:cNvPicPr preferRelativeResize="0"/>
          <p:nvPr/>
        </p:nvPicPr>
        <p:blipFill>
          <a:blip r:embed="rId6">
            <a:alphaModFix/>
          </a:blip>
          <a:stretch>
            <a:fillRect/>
          </a:stretch>
        </p:blipFill>
        <p:spPr>
          <a:xfrm>
            <a:off x="30369750" y="6738475"/>
            <a:ext cx="1775201" cy="1151574"/>
          </a:xfrm>
          <a:prstGeom prst="rect">
            <a:avLst/>
          </a:prstGeom>
          <a:noFill/>
          <a:ln>
            <a:noFill/>
          </a:ln>
        </p:spPr>
      </p:pic>
      <p:sp>
        <p:nvSpPr>
          <p:cNvPr id="1731" name="Google Shape;1731;p101"/>
          <p:cNvSpPr/>
          <p:nvPr/>
        </p:nvSpPr>
        <p:spPr>
          <a:xfrm rot="-6624296">
            <a:off x="30369067" y="5597043"/>
            <a:ext cx="1664120" cy="3722665"/>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32" name="Google Shape;1732;p101"/>
          <p:cNvSpPr/>
          <p:nvPr/>
        </p:nvSpPr>
        <p:spPr>
          <a:xfrm flipH="1" rot="-6624047">
            <a:off x="30208084" y="5260204"/>
            <a:ext cx="1606782" cy="4163626"/>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33" name="Google Shape;1733;p10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pic>
        <p:nvPicPr>
          <p:cNvPr id="1739" name="Google Shape;1739;p102"/>
          <p:cNvPicPr preferRelativeResize="0"/>
          <p:nvPr/>
        </p:nvPicPr>
        <p:blipFill rotWithShape="1">
          <a:blip r:embed="rId3">
            <a:alphaModFix/>
          </a:blip>
          <a:srcRect b="0" l="0" r="2723" t="616"/>
          <a:stretch/>
        </p:blipFill>
        <p:spPr>
          <a:xfrm>
            <a:off x="-64100" y="3344125"/>
            <a:ext cx="29394550" cy="17229874"/>
          </a:xfrm>
          <a:prstGeom prst="rect">
            <a:avLst/>
          </a:prstGeom>
          <a:noFill/>
          <a:ln>
            <a:noFill/>
          </a:ln>
        </p:spPr>
      </p:pic>
      <p:sp>
        <p:nvSpPr>
          <p:cNvPr id="1740" name="Google Shape;1740;p10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sp>
        <p:nvSpPr>
          <p:cNvPr id="1741" name="Google Shape;1741;p102"/>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742" name="Google Shape;1742;p102"/>
          <p:cNvPicPr preferRelativeResize="0"/>
          <p:nvPr/>
        </p:nvPicPr>
        <p:blipFill>
          <a:blip r:embed="rId4">
            <a:alphaModFix/>
          </a:blip>
          <a:stretch>
            <a:fillRect/>
          </a:stretch>
        </p:blipFill>
        <p:spPr>
          <a:xfrm rot="156719">
            <a:off x="28157232" y="7739240"/>
            <a:ext cx="6343094" cy="682219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03"/>
          <p:cNvSpPr/>
          <p:nvPr/>
        </p:nvSpPr>
        <p:spPr>
          <a:xfrm>
            <a:off x="-21375" y="14923675"/>
            <a:ext cx="29253300" cy="5576100"/>
          </a:xfrm>
          <a:prstGeom prst="rect">
            <a:avLst/>
          </a:prstGeom>
          <a:solidFill>
            <a:srgbClr val="18181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49" name="Google Shape;1749;p103"/>
          <p:cNvPicPr preferRelativeResize="0"/>
          <p:nvPr/>
        </p:nvPicPr>
        <p:blipFill rotWithShape="1">
          <a:blip r:embed="rId3">
            <a:alphaModFix/>
          </a:blip>
          <a:srcRect b="0" l="0" r="46435" t="793"/>
          <a:stretch/>
        </p:blipFill>
        <p:spPr>
          <a:xfrm>
            <a:off x="-21375" y="3301400"/>
            <a:ext cx="29442452" cy="12540976"/>
          </a:xfrm>
          <a:prstGeom prst="rect">
            <a:avLst/>
          </a:prstGeom>
          <a:noFill/>
          <a:ln>
            <a:noFill/>
          </a:ln>
        </p:spPr>
      </p:pic>
      <p:sp>
        <p:nvSpPr>
          <p:cNvPr id="1750" name="Google Shape;1750;p10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sp>
        <p:nvSpPr>
          <p:cNvPr id="1751" name="Google Shape;1751;p103"/>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752" name="Google Shape;1752;p103"/>
          <p:cNvPicPr preferRelativeResize="0"/>
          <p:nvPr/>
        </p:nvPicPr>
        <p:blipFill>
          <a:blip r:embed="rId4">
            <a:alphaModFix/>
          </a:blip>
          <a:stretch>
            <a:fillRect/>
          </a:stretch>
        </p:blipFill>
        <p:spPr>
          <a:xfrm rot="156719">
            <a:off x="28157232" y="7739240"/>
            <a:ext cx="6343094" cy="682219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id="1758" name="Google Shape;1758;p104"/>
          <p:cNvPicPr preferRelativeResize="0"/>
          <p:nvPr/>
        </p:nvPicPr>
        <p:blipFill rotWithShape="1">
          <a:blip r:embed="rId3">
            <a:alphaModFix/>
          </a:blip>
          <a:srcRect b="5365" l="0" r="0" t="0"/>
          <a:stretch/>
        </p:blipFill>
        <p:spPr>
          <a:xfrm>
            <a:off x="-76200" y="7385850"/>
            <a:ext cx="29205074" cy="13576850"/>
          </a:xfrm>
          <a:prstGeom prst="rect">
            <a:avLst/>
          </a:prstGeom>
          <a:noFill/>
          <a:ln>
            <a:noFill/>
          </a:ln>
        </p:spPr>
      </p:pic>
      <p:sp>
        <p:nvSpPr>
          <p:cNvPr id="1759" name="Google Shape;1759;p10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sp>
        <p:nvSpPr>
          <p:cNvPr id="1760" name="Google Shape;1760;p104"/>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761" name="Google Shape;1761;p104"/>
          <p:cNvPicPr preferRelativeResize="0"/>
          <p:nvPr/>
        </p:nvPicPr>
        <p:blipFill>
          <a:blip r:embed="rId4">
            <a:alphaModFix/>
          </a:blip>
          <a:stretch>
            <a:fillRect/>
          </a:stretch>
        </p:blipFill>
        <p:spPr>
          <a:xfrm rot="156719">
            <a:off x="28157232" y="7739240"/>
            <a:ext cx="6343094" cy="6822195"/>
          </a:xfrm>
          <a:prstGeom prst="rect">
            <a:avLst/>
          </a:prstGeom>
          <a:noFill/>
          <a:ln>
            <a:noFill/>
          </a:ln>
        </p:spPr>
      </p:pic>
      <p:pic>
        <p:nvPicPr>
          <p:cNvPr id="1762" name="Google Shape;1762;p104"/>
          <p:cNvPicPr preferRelativeResize="0"/>
          <p:nvPr/>
        </p:nvPicPr>
        <p:blipFill rotWithShape="1">
          <a:blip r:embed="rId5">
            <a:alphaModFix/>
          </a:blip>
          <a:srcRect b="14336" l="-82" r="31607" t="42906"/>
          <a:stretch/>
        </p:blipFill>
        <p:spPr>
          <a:xfrm>
            <a:off x="-76200" y="3280024"/>
            <a:ext cx="29205074" cy="4194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7" name="Shape 1767"/>
        <p:cNvGrpSpPr/>
        <p:nvPr/>
      </p:nvGrpSpPr>
      <p:grpSpPr>
        <a:xfrm>
          <a:off x="0" y="0"/>
          <a:ext cx="0" cy="0"/>
          <a:chOff x="0" y="0"/>
          <a:chExt cx="0" cy="0"/>
        </a:xfrm>
      </p:grpSpPr>
      <p:pic>
        <p:nvPicPr>
          <p:cNvPr id="1768" name="Google Shape;1768;p105"/>
          <p:cNvPicPr preferRelativeResize="0"/>
          <p:nvPr/>
        </p:nvPicPr>
        <p:blipFill rotWithShape="1">
          <a:blip r:embed="rId3">
            <a:alphaModFix/>
          </a:blip>
          <a:srcRect b="5365" l="0" r="0" t="0"/>
          <a:stretch/>
        </p:blipFill>
        <p:spPr>
          <a:xfrm>
            <a:off x="-76200" y="7385850"/>
            <a:ext cx="29205074" cy="13576850"/>
          </a:xfrm>
          <a:prstGeom prst="rect">
            <a:avLst/>
          </a:prstGeom>
          <a:noFill/>
          <a:ln>
            <a:noFill/>
          </a:ln>
        </p:spPr>
      </p:pic>
      <p:sp>
        <p:nvSpPr>
          <p:cNvPr id="1769" name="Google Shape;1769;p10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pic>
        <p:nvPicPr>
          <p:cNvPr id="1770" name="Google Shape;1770;p105"/>
          <p:cNvPicPr preferRelativeResize="0"/>
          <p:nvPr/>
        </p:nvPicPr>
        <p:blipFill rotWithShape="1">
          <a:blip r:embed="rId4">
            <a:alphaModFix/>
          </a:blip>
          <a:srcRect b="14336" l="-82" r="31607" t="42906"/>
          <a:stretch/>
        </p:blipFill>
        <p:spPr>
          <a:xfrm>
            <a:off x="-76200" y="3280024"/>
            <a:ext cx="29205074" cy="4194200"/>
          </a:xfrm>
          <a:prstGeom prst="rect">
            <a:avLst/>
          </a:prstGeom>
          <a:noFill/>
          <a:ln>
            <a:noFill/>
          </a:ln>
        </p:spPr>
      </p:pic>
      <p:sp>
        <p:nvSpPr>
          <p:cNvPr id="1771" name="Google Shape;1771;p105"/>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sp>
        <p:nvSpPr>
          <p:cNvPr id="1772" name="Google Shape;1772;p105"/>
          <p:cNvSpPr/>
          <p:nvPr/>
        </p:nvSpPr>
        <p:spPr>
          <a:xfrm>
            <a:off x="-21375" y="7474225"/>
            <a:ext cx="14511900" cy="13488300"/>
          </a:xfrm>
          <a:prstGeom prst="rect">
            <a:avLst/>
          </a:prstGeom>
          <a:solidFill>
            <a:srgbClr val="10101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73" name="Google Shape;1773;p105"/>
          <p:cNvPicPr preferRelativeResize="0"/>
          <p:nvPr/>
        </p:nvPicPr>
        <p:blipFill>
          <a:blip r:embed="rId5">
            <a:alphaModFix/>
          </a:blip>
          <a:stretch>
            <a:fillRect/>
          </a:stretch>
        </p:blipFill>
        <p:spPr>
          <a:xfrm>
            <a:off x="1483800" y="10602300"/>
            <a:ext cx="12350608" cy="7256575"/>
          </a:xfrm>
          <a:prstGeom prst="rect">
            <a:avLst/>
          </a:prstGeom>
          <a:noFill/>
          <a:ln>
            <a:noFill/>
          </a:ln>
        </p:spPr>
      </p:pic>
      <p:pic>
        <p:nvPicPr>
          <p:cNvPr id="1774" name="Google Shape;1774;p105"/>
          <p:cNvPicPr preferRelativeResize="0"/>
          <p:nvPr/>
        </p:nvPicPr>
        <p:blipFill>
          <a:blip r:embed="rId6">
            <a:alphaModFix/>
          </a:blip>
          <a:stretch>
            <a:fillRect/>
          </a:stretch>
        </p:blipFill>
        <p:spPr>
          <a:xfrm rot="156719">
            <a:off x="28157232" y="7739240"/>
            <a:ext cx="6343094" cy="682219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0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From Raw Requests to LangChain Model</a:t>
            </a:r>
            <a:endParaRPr sz="8400"/>
          </a:p>
        </p:txBody>
      </p:sp>
      <p:pic>
        <p:nvPicPr>
          <p:cNvPr id="1781" name="Google Shape;1781;p106"/>
          <p:cNvPicPr preferRelativeResize="0"/>
          <p:nvPr/>
        </p:nvPicPr>
        <p:blipFill rotWithShape="1">
          <a:blip r:embed="rId3">
            <a:alphaModFix/>
          </a:blip>
          <a:srcRect b="0" l="0" r="0" t="1941"/>
          <a:stretch/>
        </p:blipFill>
        <p:spPr>
          <a:xfrm>
            <a:off x="9778038" y="2811650"/>
            <a:ext cx="17019926" cy="17312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48" name="Google Shape;448;p44"/>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49" name="Google Shape;449;p44"/>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50" name="Google Shape;450;p44"/>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51" name="Google Shape;451;p44"/>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52" name="Google Shape;452;p44"/>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53" name="Google Shape;453;p44"/>
          <p:cNvSpPr txBox="1"/>
          <p:nvPr/>
        </p:nvSpPr>
        <p:spPr>
          <a:xfrm>
            <a:off x="24934800" y="5237700"/>
            <a:ext cx="102009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Retrieval:</a:t>
            </a:r>
            <a:r>
              <a:rPr lang="en-US" sz="4800">
                <a:solidFill>
                  <a:schemeClr val="dk1"/>
                </a:solidFill>
              </a:rPr>
              <a:t> Tool runs algorithms (database, code execution, semantic search, return a constant value, etc) to provide context</a:t>
            </a:r>
            <a:endParaRPr sz="4800">
              <a:solidFill>
                <a:schemeClr val="dk1"/>
              </a:solidFill>
            </a:endParaRPr>
          </a:p>
        </p:txBody>
      </p:sp>
      <p:sp>
        <p:nvSpPr>
          <p:cNvPr id="454" name="Google Shape;454;p44"/>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55" name="Google Shape;455;p44"/>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
        <p:nvSpPr>
          <p:cNvPr id="456" name="Google Shape;456;p44"/>
          <p:cNvSpPr txBox="1"/>
          <p:nvPr/>
        </p:nvSpPr>
        <p:spPr>
          <a:xfrm>
            <a:off x="25869900" y="9777600"/>
            <a:ext cx="9227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dk1"/>
                </a:solidFill>
              </a:rPr>
              <a:t>Augmented</a:t>
            </a:r>
            <a:r>
              <a:rPr lang="en-US" sz="4800">
                <a:solidFill>
                  <a:schemeClr val="dk1"/>
                </a:solidFill>
              </a:rPr>
              <a:t>: Based on tool responses, the software pipeline synthesizes some “context”</a:t>
            </a:r>
            <a:endParaRPr sz="4800">
              <a:solidFill>
                <a:schemeClr val="dk1"/>
              </a:solidFill>
            </a:endParaRPr>
          </a:p>
          <a:p>
            <a:pPr indent="0" lvl="0" marL="0" rtl="0" algn="l">
              <a:spcBef>
                <a:spcPts val="0"/>
              </a:spcBef>
              <a:spcAft>
                <a:spcPts val="0"/>
              </a:spcAft>
              <a:buNone/>
            </a:pPr>
            <a:r>
              <a:rPr lang="en-US" sz="4800">
                <a:solidFill>
                  <a:schemeClr val="dk1"/>
                </a:solidFill>
              </a:rPr>
              <a:t>to feed to LLM w/ question.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07"/>
          <p:cNvSpPr/>
          <p:nvPr/>
        </p:nvSpPr>
        <p:spPr>
          <a:xfrm>
            <a:off x="20740250" y="5664250"/>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788" name="Google Shape;1788;p107"/>
          <p:cNvSpPr/>
          <p:nvPr/>
        </p:nvSpPr>
        <p:spPr>
          <a:xfrm>
            <a:off x="20740250" y="11934825"/>
            <a:ext cx="9883200" cy="4546500"/>
          </a:xfrm>
          <a:prstGeom prst="rect">
            <a:avLst/>
          </a:prstGeom>
          <a:solidFill>
            <a:srgbClr val="E6EDEA"/>
          </a:solidFill>
          <a:ln>
            <a:noFill/>
          </a:ln>
        </p:spPr>
        <p:txBody>
          <a:bodyPr anchorCtr="0" anchor="ctr" bIns="91425" lIns="457200" spcFirstLastPara="1" rIns="45700" wrap="square" tIns="91425">
            <a:noAutofit/>
          </a:bodyPr>
          <a:lstStyle/>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“context”:{{context}}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“model”:“query”/”doc”</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p:txBody>
      </p:sp>
      <p:sp>
        <p:nvSpPr>
          <p:cNvPr id="1789" name="Google Shape;1789;p107"/>
          <p:cNvSpPr/>
          <p:nvPr/>
        </p:nvSpPr>
        <p:spPr>
          <a:xfrm>
            <a:off x="13026475" y="6491275"/>
            <a:ext cx="683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0" name="Google Shape;1790;p107"/>
          <p:cNvSpPr/>
          <p:nvPr/>
        </p:nvSpPr>
        <p:spPr>
          <a:xfrm>
            <a:off x="13447975" y="9276325"/>
            <a:ext cx="59916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Optimize</a:t>
            </a:r>
            <a:endParaRPr b="1" sz="5400">
              <a:solidFill>
                <a:schemeClr val="lt1"/>
              </a:solidFill>
            </a:endParaRPr>
          </a:p>
        </p:txBody>
      </p:sp>
      <p:sp>
        <p:nvSpPr>
          <p:cNvPr id="1791" name="Google Shape;1791;p10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From Raw Requests to LangChain Model</a:t>
            </a:r>
            <a:endParaRPr sz="8400"/>
          </a:p>
        </p:txBody>
      </p:sp>
      <p:pic>
        <p:nvPicPr>
          <p:cNvPr id="1792" name="Google Shape;1792;p107"/>
          <p:cNvPicPr preferRelativeResize="0"/>
          <p:nvPr/>
        </p:nvPicPr>
        <p:blipFill>
          <a:blip r:embed="rId3">
            <a:alphaModFix/>
          </a:blip>
          <a:stretch>
            <a:fillRect/>
          </a:stretch>
        </p:blipFill>
        <p:spPr>
          <a:xfrm>
            <a:off x="29597575" y="8060725"/>
            <a:ext cx="5801500" cy="6377803"/>
          </a:xfrm>
          <a:prstGeom prst="rect">
            <a:avLst/>
          </a:prstGeom>
          <a:noFill/>
          <a:ln>
            <a:noFill/>
          </a:ln>
        </p:spPr>
      </p:pic>
      <p:sp>
        <p:nvSpPr>
          <p:cNvPr id="1793" name="Google Shape;1793;p107"/>
          <p:cNvSpPr/>
          <p:nvPr/>
        </p:nvSpPr>
        <p:spPr>
          <a:xfrm>
            <a:off x="1159200" y="5664250"/>
            <a:ext cx="10988100" cy="108168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&gt; llm(“Hello world”)</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ChatMessage(content=”hello”)</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2"/>
                </a:solidFill>
                <a:latin typeface="Roboto Mono"/>
                <a:ea typeface="Roboto Mono"/>
                <a:cs typeface="Roboto Mono"/>
                <a:sym typeface="Roboto Mono"/>
              </a:rPr>
              <a:t>&gt; embedder(“Hello”)</a:t>
            </a:r>
            <a:endParaRPr b="1" sz="4400">
              <a:solidFill>
                <a:schemeClr val="accent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[0.4535437, 0.0800435,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p:txBody>
      </p:sp>
      <p:sp>
        <p:nvSpPr>
          <p:cNvPr id="1794" name="Google Shape;1794;p107"/>
          <p:cNvSpPr/>
          <p:nvPr/>
        </p:nvSpPr>
        <p:spPr>
          <a:xfrm>
            <a:off x="13447975" y="8389025"/>
            <a:ext cx="59916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Query Router</a:t>
            </a:r>
            <a:endParaRPr b="1" sz="6200">
              <a:solidFill>
                <a:schemeClr val="dk1"/>
              </a:solidFill>
            </a:endParaRPr>
          </a:p>
        </p:txBody>
      </p:sp>
      <p:pic>
        <p:nvPicPr>
          <p:cNvPr id="1795" name="Google Shape;1795;p107"/>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pic>
        <p:nvPicPr>
          <p:cNvPr id="1796" name="Google Shape;1796;p107"/>
          <p:cNvPicPr preferRelativeResize="0"/>
          <p:nvPr/>
        </p:nvPicPr>
        <p:blipFill>
          <a:blip r:embed="rId5">
            <a:alphaModFix/>
          </a:blip>
          <a:stretch>
            <a:fillRect/>
          </a:stretch>
        </p:blipFill>
        <p:spPr>
          <a:xfrm>
            <a:off x="14678350" y="6491287"/>
            <a:ext cx="3530851" cy="2290468"/>
          </a:xfrm>
          <a:prstGeom prst="rect">
            <a:avLst/>
          </a:prstGeom>
          <a:noFill/>
          <a:ln>
            <a:noFill/>
          </a:ln>
        </p:spPr>
      </p:pic>
      <p:pic>
        <p:nvPicPr>
          <p:cNvPr id="1797" name="Google Shape;1797;p107"/>
          <p:cNvPicPr preferRelativeResize="0"/>
          <p:nvPr/>
        </p:nvPicPr>
        <p:blipFill rotWithShape="1">
          <a:blip r:embed="rId6">
            <a:alphaModFix/>
          </a:blip>
          <a:srcRect b="40675" l="35096" r="34734" t="39693"/>
          <a:stretch/>
        </p:blipFill>
        <p:spPr>
          <a:xfrm>
            <a:off x="4150025" y="15014050"/>
            <a:ext cx="5006448" cy="3379076"/>
          </a:xfrm>
          <a:prstGeom prst="rect">
            <a:avLst/>
          </a:prstGeom>
          <a:noFill/>
          <a:ln cap="flat" cmpd="sng" w="152400">
            <a:solidFill>
              <a:schemeClr val="accent5"/>
            </a:solidFill>
            <a:prstDash val="solid"/>
            <a:round/>
            <a:headEnd len="sm" w="sm" type="none"/>
            <a:tailEnd len="sm" w="sm" type="none"/>
          </a:ln>
        </p:spPr>
      </p:pic>
      <p:sp>
        <p:nvSpPr>
          <p:cNvPr id="1798" name="Google Shape;1798;p107"/>
          <p:cNvSpPr/>
          <p:nvPr/>
        </p:nvSpPr>
        <p:spPr>
          <a:xfrm>
            <a:off x="3230447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Mistral</a:t>
            </a:r>
            <a:endParaRPr b="1" sz="4800">
              <a:solidFill>
                <a:schemeClr val="accent1"/>
              </a:solidFill>
            </a:endParaRPr>
          </a:p>
        </p:txBody>
      </p:sp>
      <p:sp>
        <p:nvSpPr>
          <p:cNvPr id="1799" name="Google Shape;1799;p107"/>
          <p:cNvSpPr/>
          <p:nvPr/>
        </p:nvSpPr>
        <p:spPr>
          <a:xfrm>
            <a:off x="29884125" y="12122700"/>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E5</a:t>
            </a:r>
            <a:endParaRPr b="1" sz="4100">
              <a:solidFill>
                <a:schemeClr val="accent2"/>
              </a:solidFill>
            </a:endParaRPr>
          </a:p>
        </p:txBody>
      </p:sp>
      <p:sp>
        <p:nvSpPr>
          <p:cNvPr id="1800" name="Google Shape;1800;p107"/>
          <p:cNvSpPr/>
          <p:nvPr/>
        </p:nvSpPr>
        <p:spPr>
          <a:xfrm>
            <a:off x="29884125" y="8389025"/>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Llama</a:t>
            </a:r>
            <a:endParaRPr b="1" sz="48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08"/>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07" name="Google Shape;1807;p10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08" name="Google Shape;1808;p10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09" name="Google Shape;1809;p108"/>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10" name="Google Shape;1810;p108"/>
          <p:cNvGrpSpPr/>
          <p:nvPr/>
        </p:nvGrpSpPr>
        <p:grpSpPr>
          <a:xfrm>
            <a:off x="18798122" y="13576890"/>
            <a:ext cx="19493527" cy="6658665"/>
            <a:chOff x="26780593" y="6094114"/>
            <a:chExt cx="15812400" cy="6391500"/>
          </a:xfrm>
        </p:grpSpPr>
        <p:sp>
          <p:nvSpPr>
            <p:cNvPr id="1811" name="Google Shape;1811;p108"/>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2" name="Google Shape;1812;p108"/>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13" name="Google Shape;1813;p108"/>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14" name="Google Shape;1814;p108"/>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15" name="Google Shape;1815;p108"/>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pic>
        <p:nvPicPr>
          <p:cNvPr id="1816" name="Google Shape;1816;p108"/>
          <p:cNvPicPr preferRelativeResize="0"/>
          <p:nvPr/>
        </p:nvPicPr>
        <p:blipFill>
          <a:blip r:embed="rId5">
            <a:alphaModFix/>
          </a:blip>
          <a:stretch>
            <a:fillRect/>
          </a:stretch>
        </p:blipFill>
        <p:spPr>
          <a:xfrm>
            <a:off x="19393877" y="13942027"/>
            <a:ext cx="2938949" cy="2835302"/>
          </a:xfrm>
          <a:prstGeom prst="rect">
            <a:avLst/>
          </a:prstGeom>
          <a:noFill/>
          <a:ln>
            <a:noFill/>
          </a:ln>
        </p:spPr>
      </p:pic>
      <p:sp>
        <p:nvSpPr>
          <p:cNvPr id="1817" name="Google Shape;1817;p10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09"/>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24" name="Google Shape;1824;p10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25" name="Google Shape;1825;p10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26" name="Google Shape;1826;p109"/>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27" name="Google Shape;1827;p109"/>
          <p:cNvGrpSpPr/>
          <p:nvPr/>
        </p:nvGrpSpPr>
        <p:grpSpPr>
          <a:xfrm>
            <a:off x="18798122" y="13576890"/>
            <a:ext cx="19493527" cy="6658665"/>
            <a:chOff x="26780593" y="6094114"/>
            <a:chExt cx="15812400" cy="6391500"/>
          </a:xfrm>
        </p:grpSpPr>
        <p:sp>
          <p:nvSpPr>
            <p:cNvPr id="1828" name="Google Shape;1828;p109"/>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9" name="Google Shape;1829;p109"/>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30" name="Google Shape;1830;p109"/>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31" name="Google Shape;1831;p109"/>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32" name="Google Shape;1832;p109"/>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33" name="Google Shape;1833;p109"/>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834" name="Google Shape;1834;p109"/>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835" name="Google Shape;1835;p109"/>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cxnSp>
        <p:nvCxnSpPr>
          <p:cNvPr id="1836" name="Google Shape;1836;p109"/>
          <p:cNvCxnSpPr>
            <a:endCxn id="1832"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37" name="Google Shape;1837;p109"/>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38" name="Google Shape;1838;p109"/>
          <p:cNvCxnSpPr>
            <a:stCxn id="1839" idx="3"/>
            <a:endCxn id="1828"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sp>
        <p:nvSpPr>
          <p:cNvPr id="1839" name="Google Shape;1839;p109"/>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40" name="Google Shape;1840;p109"/>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pic>
        <p:nvPicPr>
          <p:cNvPr id="1841" name="Google Shape;1841;p109"/>
          <p:cNvPicPr preferRelativeResize="0"/>
          <p:nvPr/>
        </p:nvPicPr>
        <p:blipFill>
          <a:blip r:embed="rId5">
            <a:alphaModFix/>
          </a:blip>
          <a:stretch>
            <a:fillRect/>
          </a:stretch>
        </p:blipFill>
        <p:spPr>
          <a:xfrm>
            <a:off x="19393877" y="13942027"/>
            <a:ext cx="2938949" cy="2835302"/>
          </a:xfrm>
          <a:prstGeom prst="rect">
            <a:avLst/>
          </a:prstGeom>
          <a:noFill/>
          <a:ln>
            <a:noFill/>
          </a:ln>
        </p:spPr>
      </p:pic>
      <p:sp>
        <p:nvSpPr>
          <p:cNvPr id="1842" name="Google Shape;1842;p10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10"/>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49" name="Google Shape;1849;p11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50" name="Google Shape;1850;p11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51" name="Google Shape;1851;p110"/>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52" name="Google Shape;1852;p110"/>
          <p:cNvGrpSpPr/>
          <p:nvPr/>
        </p:nvGrpSpPr>
        <p:grpSpPr>
          <a:xfrm>
            <a:off x="18798122" y="13576890"/>
            <a:ext cx="19493527" cy="6658665"/>
            <a:chOff x="26780593" y="6094114"/>
            <a:chExt cx="15812400" cy="6391500"/>
          </a:xfrm>
        </p:grpSpPr>
        <p:sp>
          <p:nvSpPr>
            <p:cNvPr id="1853" name="Google Shape;1853;p110"/>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4" name="Google Shape;1854;p110"/>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55" name="Google Shape;1855;p110"/>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56" name="Google Shape;1856;p110"/>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57" name="Google Shape;1857;p110"/>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58" name="Google Shape;1858;p110"/>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859" name="Google Shape;1859;p110"/>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860" name="Google Shape;1860;p110"/>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sp>
        <p:nvSpPr>
          <p:cNvPr id="1861" name="Google Shape;1861;p110"/>
          <p:cNvSpPr/>
          <p:nvPr/>
        </p:nvSpPr>
        <p:spPr>
          <a:xfrm>
            <a:off x="4717074" y="16202126"/>
            <a:ext cx="4720200" cy="1408200"/>
          </a:xfrm>
          <a:prstGeom prst="roundRect">
            <a:avLst>
              <a:gd fmla="val 16667" name="adj"/>
            </a:avLst>
          </a:prstGeom>
          <a:solidFill>
            <a:srgbClr val="74AA9D">
              <a:alpha val="647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OpenAI</a:t>
            </a:r>
            <a:endParaRPr sz="5600">
              <a:solidFill>
                <a:schemeClr val="dk1"/>
              </a:solidFill>
            </a:endParaRPr>
          </a:p>
        </p:txBody>
      </p:sp>
      <p:cxnSp>
        <p:nvCxnSpPr>
          <p:cNvPr id="1862" name="Google Shape;1862;p110"/>
          <p:cNvCxnSpPr>
            <a:endCxn id="1857"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sp>
        <p:nvSpPr>
          <p:cNvPr id="1863" name="Google Shape;1863;p110"/>
          <p:cNvSpPr/>
          <p:nvPr/>
        </p:nvSpPr>
        <p:spPr>
          <a:xfrm>
            <a:off x="4825349" y="7357276"/>
            <a:ext cx="4720200" cy="1408200"/>
          </a:xfrm>
          <a:prstGeom prst="roundRect">
            <a:avLst>
              <a:gd fmla="val 16667"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NVIDIABase</a:t>
            </a:r>
            <a:endParaRPr sz="5600">
              <a:solidFill>
                <a:schemeClr val="dk1"/>
              </a:solidFill>
            </a:endParaRPr>
          </a:p>
        </p:txBody>
      </p:sp>
      <p:cxnSp>
        <p:nvCxnSpPr>
          <p:cNvPr id="1864" name="Google Shape;1864;p110"/>
          <p:cNvCxnSpPr>
            <a:stCxn id="1863" idx="3"/>
            <a:endCxn id="1857" idx="1"/>
          </p:cNvCxnSpPr>
          <p:nvPr/>
        </p:nvCxnSpPr>
        <p:spPr>
          <a:xfrm>
            <a:off x="9545549" y="8061376"/>
            <a:ext cx="2316600" cy="3152100"/>
          </a:xfrm>
          <a:prstGeom prst="curvedConnector3">
            <a:avLst>
              <a:gd fmla="val 49998" name="adj1"/>
            </a:avLst>
          </a:prstGeom>
          <a:noFill/>
          <a:ln cap="flat" cmpd="sng" w="76200">
            <a:solidFill>
              <a:schemeClr val="dk2"/>
            </a:solidFill>
            <a:prstDash val="solid"/>
            <a:round/>
            <a:headEnd len="med" w="med" type="none"/>
            <a:tailEnd len="med" w="med" type="none"/>
          </a:ln>
        </p:spPr>
      </p:cxnSp>
      <p:cxnSp>
        <p:nvCxnSpPr>
          <p:cNvPr id="1865" name="Google Shape;1865;p110"/>
          <p:cNvCxnSpPr/>
          <p:nvPr/>
        </p:nvCxnSpPr>
        <p:spPr>
          <a:xfrm>
            <a:off x="9545549" y="8061376"/>
            <a:ext cx="9648900" cy="20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66" name="Google Shape;1866;p110"/>
          <p:cNvCxnSpPr>
            <a:stCxn id="1861" idx="3"/>
            <a:endCxn id="1857" idx="1"/>
          </p:cNvCxnSpPr>
          <p:nvPr/>
        </p:nvCxnSpPr>
        <p:spPr>
          <a:xfrm flipH="1" rot="10800000">
            <a:off x="9437274" y="11213426"/>
            <a:ext cx="2424900" cy="5692800"/>
          </a:xfrm>
          <a:prstGeom prst="curvedConnector3">
            <a:avLst>
              <a:gd fmla="val 50001" name="adj1"/>
            </a:avLst>
          </a:prstGeom>
          <a:noFill/>
          <a:ln cap="flat" cmpd="sng" w="76200">
            <a:solidFill>
              <a:srgbClr val="999999"/>
            </a:solidFill>
            <a:prstDash val="solid"/>
            <a:round/>
            <a:headEnd len="med" w="med" type="none"/>
            <a:tailEnd len="med" w="med" type="none"/>
          </a:ln>
        </p:spPr>
      </p:cxnSp>
      <p:cxnSp>
        <p:nvCxnSpPr>
          <p:cNvPr id="1867" name="Google Shape;1867;p110"/>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68" name="Google Shape;1868;p110"/>
          <p:cNvCxnSpPr>
            <a:stCxn id="1863" idx="3"/>
            <a:endCxn id="1869" idx="1"/>
          </p:cNvCxnSpPr>
          <p:nvPr/>
        </p:nvCxnSpPr>
        <p:spPr>
          <a:xfrm>
            <a:off x="9545549" y="8061376"/>
            <a:ext cx="2290500" cy="8864400"/>
          </a:xfrm>
          <a:prstGeom prst="curvedConnector3">
            <a:avLst>
              <a:gd fmla="val 50002" name="adj1"/>
            </a:avLst>
          </a:prstGeom>
          <a:noFill/>
          <a:ln cap="flat" cmpd="sng" w="76200">
            <a:solidFill>
              <a:srgbClr val="B6D7A8"/>
            </a:solidFill>
            <a:prstDash val="solid"/>
            <a:round/>
            <a:headEnd len="med" w="med" type="none"/>
            <a:tailEnd len="med" w="med" type="none"/>
          </a:ln>
        </p:spPr>
      </p:cxnSp>
      <p:cxnSp>
        <p:nvCxnSpPr>
          <p:cNvPr id="1870" name="Google Shape;1870;p110"/>
          <p:cNvCxnSpPr>
            <a:stCxn id="1861" idx="3"/>
            <a:endCxn id="1869" idx="1"/>
          </p:cNvCxnSpPr>
          <p:nvPr/>
        </p:nvCxnSpPr>
        <p:spPr>
          <a:xfrm>
            <a:off x="9437274" y="16906226"/>
            <a:ext cx="2398800" cy="19500"/>
          </a:xfrm>
          <a:prstGeom prst="curvedConnector3">
            <a:avLst>
              <a:gd fmla="val 50001" name="adj1"/>
            </a:avLst>
          </a:prstGeom>
          <a:noFill/>
          <a:ln cap="flat" cmpd="sng" w="76200">
            <a:solidFill>
              <a:srgbClr val="181818"/>
            </a:solidFill>
            <a:prstDash val="solid"/>
            <a:round/>
            <a:headEnd len="med" w="med" type="none"/>
            <a:tailEnd len="med" w="med" type="none"/>
          </a:ln>
        </p:spPr>
      </p:cxnSp>
      <p:cxnSp>
        <p:nvCxnSpPr>
          <p:cNvPr id="1871" name="Google Shape;1871;p110"/>
          <p:cNvCxnSpPr>
            <a:stCxn id="1869" idx="3"/>
            <a:endCxn id="1853"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sp>
        <p:nvSpPr>
          <p:cNvPr id="1869" name="Google Shape;1869;p110"/>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72" name="Google Shape;1872;p110"/>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pic>
        <p:nvPicPr>
          <p:cNvPr id="1873" name="Google Shape;1873;p110"/>
          <p:cNvPicPr preferRelativeResize="0"/>
          <p:nvPr/>
        </p:nvPicPr>
        <p:blipFill>
          <a:blip r:embed="rId5">
            <a:alphaModFix/>
          </a:blip>
          <a:stretch>
            <a:fillRect/>
          </a:stretch>
        </p:blipFill>
        <p:spPr>
          <a:xfrm>
            <a:off x="19393877" y="13942027"/>
            <a:ext cx="2938949" cy="2835302"/>
          </a:xfrm>
          <a:prstGeom prst="rect">
            <a:avLst/>
          </a:prstGeom>
          <a:noFill/>
          <a:ln>
            <a:noFill/>
          </a:ln>
        </p:spPr>
      </p:pic>
      <p:sp>
        <p:nvSpPr>
          <p:cNvPr id="1874" name="Google Shape;1874;p11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11"/>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81" name="Google Shape;1881;p11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82" name="Google Shape;1882;p11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83" name="Google Shape;1883;p111"/>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84" name="Google Shape;1884;p111"/>
          <p:cNvGrpSpPr/>
          <p:nvPr/>
        </p:nvGrpSpPr>
        <p:grpSpPr>
          <a:xfrm>
            <a:off x="18798122" y="13576890"/>
            <a:ext cx="19493527" cy="6658665"/>
            <a:chOff x="26780593" y="6094114"/>
            <a:chExt cx="15812400" cy="6391500"/>
          </a:xfrm>
        </p:grpSpPr>
        <p:sp>
          <p:nvSpPr>
            <p:cNvPr id="1885" name="Google Shape;1885;p111"/>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6" name="Google Shape;1886;p111"/>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87" name="Google Shape;1887;p111"/>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88" name="Google Shape;1888;p111"/>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89" name="Google Shape;1889;p111"/>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90" name="Google Shape;1890;p111"/>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891" name="Google Shape;1891;p111"/>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892" name="Google Shape;1892;p111"/>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sp>
        <p:nvSpPr>
          <p:cNvPr id="1893" name="Google Shape;1893;p111"/>
          <p:cNvSpPr/>
          <p:nvPr/>
        </p:nvSpPr>
        <p:spPr>
          <a:xfrm>
            <a:off x="4717074" y="16202126"/>
            <a:ext cx="4720200" cy="1408200"/>
          </a:xfrm>
          <a:prstGeom prst="roundRect">
            <a:avLst>
              <a:gd fmla="val 16667" name="adj"/>
            </a:avLst>
          </a:prstGeom>
          <a:solidFill>
            <a:srgbClr val="74AA9D">
              <a:alpha val="647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OpenAI</a:t>
            </a:r>
            <a:endParaRPr sz="5600">
              <a:solidFill>
                <a:schemeClr val="dk1"/>
              </a:solidFill>
            </a:endParaRPr>
          </a:p>
        </p:txBody>
      </p:sp>
      <p:cxnSp>
        <p:nvCxnSpPr>
          <p:cNvPr id="1894" name="Google Shape;1894;p111"/>
          <p:cNvCxnSpPr>
            <a:endCxn id="1889"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sp>
        <p:nvSpPr>
          <p:cNvPr id="1895" name="Google Shape;1895;p111"/>
          <p:cNvSpPr/>
          <p:nvPr/>
        </p:nvSpPr>
        <p:spPr>
          <a:xfrm>
            <a:off x="4825349" y="7357276"/>
            <a:ext cx="4720200" cy="1408200"/>
          </a:xfrm>
          <a:prstGeom prst="roundRect">
            <a:avLst>
              <a:gd fmla="val 16667"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NVIDIABase</a:t>
            </a:r>
            <a:endParaRPr sz="5600">
              <a:solidFill>
                <a:schemeClr val="dk1"/>
              </a:solidFill>
            </a:endParaRPr>
          </a:p>
        </p:txBody>
      </p:sp>
      <p:cxnSp>
        <p:nvCxnSpPr>
          <p:cNvPr id="1896" name="Google Shape;1896;p111"/>
          <p:cNvCxnSpPr>
            <a:stCxn id="1895" idx="3"/>
            <a:endCxn id="1889" idx="1"/>
          </p:cNvCxnSpPr>
          <p:nvPr/>
        </p:nvCxnSpPr>
        <p:spPr>
          <a:xfrm>
            <a:off x="9545549" y="8061376"/>
            <a:ext cx="2316600" cy="3152100"/>
          </a:xfrm>
          <a:prstGeom prst="curvedConnector3">
            <a:avLst>
              <a:gd fmla="val 49998" name="adj1"/>
            </a:avLst>
          </a:prstGeom>
          <a:noFill/>
          <a:ln cap="flat" cmpd="sng" w="76200">
            <a:solidFill>
              <a:schemeClr val="dk2"/>
            </a:solidFill>
            <a:prstDash val="solid"/>
            <a:round/>
            <a:headEnd len="med" w="med" type="none"/>
            <a:tailEnd len="med" w="med" type="none"/>
          </a:ln>
        </p:spPr>
      </p:cxnSp>
      <p:cxnSp>
        <p:nvCxnSpPr>
          <p:cNvPr id="1897" name="Google Shape;1897;p111"/>
          <p:cNvCxnSpPr/>
          <p:nvPr/>
        </p:nvCxnSpPr>
        <p:spPr>
          <a:xfrm>
            <a:off x="9545549" y="8061376"/>
            <a:ext cx="9648900" cy="20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98" name="Google Shape;1898;p111"/>
          <p:cNvCxnSpPr>
            <a:stCxn id="1893" idx="3"/>
            <a:endCxn id="1889" idx="1"/>
          </p:cNvCxnSpPr>
          <p:nvPr/>
        </p:nvCxnSpPr>
        <p:spPr>
          <a:xfrm flipH="1" rot="10800000">
            <a:off x="9437274" y="11213426"/>
            <a:ext cx="2424900" cy="5692800"/>
          </a:xfrm>
          <a:prstGeom prst="curvedConnector3">
            <a:avLst>
              <a:gd fmla="val 50001" name="adj1"/>
            </a:avLst>
          </a:prstGeom>
          <a:noFill/>
          <a:ln cap="flat" cmpd="sng" w="76200">
            <a:solidFill>
              <a:srgbClr val="999999"/>
            </a:solidFill>
            <a:prstDash val="solid"/>
            <a:round/>
            <a:headEnd len="med" w="med" type="none"/>
            <a:tailEnd len="med" w="med" type="none"/>
          </a:ln>
        </p:spPr>
      </p:cxnSp>
      <p:cxnSp>
        <p:nvCxnSpPr>
          <p:cNvPr id="1899" name="Google Shape;1899;p111"/>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900" name="Google Shape;1900;p111"/>
          <p:cNvCxnSpPr>
            <a:stCxn id="1895" idx="3"/>
            <a:endCxn id="1901" idx="1"/>
          </p:cNvCxnSpPr>
          <p:nvPr/>
        </p:nvCxnSpPr>
        <p:spPr>
          <a:xfrm>
            <a:off x="9545549" y="8061376"/>
            <a:ext cx="2290500" cy="8864400"/>
          </a:xfrm>
          <a:prstGeom prst="curvedConnector3">
            <a:avLst>
              <a:gd fmla="val 50002" name="adj1"/>
            </a:avLst>
          </a:prstGeom>
          <a:noFill/>
          <a:ln cap="flat" cmpd="sng" w="76200">
            <a:solidFill>
              <a:srgbClr val="B6D7A8"/>
            </a:solidFill>
            <a:prstDash val="solid"/>
            <a:round/>
            <a:headEnd len="med" w="med" type="none"/>
            <a:tailEnd len="med" w="med" type="none"/>
          </a:ln>
        </p:spPr>
      </p:cxnSp>
      <p:cxnSp>
        <p:nvCxnSpPr>
          <p:cNvPr id="1902" name="Google Shape;1902;p111"/>
          <p:cNvCxnSpPr>
            <a:stCxn id="1893" idx="3"/>
            <a:endCxn id="1901" idx="1"/>
          </p:cNvCxnSpPr>
          <p:nvPr/>
        </p:nvCxnSpPr>
        <p:spPr>
          <a:xfrm>
            <a:off x="9437274" y="16906226"/>
            <a:ext cx="2398800" cy="19500"/>
          </a:xfrm>
          <a:prstGeom prst="curvedConnector3">
            <a:avLst>
              <a:gd fmla="val 50001" name="adj1"/>
            </a:avLst>
          </a:prstGeom>
          <a:noFill/>
          <a:ln cap="flat" cmpd="sng" w="76200">
            <a:solidFill>
              <a:srgbClr val="181818"/>
            </a:solidFill>
            <a:prstDash val="solid"/>
            <a:round/>
            <a:headEnd len="med" w="med" type="none"/>
            <a:tailEnd len="med" w="med" type="none"/>
          </a:ln>
        </p:spPr>
      </p:cxnSp>
      <p:cxnSp>
        <p:nvCxnSpPr>
          <p:cNvPr id="1903" name="Google Shape;1903;p111"/>
          <p:cNvCxnSpPr>
            <a:stCxn id="1901" idx="3"/>
            <a:endCxn id="1885"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pic>
        <p:nvPicPr>
          <p:cNvPr id="1904" name="Google Shape;1904;p111"/>
          <p:cNvPicPr preferRelativeResize="0"/>
          <p:nvPr/>
        </p:nvPicPr>
        <p:blipFill rotWithShape="1">
          <a:blip r:embed="rId5">
            <a:alphaModFix/>
          </a:blip>
          <a:srcRect b="0" l="0" r="2229" t="41819"/>
          <a:stretch/>
        </p:blipFill>
        <p:spPr>
          <a:xfrm>
            <a:off x="1310800" y="-12050"/>
            <a:ext cx="10525251" cy="6496624"/>
          </a:xfrm>
          <a:prstGeom prst="rect">
            <a:avLst/>
          </a:prstGeom>
          <a:noFill/>
          <a:ln>
            <a:noFill/>
          </a:ln>
        </p:spPr>
      </p:pic>
      <p:sp>
        <p:nvSpPr>
          <p:cNvPr id="1901" name="Google Shape;1901;p111"/>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905" name="Google Shape;1905;p111"/>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pic>
        <p:nvPicPr>
          <p:cNvPr id="1906" name="Google Shape;1906;p111"/>
          <p:cNvPicPr preferRelativeResize="0"/>
          <p:nvPr/>
        </p:nvPicPr>
        <p:blipFill>
          <a:blip r:embed="rId6">
            <a:alphaModFix/>
          </a:blip>
          <a:stretch>
            <a:fillRect/>
          </a:stretch>
        </p:blipFill>
        <p:spPr>
          <a:xfrm>
            <a:off x="19393877" y="13942027"/>
            <a:ext cx="2938949" cy="2835302"/>
          </a:xfrm>
          <a:prstGeom prst="rect">
            <a:avLst/>
          </a:prstGeom>
          <a:noFill/>
          <a:ln>
            <a:noFill/>
          </a:ln>
        </p:spPr>
      </p:pic>
      <p:sp>
        <p:nvSpPr>
          <p:cNvPr id="1907" name="Google Shape;1907;p11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12"/>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914" name="Google Shape;1914;p11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915" name="Google Shape;1915;p11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916" name="Google Shape;1916;p112"/>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917" name="Google Shape;1917;p112"/>
          <p:cNvGrpSpPr/>
          <p:nvPr/>
        </p:nvGrpSpPr>
        <p:grpSpPr>
          <a:xfrm>
            <a:off x="18798122" y="13576890"/>
            <a:ext cx="19493527" cy="6658665"/>
            <a:chOff x="26780593" y="6094114"/>
            <a:chExt cx="15812400" cy="6391500"/>
          </a:xfrm>
        </p:grpSpPr>
        <p:sp>
          <p:nvSpPr>
            <p:cNvPr id="1918" name="Google Shape;1918;p112"/>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9" name="Google Shape;1919;p112"/>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920" name="Google Shape;1920;p112"/>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921" name="Google Shape;1921;p112"/>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922" name="Google Shape;1922;p112"/>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923" name="Google Shape;1923;p112"/>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924" name="Google Shape;1924;p112"/>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925" name="Google Shape;1925;p112"/>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sp>
        <p:nvSpPr>
          <p:cNvPr id="1926" name="Google Shape;1926;p112"/>
          <p:cNvSpPr/>
          <p:nvPr/>
        </p:nvSpPr>
        <p:spPr>
          <a:xfrm>
            <a:off x="4717074" y="16202126"/>
            <a:ext cx="4720200" cy="1408200"/>
          </a:xfrm>
          <a:prstGeom prst="roundRect">
            <a:avLst>
              <a:gd fmla="val 16667" name="adj"/>
            </a:avLst>
          </a:prstGeom>
          <a:solidFill>
            <a:srgbClr val="74AA9D">
              <a:alpha val="647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OpenAI</a:t>
            </a:r>
            <a:endParaRPr sz="5600">
              <a:solidFill>
                <a:schemeClr val="dk1"/>
              </a:solidFill>
            </a:endParaRPr>
          </a:p>
        </p:txBody>
      </p:sp>
      <p:cxnSp>
        <p:nvCxnSpPr>
          <p:cNvPr id="1927" name="Google Shape;1927;p112"/>
          <p:cNvCxnSpPr>
            <a:endCxn id="1922"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sp>
        <p:nvSpPr>
          <p:cNvPr id="1928" name="Google Shape;1928;p112"/>
          <p:cNvSpPr/>
          <p:nvPr/>
        </p:nvSpPr>
        <p:spPr>
          <a:xfrm>
            <a:off x="4825349" y="7357276"/>
            <a:ext cx="4720200" cy="1408200"/>
          </a:xfrm>
          <a:prstGeom prst="roundRect">
            <a:avLst>
              <a:gd fmla="val 16667"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NVIDIABase</a:t>
            </a:r>
            <a:endParaRPr sz="5600">
              <a:solidFill>
                <a:schemeClr val="dk1"/>
              </a:solidFill>
            </a:endParaRPr>
          </a:p>
        </p:txBody>
      </p:sp>
      <p:cxnSp>
        <p:nvCxnSpPr>
          <p:cNvPr id="1929" name="Google Shape;1929;p112"/>
          <p:cNvCxnSpPr>
            <a:stCxn id="1928" idx="3"/>
            <a:endCxn id="1922" idx="1"/>
          </p:cNvCxnSpPr>
          <p:nvPr/>
        </p:nvCxnSpPr>
        <p:spPr>
          <a:xfrm>
            <a:off x="9545549" y="8061376"/>
            <a:ext cx="2316600" cy="3152100"/>
          </a:xfrm>
          <a:prstGeom prst="curvedConnector3">
            <a:avLst>
              <a:gd fmla="val 49998" name="adj1"/>
            </a:avLst>
          </a:prstGeom>
          <a:noFill/>
          <a:ln cap="flat" cmpd="sng" w="76200">
            <a:solidFill>
              <a:schemeClr val="dk2"/>
            </a:solidFill>
            <a:prstDash val="solid"/>
            <a:round/>
            <a:headEnd len="med" w="med" type="none"/>
            <a:tailEnd len="med" w="med" type="none"/>
          </a:ln>
        </p:spPr>
      </p:cxnSp>
      <p:cxnSp>
        <p:nvCxnSpPr>
          <p:cNvPr id="1930" name="Google Shape;1930;p112"/>
          <p:cNvCxnSpPr/>
          <p:nvPr/>
        </p:nvCxnSpPr>
        <p:spPr>
          <a:xfrm>
            <a:off x="9545549" y="8061376"/>
            <a:ext cx="9648900" cy="20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931" name="Google Shape;1931;p112"/>
          <p:cNvCxnSpPr>
            <a:stCxn id="1926" idx="3"/>
            <a:endCxn id="1922" idx="1"/>
          </p:cNvCxnSpPr>
          <p:nvPr/>
        </p:nvCxnSpPr>
        <p:spPr>
          <a:xfrm flipH="1" rot="10800000">
            <a:off x="9437274" y="11213426"/>
            <a:ext cx="2424900" cy="5692800"/>
          </a:xfrm>
          <a:prstGeom prst="curvedConnector3">
            <a:avLst>
              <a:gd fmla="val 50001" name="adj1"/>
            </a:avLst>
          </a:prstGeom>
          <a:noFill/>
          <a:ln cap="flat" cmpd="sng" w="76200">
            <a:solidFill>
              <a:srgbClr val="999999"/>
            </a:solidFill>
            <a:prstDash val="solid"/>
            <a:round/>
            <a:headEnd len="med" w="med" type="none"/>
            <a:tailEnd len="med" w="med" type="none"/>
          </a:ln>
        </p:spPr>
      </p:cxnSp>
      <p:cxnSp>
        <p:nvCxnSpPr>
          <p:cNvPr id="1932" name="Google Shape;1932;p112"/>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933" name="Google Shape;1933;p112"/>
          <p:cNvCxnSpPr>
            <a:stCxn id="1928" idx="3"/>
            <a:endCxn id="1934" idx="1"/>
          </p:cNvCxnSpPr>
          <p:nvPr/>
        </p:nvCxnSpPr>
        <p:spPr>
          <a:xfrm>
            <a:off x="9545549" y="8061376"/>
            <a:ext cx="2290500" cy="8864400"/>
          </a:xfrm>
          <a:prstGeom prst="curvedConnector3">
            <a:avLst>
              <a:gd fmla="val 50002" name="adj1"/>
            </a:avLst>
          </a:prstGeom>
          <a:noFill/>
          <a:ln cap="flat" cmpd="sng" w="76200">
            <a:solidFill>
              <a:srgbClr val="B6D7A8"/>
            </a:solidFill>
            <a:prstDash val="solid"/>
            <a:round/>
            <a:headEnd len="med" w="med" type="none"/>
            <a:tailEnd len="med" w="med" type="none"/>
          </a:ln>
        </p:spPr>
      </p:cxnSp>
      <p:cxnSp>
        <p:nvCxnSpPr>
          <p:cNvPr id="1935" name="Google Shape;1935;p112"/>
          <p:cNvCxnSpPr>
            <a:stCxn id="1926" idx="3"/>
            <a:endCxn id="1934" idx="1"/>
          </p:cNvCxnSpPr>
          <p:nvPr/>
        </p:nvCxnSpPr>
        <p:spPr>
          <a:xfrm>
            <a:off x="9437274" y="16906226"/>
            <a:ext cx="2398800" cy="19500"/>
          </a:xfrm>
          <a:prstGeom prst="curvedConnector3">
            <a:avLst>
              <a:gd fmla="val 50001" name="adj1"/>
            </a:avLst>
          </a:prstGeom>
          <a:noFill/>
          <a:ln cap="flat" cmpd="sng" w="76200">
            <a:solidFill>
              <a:srgbClr val="181818"/>
            </a:solidFill>
            <a:prstDash val="solid"/>
            <a:round/>
            <a:headEnd len="med" w="med" type="none"/>
            <a:tailEnd len="med" w="med" type="none"/>
          </a:ln>
        </p:spPr>
      </p:cxnSp>
      <p:cxnSp>
        <p:nvCxnSpPr>
          <p:cNvPr id="1936" name="Google Shape;1936;p112"/>
          <p:cNvCxnSpPr>
            <a:stCxn id="1934" idx="3"/>
            <a:endCxn id="1918"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pic>
        <p:nvPicPr>
          <p:cNvPr id="1937" name="Google Shape;1937;p112"/>
          <p:cNvPicPr preferRelativeResize="0"/>
          <p:nvPr/>
        </p:nvPicPr>
        <p:blipFill rotWithShape="1">
          <a:blip r:embed="rId5">
            <a:alphaModFix/>
          </a:blip>
          <a:srcRect b="0" l="0" r="2229" t="41819"/>
          <a:stretch/>
        </p:blipFill>
        <p:spPr>
          <a:xfrm>
            <a:off x="1310800" y="-12050"/>
            <a:ext cx="10525251" cy="6496624"/>
          </a:xfrm>
          <a:prstGeom prst="rect">
            <a:avLst/>
          </a:prstGeom>
          <a:noFill/>
          <a:ln>
            <a:noFill/>
          </a:ln>
        </p:spPr>
      </p:pic>
      <p:sp>
        <p:nvSpPr>
          <p:cNvPr id="1938" name="Google Shape;1938;p112"/>
          <p:cNvSpPr/>
          <p:nvPr/>
        </p:nvSpPr>
        <p:spPr>
          <a:xfrm>
            <a:off x="2999924" y="15089726"/>
            <a:ext cx="4720200" cy="14082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ChatOpenAI</a:t>
            </a:r>
            <a:endParaRPr sz="5600">
              <a:solidFill>
                <a:schemeClr val="dk1"/>
              </a:solidFill>
            </a:endParaRPr>
          </a:p>
        </p:txBody>
      </p:sp>
      <p:sp>
        <p:nvSpPr>
          <p:cNvPr id="1934" name="Google Shape;1934;p112"/>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939" name="Google Shape;1939;p112"/>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sp>
        <p:nvSpPr>
          <p:cNvPr id="1940" name="Google Shape;1940;p112"/>
          <p:cNvSpPr/>
          <p:nvPr/>
        </p:nvSpPr>
        <p:spPr>
          <a:xfrm>
            <a:off x="3325574" y="6282676"/>
            <a:ext cx="4720200" cy="1408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ChatNVIDIA</a:t>
            </a:r>
            <a:endParaRPr sz="5600">
              <a:solidFill>
                <a:schemeClr val="dk1"/>
              </a:solidFill>
            </a:endParaRPr>
          </a:p>
        </p:txBody>
      </p:sp>
      <p:cxnSp>
        <p:nvCxnSpPr>
          <p:cNvPr id="1941" name="Google Shape;1941;p112"/>
          <p:cNvCxnSpPr>
            <a:endCxn id="1938" idx="1"/>
          </p:cNvCxnSpPr>
          <p:nvPr/>
        </p:nvCxnSpPr>
        <p:spPr>
          <a:xfrm rot="5400000">
            <a:off x="-3306826" y="8784176"/>
            <a:ext cx="13316400" cy="702900"/>
          </a:xfrm>
          <a:prstGeom prst="curvedConnector4">
            <a:avLst>
              <a:gd fmla="val 200" name="adj1"/>
              <a:gd fmla="val 416883" name="adj2"/>
            </a:avLst>
          </a:prstGeom>
          <a:noFill/>
          <a:ln cap="flat" cmpd="sng" w="76200">
            <a:solidFill>
              <a:schemeClr val="accent4"/>
            </a:solidFill>
            <a:prstDash val="solid"/>
            <a:round/>
            <a:headEnd len="med" w="med" type="none"/>
            <a:tailEnd len="med" w="med" type="none"/>
          </a:ln>
        </p:spPr>
      </p:cxnSp>
      <p:cxnSp>
        <p:nvCxnSpPr>
          <p:cNvPr id="1942" name="Google Shape;1942;p112"/>
          <p:cNvCxnSpPr>
            <a:endCxn id="1940" idx="1"/>
          </p:cNvCxnSpPr>
          <p:nvPr/>
        </p:nvCxnSpPr>
        <p:spPr>
          <a:xfrm rot="5400000">
            <a:off x="1685774" y="4996276"/>
            <a:ext cx="3630300" cy="350700"/>
          </a:xfrm>
          <a:prstGeom prst="curvedConnector4">
            <a:avLst>
              <a:gd fmla="val 1470" name="adj1"/>
              <a:gd fmla="val 387411" name="adj2"/>
            </a:avLst>
          </a:prstGeom>
          <a:noFill/>
          <a:ln cap="flat" cmpd="sng" w="76200">
            <a:solidFill>
              <a:schemeClr val="dk2"/>
            </a:solidFill>
            <a:prstDash val="solid"/>
            <a:round/>
            <a:headEnd len="med" w="med" type="none"/>
            <a:tailEnd len="med" w="med" type="none"/>
          </a:ln>
        </p:spPr>
      </p:cxnSp>
      <p:pic>
        <p:nvPicPr>
          <p:cNvPr id="1943" name="Google Shape;1943;p112"/>
          <p:cNvPicPr preferRelativeResize="0"/>
          <p:nvPr/>
        </p:nvPicPr>
        <p:blipFill>
          <a:blip r:embed="rId6">
            <a:alphaModFix/>
          </a:blip>
          <a:stretch>
            <a:fillRect/>
          </a:stretch>
        </p:blipFill>
        <p:spPr>
          <a:xfrm>
            <a:off x="19393877" y="13942027"/>
            <a:ext cx="2938949" cy="2835302"/>
          </a:xfrm>
          <a:prstGeom prst="rect">
            <a:avLst/>
          </a:prstGeom>
          <a:noFill/>
          <a:ln>
            <a:noFill/>
          </a:ln>
        </p:spPr>
      </p:pic>
      <p:sp>
        <p:nvSpPr>
          <p:cNvPr id="1944" name="Google Shape;1944;p11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113"/>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1951" name="Google Shape;1951;p113"/>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3: Intro to LangChain</a:t>
            </a:r>
            <a:endParaRPr sz="5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1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LangChain Structure</a:t>
            </a:r>
            <a:endParaRPr sz="8400"/>
          </a:p>
        </p:txBody>
      </p:sp>
      <p:pic>
        <p:nvPicPr>
          <p:cNvPr id="1958" name="Google Shape;1958;p114"/>
          <p:cNvPicPr preferRelativeResize="0"/>
          <p:nvPr/>
        </p:nvPicPr>
        <p:blipFill rotWithShape="1">
          <a:blip r:embed="rId3">
            <a:alphaModFix/>
          </a:blip>
          <a:srcRect b="0" l="0" r="0" t="1941"/>
          <a:stretch/>
        </p:blipFill>
        <p:spPr>
          <a:xfrm>
            <a:off x="9778038" y="2811650"/>
            <a:ext cx="17019926" cy="1731225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3" name="Shape 1963"/>
        <p:cNvGrpSpPr/>
        <p:nvPr/>
      </p:nvGrpSpPr>
      <p:grpSpPr>
        <a:xfrm>
          <a:off x="0" y="0"/>
          <a:ext cx="0" cy="0"/>
          <a:chOff x="0" y="0"/>
          <a:chExt cx="0" cy="0"/>
        </a:xfrm>
      </p:grpSpPr>
      <p:sp>
        <p:nvSpPr>
          <p:cNvPr id="1964" name="Google Shape;1964;p11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1965" name="Google Shape;1965;p115"/>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1966" name="Google Shape;1966;p115"/>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1967" name="Google Shape;1967;p115"/>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1968" name="Google Shape;1968;p115"/>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1969" name="Google Shape;1969;p115"/>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1970" name="Google Shape;1970;p11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Just The LLM</a:t>
            </a:r>
            <a:endParaRPr b="1"/>
          </a:p>
        </p:txBody>
      </p:sp>
      <p:sp>
        <p:nvSpPr>
          <p:cNvPr id="1971" name="Google Shape;1971;p11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1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1978" name="Google Shape;1978;p116"/>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1979" name="Google Shape;1979;p116"/>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1980" name="Google Shape;1980;p116"/>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1981" name="Google Shape;1981;p116"/>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1982" name="Google Shape;1982;p116"/>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1983" name="Google Shape;1983;p116"/>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1984" name="Google Shape;1984;p116"/>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1985" name="Google Shape;1985;p116"/>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1986" name="Google Shape;1986;p116"/>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1987" name="Google Shape;1987;p116"/>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1988" name="Google Shape;1988;p11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a:t>Just The LLM</a:t>
            </a:r>
            <a:endParaRPr b="1"/>
          </a:p>
          <a:p>
            <a:pPr indent="0" lvl="0" marL="0" rtl="0" algn="l">
              <a:spcBef>
                <a:spcPts val="0"/>
              </a:spcBef>
              <a:spcAft>
                <a:spcPts val="0"/>
              </a:spcAft>
              <a:buNone/>
            </a:pPr>
            <a:r>
              <a:t/>
            </a:r>
            <a:endParaRPr/>
          </a:p>
        </p:txBody>
      </p:sp>
      <p:sp>
        <p:nvSpPr>
          <p:cNvPr id="1989" name="Google Shape;1989;p11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62" name="Google Shape;462;p45"/>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63" name="Google Shape;463;p45"/>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64" name="Google Shape;464;p45"/>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65" name="Google Shape;465;p45"/>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66" name="Google Shape;466;p45"/>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67" name="Google Shape;467;p45"/>
          <p:cNvSpPr txBox="1"/>
          <p:nvPr/>
        </p:nvSpPr>
        <p:spPr>
          <a:xfrm>
            <a:off x="24934800" y="5237700"/>
            <a:ext cx="102009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Retrieval:</a:t>
            </a:r>
            <a:r>
              <a:rPr lang="en-US" sz="4800">
                <a:solidFill>
                  <a:schemeClr val="dk1"/>
                </a:solidFill>
              </a:rPr>
              <a:t> Tool runs algorithms (database, code execution, semantic search, return a constant value, etc) to provide context</a:t>
            </a:r>
            <a:endParaRPr sz="4800">
              <a:solidFill>
                <a:schemeClr val="dk1"/>
              </a:solidFill>
            </a:endParaRPr>
          </a:p>
        </p:txBody>
      </p:sp>
      <p:sp>
        <p:nvSpPr>
          <p:cNvPr id="468" name="Google Shape;468;p45"/>
          <p:cNvSpPr txBox="1"/>
          <p:nvPr/>
        </p:nvSpPr>
        <p:spPr>
          <a:xfrm>
            <a:off x="24858600" y="13766100"/>
            <a:ext cx="10744200" cy="2860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Generation: </a:t>
            </a:r>
            <a:r>
              <a:rPr lang="en-US" sz="4800">
                <a:solidFill>
                  <a:schemeClr val="dk1"/>
                </a:solidFill>
              </a:rPr>
              <a:t>Based on question, instructions, and enhanced context, the LLM returns a response.</a:t>
            </a:r>
            <a:endParaRPr sz="4800">
              <a:solidFill>
                <a:schemeClr val="dk1"/>
              </a:solidFill>
            </a:endParaRPr>
          </a:p>
        </p:txBody>
      </p:sp>
      <p:sp>
        <p:nvSpPr>
          <p:cNvPr id="469" name="Google Shape;469;p45"/>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70" name="Google Shape;470;p45"/>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
        <p:nvSpPr>
          <p:cNvPr id="471" name="Google Shape;471;p45"/>
          <p:cNvSpPr txBox="1"/>
          <p:nvPr/>
        </p:nvSpPr>
        <p:spPr>
          <a:xfrm>
            <a:off x="25869900" y="9777600"/>
            <a:ext cx="9227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dk1"/>
                </a:solidFill>
              </a:rPr>
              <a:t>Augmented</a:t>
            </a:r>
            <a:r>
              <a:rPr lang="en-US" sz="4800">
                <a:solidFill>
                  <a:schemeClr val="dk1"/>
                </a:solidFill>
              </a:rPr>
              <a:t>: Based on tool responses, the software pipeline synthesizes some “context”</a:t>
            </a:r>
            <a:endParaRPr sz="4800">
              <a:solidFill>
                <a:schemeClr val="dk1"/>
              </a:solidFill>
            </a:endParaRPr>
          </a:p>
          <a:p>
            <a:pPr indent="0" lvl="0" marL="0" rtl="0" algn="l">
              <a:spcBef>
                <a:spcPts val="0"/>
              </a:spcBef>
              <a:spcAft>
                <a:spcPts val="0"/>
              </a:spcAft>
              <a:buNone/>
            </a:pPr>
            <a:r>
              <a:rPr lang="en-US" sz="4800">
                <a:solidFill>
                  <a:schemeClr val="dk1"/>
                </a:solidFill>
              </a:rPr>
              <a:t>to feed to LLM w/ question.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1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1996" name="Google Shape;1996;p117"/>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1997" name="Google Shape;1997;p117"/>
          <p:cNvSpPr/>
          <p:nvPr/>
        </p:nvSpPr>
        <p:spPr>
          <a:xfrm>
            <a:off x="73837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1998" name="Google Shape;1998;p117"/>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1999" name="Google Shape;1999;p117"/>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00" name="Google Shape;2000;p117"/>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01" name="Google Shape;2001;p117"/>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2002" name="Google Shape;2002;p117"/>
          <p:cNvSpPr/>
          <p:nvPr/>
        </p:nvSpPr>
        <p:spPr>
          <a:xfrm>
            <a:off x="9599981" y="13514012"/>
            <a:ext cx="6423300" cy="3557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Prompt</a:t>
            </a:r>
            <a:endParaRPr b="1" sz="7200">
              <a:solidFill>
                <a:schemeClr val="dk1"/>
              </a:solidFill>
            </a:endParaRPr>
          </a:p>
          <a:p>
            <a:pPr indent="0" lvl="0" marL="0" rtl="0" algn="l">
              <a:lnSpc>
                <a:spcPct val="90000"/>
              </a:lnSpc>
              <a:spcBef>
                <a:spcPts val="0"/>
              </a:spcBef>
              <a:spcAft>
                <a:spcPts val="0"/>
              </a:spcAft>
              <a:buClr>
                <a:schemeClr val="lt1"/>
              </a:buClr>
              <a:buFont typeface="Arial"/>
              <a:buNone/>
            </a:pPr>
            <a:r>
              <a:rPr lang="en-US" sz="3900">
                <a:solidFill>
                  <a:schemeClr val="dk1"/>
                </a:solidFill>
                <a:latin typeface="Roboto Mono"/>
                <a:ea typeface="Roboto Mono"/>
                <a:cs typeface="Roboto Mono"/>
                <a:sym typeface="Roboto Mono"/>
              </a:rPr>
              <a:t>Context: {context}</a:t>
            </a:r>
            <a:endParaRPr sz="3900">
              <a:solidFill>
                <a:schemeClr val="dk1"/>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3900">
                <a:solidFill>
                  <a:schemeClr val="dk1"/>
                </a:solidFill>
                <a:latin typeface="Roboto Mono"/>
                <a:ea typeface="Roboto Mono"/>
                <a:cs typeface="Roboto Mono"/>
                <a:sym typeface="Roboto Mono"/>
              </a:rPr>
              <a:t>Input: {input}</a:t>
            </a:r>
            <a:endParaRPr b="1" sz="7200">
              <a:solidFill>
                <a:schemeClr val="dk1"/>
              </a:solidFill>
            </a:endParaRPr>
          </a:p>
        </p:txBody>
      </p:sp>
      <p:sp>
        <p:nvSpPr>
          <p:cNvPr id="2003" name="Google Shape;2003;p117"/>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2004" name="Google Shape;2004;p117"/>
          <p:cNvSpPr/>
          <p:nvPr/>
        </p:nvSpPr>
        <p:spPr>
          <a:xfrm rot="5400000">
            <a:off x="16393365"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5" name="Google Shape;2005;p117"/>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6" name="Google Shape;2006;p117"/>
          <p:cNvSpPr/>
          <p:nvPr/>
        </p:nvSpPr>
        <p:spPr>
          <a:xfrm rot="5400000">
            <a:off x="8138904"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7" name="Google Shape;2007;p117"/>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8" name="Google Shape;2008;p117"/>
          <p:cNvSpPr/>
          <p:nvPr/>
        </p:nvSpPr>
        <p:spPr>
          <a:xfrm>
            <a:off x="1105025" y="11793225"/>
            <a:ext cx="6663900" cy="404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400">
                <a:solidFill>
                  <a:schemeClr val="accent6"/>
                </a:solidFill>
              </a:rPr>
              <a:t>{‘input’ : “Hey There”}</a:t>
            </a:r>
            <a:endParaRPr b="1" sz="6400">
              <a:solidFill>
                <a:schemeClr val="accent6"/>
              </a:solidFill>
            </a:endParaRPr>
          </a:p>
        </p:txBody>
      </p:sp>
      <p:sp>
        <p:nvSpPr>
          <p:cNvPr id="2009" name="Google Shape;2009;p117"/>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2010" name="Google Shape;2010;p117"/>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2011" name="Google Shape;2011;p11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Simple Prompt+LLM Chain</a:t>
            </a:r>
            <a:endParaRPr b="1"/>
          </a:p>
        </p:txBody>
      </p:sp>
      <p:sp>
        <p:nvSpPr>
          <p:cNvPr id="2012" name="Google Shape;2012;p11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1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19" name="Google Shape;2019;p118"/>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20" name="Google Shape;2020;p118"/>
          <p:cNvSpPr/>
          <p:nvPr/>
        </p:nvSpPr>
        <p:spPr>
          <a:xfrm>
            <a:off x="73837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21" name="Google Shape;2021;p118"/>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22" name="Google Shape;2022;p118"/>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23" name="Google Shape;2023;p118"/>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24" name="Google Shape;2024;p118"/>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2025" name="Google Shape;2025;p118"/>
          <p:cNvSpPr/>
          <p:nvPr/>
        </p:nvSpPr>
        <p:spPr>
          <a:xfrm>
            <a:off x="9599981" y="13514012"/>
            <a:ext cx="6423300" cy="3557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Prompt</a:t>
            </a:r>
            <a:endParaRPr b="1" sz="7200">
              <a:solidFill>
                <a:schemeClr val="dk1"/>
              </a:solidFill>
            </a:endParaRPr>
          </a:p>
          <a:p>
            <a:pPr indent="0" lvl="0" marL="0" rtl="0" algn="l">
              <a:lnSpc>
                <a:spcPct val="90000"/>
              </a:lnSpc>
              <a:spcBef>
                <a:spcPts val="0"/>
              </a:spcBef>
              <a:spcAft>
                <a:spcPts val="0"/>
              </a:spcAft>
              <a:buClr>
                <a:schemeClr val="lt1"/>
              </a:buClr>
              <a:buFont typeface="Arial"/>
              <a:buNone/>
            </a:pPr>
            <a:r>
              <a:rPr lang="en-US" sz="3900">
                <a:solidFill>
                  <a:schemeClr val="dk1"/>
                </a:solidFill>
                <a:latin typeface="Roboto Mono"/>
                <a:ea typeface="Roboto Mono"/>
                <a:cs typeface="Roboto Mono"/>
                <a:sym typeface="Roboto Mono"/>
              </a:rPr>
              <a:t>Context: {context}</a:t>
            </a:r>
            <a:endParaRPr sz="3900">
              <a:solidFill>
                <a:schemeClr val="dk1"/>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3900">
                <a:solidFill>
                  <a:schemeClr val="dk1"/>
                </a:solidFill>
                <a:latin typeface="Roboto Mono"/>
                <a:ea typeface="Roboto Mono"/>
                <a:cs typeface="Roboto Mono"/>
                <a:sym typeface="Roboto Mono"/>
              </a:rPr>
              <a:t>Input: {input}</a:t>
            </a:r>
            <a:endParaRPr b="1" sz="7200">
              <a:solidFill>
                <a:schemeClr val="dk1"/>
              </a:solidFill>
            </a:endParaRPr>
          </a:p>
        </p:txBody>
      </p:sp>
      <p:sp>
        <p:nvSpPr>
          <p:cNvPr id="2026" name="Google Shape;2026;p118"/>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2027" name="Google Shape;2027;p118"/>
          <p:cNvSpPr/>
          <p:nvPr/>
        </p:nvSpPr>
        <p:spPr>
          <a:xfrm rot="5400000">
            <a:off x="16393365"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28" name="Google Shape;2028;p118"/>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29" name="Google Shape;2029;p118"/>
          <p:cNvSpPr/>
          <p:nvPr/>
        </p:nvSpPr>
        <p:spPr>
          <a:xfrm rot="5400000">
            <a:off x="8138904"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30" name="Google Shape;2030;p118"/>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31" name="Google Shape;2031;p118"/>
          <p:cNvSpPr/>
          <p:nvPr/>
        </p:nvSpPr>
        <p:spPr>
          <a:xfrm>
            <a:off x="1105025" y="11793225"/>
            <a:ext cx="6663900" cy="404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400">
                <a:solidFill>
                  <a:schemeClr val="accent6"/>
                </a:solidFill>
              </a:rPr>
              <a:t>{‘input’ : “Hey There”}</a:t>
            </a:r>
            <a:endParaRPr b="1" sz="6400">
              <a:solidFill>
                <a:schemeClr val="accent6"/>
              </a:solidFill>
            </a:endParaRPr>
          </a:p>
        </p:txBody>
      </p:sp>
      <p:sp>
        <p:nvSpPr>
          <p:cNvPr id="2032" name="Google Shape;2032;p118"/>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2033" name="Google Shape;2033;p118"/>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2034" name="Google Shape;2034;p118"/>
          <p:cNvSpPr/>
          <p:nvPr/>
        </p:nvSpPr>
        <p:spPr>
          <a:xfrm>
            <a:off x="9599925" y="9458726"/>
            <a:ext cx="17335200" cy="2435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a:t>
            </a:r>
            <a:endParaRPr b="1" sz="5400">
              <a:solidFill>
                <a:schemeClr val="dk1"/>
              </a:solidFill>
              <a:latin typeface="Roboto Mono"/>
              <a:ea typeface="Roboto Mono"/>
              <a:cs typeface="Roboto Mono"/>
              <a:sym typeface="Roboto Mono"/>
            </a:endParaRPr>
          </a:p>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chain.invoke(inputs)</a:t>
            </a:r>
            <a:endParaRPr b="1" sz="5400">
              <a:solidFill>
                <a:schemeClr val="dk1"/>
              </a:solidFill>
              <a:latin typeface="Roboto Mono"/>
              <a:ea typeface="Roboto Mono"/>
              <a:cs typeface="Roboto Mono"/>
              <a:sym typeface="Roboto Mono"/>
            </a:endParaRPr>
          </a:p>
        </p:txBody>
      </p:sp>
      <p:sp>
        <p:nvSpPr>
          <p:cNvPr id="2035" name="Google Shape;2035;p11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a:t>Simple Prompt+LLM Chain</a:t>
            </a:r>
            <a:endParaRPr b="1"/>
          </a:p>
          <a:p>
            <a:pPr indent="0" lvl="0" marL="0" rtl="0" algn="l">
              <a:spcBef>
                <a:spcPts val="0"/>
              </a:spcBef>
              <a:spcAft>
                <a:spcPts val="0"/>
              </a:spcAft>
              <a:buNone/>
            </a:pPr>
            <a:r>
              <a:t/>
            </a:r>
            <a:endParaRPr/>
          </a:p>
        </p:txBody>
      </p:sp>
      <p:sp>
        <p:nvSpPr>
          <p:cNvPr id="2036" name="Google Shape;2036;p11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1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43" name="Google Shape;2043;p119"/>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44" name="Google Shape;2044;p119"/>
          <p:cNvSpPr/>
          <p:nvPr/>
        </p:nvSpPr>
        <p:spPr>
          <a:xfrm>
            <a:off x="73837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45" name="Google Shape;2045;p119"/>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46" name="Google Shape;2046;p119"/>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47" name="Google Shape;2047;p119"/>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48" name="Google Shape;2048;p119"/>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2049" name="Google Shape;2049;p119"/>
          <p:cNvSpPr/>
          <p:nvPr/>
        </p:nvSpPr>
        <p:spPr>
          <a:xfrm>
            <a:off x="9599981" y="13514012"/>
            <a:ext cx="6423300" cy="3557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Prompt</a:t>
            </a:r>
            <a:endParaRPr b="1" sz="7200">
              <a:solidFill>
                <a:schemeClr val="dk1"/>
              </a:solidFill>
            </a:endParaRPr>
          </a:p>
          <a:p>
            <a:pPr indent="0" lvl="0" marL="0" rtl="0" algn="l">
              <a:lnSpc>
                <a:spcPct val="90000"/>
              </a:lnSpc>
              <a:spcBef>
                <a:spcPts val="0"/>
              </a:spcBef>
              <a:spcAft>
                <a:spcPts val="0"/>
              </a:spcAft>
              <a:buClr>
                <a:schemeClr val="lt1"/>
              </a:buClr>
              <a:buFont typeface="Arial"/>
              <a:buNone/>
            </a:pPr>
            <a:r>
              <a:rPr lang="en-US" sz="3900">
                <a:solidFill>
                  <a:schemeClr val="dk1"/>
                </a:solidFill>
                <a:latin typeface="Roboto Mono"/>
                <a:ea typeface="Roboto Mono"/>
                <a:cs typeface="Roboto Mono"/>
                <a:sym typeface="Roboto Mono"/>
              </a:rPr>
              <a:t>Context: {context}</a:t>
            </a:r>
            <a:endParaRPr sz="3900">
              <a:solidFill>
                <a:schemeClr val="dk1"/>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3900">
                <a:solidFill>
                  <a:schemeClr val="dk1"/>
                </a:solidFill>
                <a:latin typeface="Roboto Mono"/>
                <a:ea typeface="Roboto Mono"/>
                <a:cs typeface="Roboto Mono"/>
                <a:sym typeface="Roboto Mono"/>
              </a:rPr>
              <a:t>Input: {input}</a:t>
            </a:r>
            <a:endParaRPr b="1" sz="7200">
              <a:solidFill>
                <a:schemeClr val="dk1"/>
              </a:solidFill>
            </a:endParaRPr>
          </a:p>
        </p:txBody>
      </p:sp>
      <p:sp>
        <p:nvSpPr>
          <p:cNvPr id="2050" name="Google Shape;2050;p119"/>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2051" name="Google Shape;2051;p119"/>
          <p:cNvSpPr/>
          <p:nvPr/>
        </p:nvSpPr>
        <p:spPr>
          <a:xfrm rot="5400000">
            <a:off x="16393365"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2" name="Google Shape;2052;p119"/>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3" name="Google Shape;2053;p119"/>
          <p:cNvSpPr/>
          <p:nvPr/>
        </p:nvSpPr>
        <p:spPr>
          <a:xfrm rot="5400000">
            <a:off x="8138904"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4" name="Google Shape;2054;p119"/>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5" name="Google Shape;2055;p119"/>
          <p:cNvSpPr/>
          <p:nvPr/>
        </p:nvSpPr>
        <p:spPr>
          <a:xfrm>
            <a:off x="1105025" y="11793225"/>
            <a:ext cx="6663900" cy="404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400">
                <a:solidFill>
                  <a:schemeClr val="accent6"/>
                </a:solidFill>
              </a:rPr>
              <a:t>{‘input’ : “Hey There”}</a:t>
            </a:r>
            <a:endParaRPr b="1" sz="6400">
              <a:solidFill>
                <a:schemeClr val="accent6"/>
              </a:solidFill>
            </a:endParaRPr>
          </a:p>
        </p:txBody>
      </p:sp>
      <p:sp>
        <p:nvSpPr>
          <p:cNvPr id="2056" name="Google Shape;2056;p119"/>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2057" name="Google Shape;2057;p119"/>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2058" name="Google Shape;2058;p119"/>
          <p:cNvSpPr/>
          <p:nvPr/>
        </p:nvSpPr>
        <p:spPr>
          <a:xfrm>
            <a:off x="9599925" y="9458726"/>
            <a:ext cx="17335200" cy="2435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a:t>
            </a:r>
            <a:endParaRPr b="1" sz="5400">
              <a:solidFill>
                <a:schemeClr val="dk1"/>
              </a:solidFill>
              <a:latin typeface="Roboto Mono"/>
              <a:ea typeface="Roboto Mono"/>
              <a:cs typeface="Roboto Mono"/>
              <a:sym typeface="Roboto Mono"/>
            </a:endParaRPr>
          </a:p>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chain.invoke(inputs)</a:t>
            </a:r>
            <a:endParaRPr b="1" sz="5400">
              <a:solidFill>
                <a:schemeClr val="dk1"/>
              </a:solidFill>
              <a:latin typeface="Roboto Mono"/>
              <a:ea typeface="Roboto Mono"/>
              <a:cs typeface="Roboto Mono"/>
              <a:sym typeface="Roboto Mono"/>
            </a:endParaRPr>
          </a:p>
        </p:txBody>
      </p:sp>
      <p:sp>
        <p:nvSpPr>
          <p:cNvPr id="2059" name="Google Shape;2059;p119"/>
          <p:cNvSpPr/>
          <p:nvPr/>
        </p:nvSpPr>
        <p:spPr>
          <a:xfrm rot="3229366">
            <a:off x="32633666" y="8138707"/>
            <a:ext cx="3642986" cy="259086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0" name="Google Shape;2060;p119"/>
          <p:cNvSpPr/>
          <p:nvPr/>
        </p:nvSpPr>
        <p:spPr>
          <a:xfrm>
            <a:off x="20571825" y="4140388"/>
            <a:ext cx="14639400" cy="3839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StrOutputParser()</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20A603"/>
                </a:solidFill>
                <a:latin typeface="Roboto Mono"/>
                <a:ea typeface="Roboto Mono"/>
                <a:cs typeface="Roboto Mono"/>
                <a:sym typeface="Roboto Mono"/>
              </a:rPr>
              <a:t>def get_content(value):</a:t>
            </a:r>
            <a:endParaRPr b="1" sz="4400">
              <a:solidFill>
                <a:srgbClr val="20A603"/>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20A603"/>
                </a:solidFill>
                <a:latin typeface="Roboto Mono"/>
                <a:ea typeface="Roboto Mono"/>
                <a:cs typeface="Roboto Mono"/>
                <a:sym typeface="Roboto Mono"/>
              </a:rPr>
              <a:t>	return getattr(value, “content”, value)</a:t>
            </a:r>
            <a:endParaRPr b="1" sz="4400">
              <a:solidFill>
                <a:srgbClr val="20A603"/>
              </a:solidFill>
              <a:latin typeface="Roboto Mono"/>
              <a:ea typeface="Roboto Mono"/>
              <a:cs typeface="Roboto Mono"/>
              <a:sym typeface="Roboto Mono"/>
            </a:endParaRPr>
          </a:p>
        </p:txBody>
      </p:sp>
      <p:sp>
        <p:nvSpPr>
          <p:cNvPr id="2061" name="Google Shape;2061;p119"/>
          <p:cNvSpPr/>
          <p:nvPr/>
        </p:nvSpPr>
        <p:spPr>
          <a:xfrm>
            <a:off x="23048400" y="9438750"/>
            <a:ext cx="6027300" cy="2435100"/>
          </a:xfrm>
          <a:prstGeom prst="rect">
            <a:avLst/>
          </a:prstGeom>
          <a:solidFill>
            <a:srgbClr val="E06666"/>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 get_content</a:t>
            </a:r>
            <a:endParaRPr b="1" sz="54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5400">
              <a:solidFill>
                <a:schemeClr val="dk1"/>
              </a:solidFill>
              <a:latin typeface="Roboto Mono"/>
              <a:ea typeface="Roboto Mono"/>
              <a:cs typeface="Roboto Mono"/>
              <a:sym typeface="Roboto Mono"/>
            </a:endParaRPr>
          </a:p>
        </p:txBody>
      </p:sp>
      <p:sp>
        <p:nvSpPr>
          <p:cNvPr id="2062" name="Google Shape;2062;p11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Simple Prompt+LLM Chain</a:t>
            </a:r>
            <a:endParaRPr/>
          </a:p>
        </p:txBody>
      </p:sp>
      <p:sp>
        <p:nvSpPr>
          <p:cNvPr id="2063" name="Google Shape;2063;p11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12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70" name="Google Shape;2070;p120"/>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71" name="Google Shape;2071;p120"/>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72" name="Google Shape;2072;p120"/>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73" name="Google Shape;2073;p120"/>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74" name="Google Shape;2074;p120"/>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75" name="Google Shape;2075;p120"/>
          <p:cNvPicPr preferRelativeResize="0"/>
          <p:nvPr/>
        </p:nvPicPr>
        <p:blipFill>
          <a:blip r:embed="rId3">
            <a:alphaModFix/>
          </a:blip>
          <a:stretch>
            <a:fillRect/>
          </a:stretch>
        </p:blipFill>
        <p:spPr>
          <a:xfrm>
            <a:off x="19123675" y="6233333"/>
            <a:ext cx="2019587" cy="1935275"/>
          </a:xfrm>
          <a:prstGeom prst="rect">
            <a:avLst/>
          </a:prstGeom>
          <a:noFill/>
          <a:ln>
            <a:noFill/>
          </a:ln>
        </p:spPr>
      </p:pic>
      <p:sp>
        <p:nvSpPr>
          <p:cNvPr id="2076" name="Google Shape;2076;p120"/>
          <p:cNvSpPr/>
          <p:nvPr/>
        </p:nvSpPr>
        <p:spPr>
          <a:xfrm>
            <a:off x="1016688" y="9867225"/>
            <a:ext cx="18867600" cy="1760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 | StrOutputParser()</a:t>
            </a:r>
            <a:endParaRPr b="1" sz="5400">
              <a:solidFill>
                <a:schemeClr val="dk1"/>
              </a:solidFill>
              <a:latin typeface="Roboto Mono"/>
              <a:ea typeface="Roboto Mono"/>
              <a:cs typeface="Roboto Mono"/>
              <a:sym typeface="Roboto Mono"/>
            </a:endParaRPr>
          </a:p>
        </p:txBody>
      </p:sp>
      <p:sp>
        <p:nvSpPr>
          <p:cNvPr id="2077" name="Google Shape;2077;p12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Invoking Runnables</a:t>
            </a:r>
            <a:endParaRPr/>
          </a:p>
        </p:txBody>
      </p:sp>
      <p:sp>
        <p:nvSpPr>
          <p:cNvPr id="2078" name="Google Shape;2078;p12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12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85" name="Google Shape;2085;p121"/>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86" name="Google Shape;2086;p121"/>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87" name="Google Shape;2087;p121"/>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88" name="Google Shape;2088;p121"/>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89" name="Google Shape;2089;p121"/>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90" name="Google Shape;2090;p121"/>
          <p:cNvPicPr preferRelativeResize="0"/>
          <p:nvPr/>
        </p:nvPicPr>
        <p:blipFill>
          <a:blip r:embed="rId3">
            <a:alphaModFix/>
          </a:blip>
          <a:stretch>
            <a:fillRect/>
          </a:stretch>
        </p:blipFill>
        <p:spPr>
          <a:xfrm>
            <a:off x="19123675" y="6233333"/>
            <a:ext cx="2019587" cy="1935275"/>
          </a:xfrm>
          <a:prstGeom prst="rect">
            <a:avLst/>
          </a:prstGeom>
          <a:noFill/>
          <a:ln>
            <a:noFill/>
          </a:ln>
        </p:spPr>
      </p:pic>
      <p:sp>
        <p:nvSpPr>
          <p:cNvPr id="2091" name="Google Shape;2091;p121"/>
          <p:cNvSpPr/>
          <p:nvPr/>
        </p:nvSpPr>
        <p:spPr>
          <a:xfrm>
            <a:off x="1016688" y="9867225"/>
            <a:ext cx="18867600" cy="1760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 | StrOutputParser()</a:t>
            </a:r>
            <a:endParaRPr b="1" sz="5400">
              <a:solidFill>
                <a:schemeClr val="dk1"/>
              </a:solidFill>
              <a:latin typeface="Roboto Mono"/>
              <a:ea typeface="Roboto Mono"/>
              <a:cs typeface="Roboto Mono"/>
              <a:sym typeface="Roboto Mono"/>
            </a:endParaRPr>
          </a:p>
        </p:txBody>
      </p:sp>
      <p:sp>
        <p:nvSpPr>
          <p:cNvPr id="2092" name="Google Shape;2092;p121"/>
          <p:cNvSpPr/>
          <p:nvPr/>
        </p:nvSpPr>
        <p:spPr>
          <a:xfrm>
            <a:off x="23937013" y="9867225"/>
            <a:ext cx="11622300" cy="1760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rgbClr val="1A1A1A"/>
                </a:solidFill>
                <a:latin typeface="Roboto Mono"/>
                <a:ea typeface="Roboto Mono"/>
                <a:cs typeface="Roboto Mono"/>
                <a:sym typeface="Roboto Mono"/>
              </a:rPr>
              <a:t>msg = chain</a:t>
            </a:r>
            <a:r>
              <a:rPr b="1" lang="en-US" sz="5400">
                <a:solidFill>
                  <a:schemeClr val="dk2"/>
                </a:solidFill>
                <a:latin typeface="Roboto Mono"/>
                <a:ea typeface="Roboto Mono"/>
                <a:cs typeface="Roboto Mono"/>
                <a:sym typeface="Roboto Mono"/>
              </a:rPr>
              <a:t>.invoke(...)</a:t>
            </a:r>
            <a:endParaRPr b="1" sz="5400">
              <a:solidFill>
                <a:schemeClr val="dk2"/>
              </a:solidFill>
              <a:latin typeface="Roboto Mono"/>
              <a:ea typeface="Roboto Mono"/>
              <a:cs typeface="Roboto Mono"/>
              <a:sym typeface="Roboto Mono"/>
            </a:endParaRPr>
          </a:p>
        </p:txBody>
      </p:sp>
      <p:sp>
        <p:nvSpPr>
          <p:cNvPr id="2093" name="Google Shape;2093;p121"/>
          <p:cNvSpPr/>
          <p:nvPr/>
        </p:nvSpPr>
        <p:spPr>
          <a:xfrm>
            <a:off x="21622813" y="12123525"/>
            <a:ext cx="13936500" cy="1760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lt1"/>
                </a:solidFill>
                <a:latin typeface="Roboto Mono"/>
                <a:ea typeface="Roboto Mono"/>
                <a:cs typeface="Roboto Mono"/>
                <a:sym typeface="Roboto Mono"/>
              </a:rPr>
              <a:t>for token in chain</a:t>
            </a:r>
            <a:r>
              <a:rPr b="1" lang="en-US" sz="5400">
                <a:solidFill>
                  <a:schemeClr val="dk2"/>
                </a:solidFill>
                <a:latin typeface="Roboto Mono"/>
                <a:ea typeface="Roboto Mono"/>
                <a:cs typeface="Roboto Mono"/>
                <a:sym typeface="Roboto Mono"/>
              </a:rPr>
              <a:t>.stream(...)</a:t>
            </a:r>
            <a:endParaRPr b="1" sz="5400">
              <a:solidFill>
                <a:schemeClr val="dk2"/>
              </a:solidFill>
              <a:latin typeface="Roboto Mono"/>
              <a:ea typeface="Roboto Mono"/>
              <a:cs typeface="Roboto Mono"/>
              <a:sym typeface="Roboto Mono"/>
            </a:endParaRPr>
          </a:p>
        </p:txBody>
      </p:sp>
      <p:sp>
        <p:nvSpPr>
          <p:cNvPr id="2094" name="Google Shape;2094;p12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Invoking Runnables</a:t>
            </a:r>
            <a:endParaRPr/>
          </a:p>
        </p:txBody>
      </p:sp>
      <p:sp>
        <p:nvSpPr>
          <p:cNvPr id="2095" name="Google Shape;2095;p12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2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102" name="Google Shape;2102;p122"/>
          <p:cNvSpPr/>
          <p:nvPr/>
        </p:nvSpPr>
        <p:spPr>
          <a:xfrm>
            <a:off x="26971544" y="6201776"/>
            <a:ext cx="4176000" cy="1483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External</a:t>
            </a:r>
            <a:endParaRPr b="1" sz="6400">
              <a:solidFill>
                <a:schemeClr val="accent4"/>
              </a:solidFill>
            </a:endParaRPr>
          </a:p>
        </p:txBody>
      </p:sp>
      <p:sp>
        <p:nvSpPr>
          <p:cNvPr id="2103" name="Google Shape;2103;p122"/>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104" name="Google Shape;2104;p122"/>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105" name="Google Shape;2105;p122"/>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106" name="Google Shape;2106;p122"/>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07" name="Google Shape;2107;p122"/>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108" name="Google Shape;2108;p122"/>
          <p:cNvPicPr preferRelativeResize="0"/>
          <p:nvPr/>
        </p:nvPicPr>
        <p:blipFill>
          <a:blip r:embed="rId3">
            <a:alphaModFix/>
          </a:blip>
          <a:stretch>
            <a:fillRect/>
          </a:stretch>
        </p:blipFill>
        <p:spPr>
          <a:xfrm>
            <a:off x="19123675" y="6233333"/>
            <a:ext cx="2019587" cy="1935275"/>
          </a:xfrm>
          <a:prstGeom prst="rect">
            <a:avLst/>
          </a:prstGeom>
          <a:noFill/>
          <a:ln>
            <a:noFill/>
          </a:ln>
        </p:spPr>
      </p:pic>
      <p:sp>
        <p:nvSpPr>
          <p:cNvPr id="2109" name="Google Shape;2109;p12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Building Information Pipelines</a:t>
            </a:r>
            <a:endParaRPr b="1"/>
          </a:p>
        </p:txBody>
      </p:sp>
      <p:sp>
        <p:nvSpPr>
          <p:cNvPr id="2110" name="Google Shape;2110;p12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12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117" name="Google Shape;2117;p123"/>
          <p:cNvSpPr/>
          <p:nvPr/>
        </p:nvSpPr>
        <p:spPr>
          <a:xfrm>
            <a:off x="5745704" y="8868430"/>
            <a:ext cx="24118200" cy="91839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118" name="Google Shape;2118;p123"/>
          <p:cNvSpPr/>
          <p:nvPr/>
        </p:nvSpPr>
        <p:spPr>
          <a:xfrm>
            <a:off x="10930729" y="9532105"/>
            <a:ext cx="3900300" cy="2398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119" name="Google Shape;2119;p123"/>
          <p:cNvSpPr/>
          <p:nvPr/>
        </p:nvSpPr>
        <p:spPr>
          <a:xfrm>
            <a:off x="20060692" y="9991677"/>
            <a:ext cx="3900300" cy="2398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descr="🦜 Parrot Emoji – Meaning, Pictures, Codes – 📕 EmojiGuide" id="2120" name="Google Shape;2120;p123"/>
          <p:cNvPicPr preferRelativeResize="0"/>
          <p:nvPr/>
        </p:nvPicPr>
        <p:blipFill>
          <a:blip r:embed="rId3">
            <a:alphaModFix/>
          </a:blip>
          <a:stretch>
            <a:fillRect/>
          </a:stretch>
        </p:blipFill>
        <p:spPr>
          <a:xfrm>
            <a:off x="11770060" y="7906252"/>
            <a:ext cx="2147899" cy="2039962"/>
          </a:xfrm>
          <a:prstGeom prst="rect">
            <a:avLst/>
          </a:prstGeom>
          <a:noFill/>
          <a:ln>
            <a:noFill/>
          </a:ln>
        </p:spPr>
      </p:pic>
      <p:pic>
        <p:nvPicPr>
          <p:cNvPr id="2121" name="Google Shape;2121;p123"/>
          <p:cNvPicPr preferRelativeResize="0"/>
          <p:nvPr/>
        </p:nvPicPr>
        <p:blipFill rotWithShape="1">
          <a:blip r:embed="rId4">
            <a:alphaModFix/>
          </a:blip>
          <a:srcRect b="0" l="50169" r="0" t="0"/>
          <a:stretch/>
        </p:blipFill>
        <p:spPr>
          <a:xfrm>
            <a:off x="18386524" y="10597218"/>
            <a:ext cx="2147898" cy="3183075"/>
          </a:xfrm>
          <a:prstGeom prst="rect">
            <a:avLst/>
          </a:prstGeom>
          <a:noFill/>
          <a:ln>
            <a:noFill/>
          </a:ln>
        </p:spPr>
      </p:pic>
      <p:sp>
        <p:nvSpPr>
          <p:cNvPr id="2122" name="Google Shape;2122;p123"/>
          <p:cNvSpPr/>
          <p:nvPr/>
        </p:nvSpPr>
        <p:spPr>
          <a:xfrm>
            <a:off x="31071252" y="9991666"/>
            <a:ext cx="3900300" cy="2398500"/>
          </a:xfrm>
          <a:prstGeom prst="roundRect">
            <a:avLst>
              <a:gd fmla="val 48000" name="adj"/>
            </a:avLst>
          </a:prstGeom>
          <a:solidFill>
            <a:schemeClr val="dk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23" name="Google Shape;2123;p123"/>
          <p:cNvSpPr/>
          <p:nvPr/>
        </p:nvSpPr>
        <p:spPr>
          <a:xfrm>
            <a:off x="25750929" y="9991666"/>
            <a:ext cx="3900300" cy="2398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id="2124" name="Google Shape;2124;p123"/>
          <p:cNvPicPr preferRelativeResize="0"/>
          <p:nvPr/>
        </p:nvPicPr>
        <p:blipFill rotWithShape="1">
          <a:blip r:embed="rId4">
            <a:alphaModFix/>
          </a:blip>
          <a:srcRect b="0" l="50169" r="0" t="0"/>
          <a:stretch/>
        </p:blipFill>
        <p:spPr>
          <a:xfrm rot="2456670">
            <a:off x="23998680" y="9560594"/>
            <a:ext cx="2099481" cy="3260777"/>
          </a:xfrm>
          <a:prstGeom prst="rect">
            <a:avLst/>
          </a:prstGeom>
          <a:noFill/>
          <a:ln>
            <a:noFill/>
          </a:ln>
        </p:spPr>
      </p:pic>
      <p:sp>
        <p:nvSpPr>
          <p:cNvPr id="2125" name="Google Shape;2125;p123"/>
          <p:cNvSpPr/>
          <p:nvPr/>
        </p:nvSpPr>
        <p:spPr>
          <a:xfrm>
            <a:off x="14846770" y="12390276"/>
            <a:ext cx="3900300" cy="2398500"/>
          </a:xfrm>
          <a:prstGeom prst="roundRect">
            <a:avLst>
              <a:gd fmla="val 48000" name="adj"/>
            </a:avLst>
          </a:prstGeom>
          <a:solidFill>
            <a:schemeClr val="dk1"/>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FF"/>
                </a:solidFill>
              </a:rPr>
              <a:t>If/Else</a:t>
            </a:r>
            <a:endParaRPr b="1" sz="6400">
              <a:solidFill>
                <a:srgbClr val="FF00FF"/>
              </a:solidFill>
            </a:endParaRPr>
          </a:p>
        </p:txBody>
      </p:sp>
      <p:sp>
        <p:nvSpPr>
          <p:cNvPr id="2126" name="Google Shape;2126;p123"/>
          <p:cNvSpPr/>
          <p:nvPr/>
        </p:nvSpPr>
        <p:spPr>
          <a:xfrm>
            <a:off x="19195526" y="14918431"/>
            <a:ext cx="5087700" cy="2398500"/>
          </a:xfrm>
          <a:prstGeom prst="roundRect">
            <a:avLst>
              <a:gd fmla="val 48000" name="adj"/>
            </a:avLst>
          </a:prstGeom>
          <a:solidFill>
            <a:schemeClr val="dk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674EA7"/>
                </a:solidFill>
              </a:rPr>
              <a:t>Database</a:t>
            </a:r>
            <a:endParaRPr b="1" sz="6400">
              <a:solidFill>
                <a:srgbClr val="674EA7"/>
              </a:solidFill>
            </a:endParaRPr>
          </a:p>
        </p:txBody>
      </p:sp>
      <p:pic>
        <p:nvPicPr>
          <p:cNvPr id="2127" name="Google Shape;2127;p123"/>
          <p:cNvPicPr preferRelativeResize="0"/>
          <p:nvPr/>
        </p:nvPicPr>
        <p:blipFill rotWithShape="1">
          <a:blip r:embed="rId4">
            <a:alphaModFix/>
          </a:blip>
          <a:srcRect b="0" l="50169" r="0" t="0"/>
          <a:stretch/>
        </p:blipFill>
        <p:spPr>
          <a:xfrm rot="4942373">
            <a:off x="13956091" y="10175499"/>
            <a:ext cx="2041710" cy="3348903"/>
          </a:xfrm>
          <a:prstGeom prst="rect">
            <a:avLst/>
          </a:prstGeom>
          <a:noFill/>
          <a:ln>
            <a:noFill/>
          </a:ln>
        </p:spPr>
      </p:pic>
      <p:sp>
        <p:nvSpPr>
          <p:cNvPr id="2128" name="Google Shape;2128;p123"/>
          <p:cNvSpPr/>
          <p:nvPr/>
        </p:nvSpPr>
        <p:spPr>
          <a:xfrm>
            <a:off x="23900574" y="12612630"/>
            <a:ext cx="3900300" cy="2398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129" name="Google Shape;2129;p123"/>
          <p:cNvPicPr preferRelativeResize="0"/>
          <p:nvPr/>
        </p:nvPicPr>
        <p:blipFill rotWithShape="1">
          <a:blip r:embed="rId4">
            <a:alphaModFix/>
          </a:blip>
          <a:srcRect b="0" l="50169" r="0" t="0"/>
          <a:stretch/>
        </p:blipFill>
        <p:spPr>
          <a:xfrm>
            <a:off x="23750998" y="13771683"/>
            <a:ext cx="2147898" cy="3183075"/>
          </a:xfrm>
          <a:prstGeom prst="rect">
            <a:avLst/>
          </a:prstGeom>
          <a:noFill/>
          <a:ln>
            <a:noFill/>
          </a:ln>
        </p:spPr>
      </p:pic>
      <p:pic>
        <p:nvPicPr>
          <p:cNvPr id="2130" name="Google Shape;2130;p123"/>
          <p:cNvPicPr preferRelativeResize="0"/>
          <p:nvPr/>
        </p:nvPicPr>
        <p:blipFill rotWithShape="1">
          <a:blip r:embed="rId4">
            <a:alphaModFix/>
          </a:blip>
          <a:srcRect b="0" l="50169" r="0" t="0"/>
          <a:stretch/>
        </p:blipFill>
        <p:spPr>
          <a:xfrm>
            <a:off x="26342504" y="11071718"/>
            <a:ext cx="2147898" cy="3183075"/>
          </a:xfrm>
          <a:prstGeom prst="rect">
            <a:avLst/>
          </a:prstGeom>
          <a:noFill/>
          <a:ln>
            <a:noFill/>
          </a:ln>
        </p:spPr>
      </p:pic>
      <p:pic>
        <p:nvPicPr>
          <p:cNvPr descr="🦜 Parrot Emoji – Meaning, Pictures, Codes – 📕 EmojiGuide" id="2131" name="Google Shape;2131;p123"/>
          <p:cNvPicPr preferRelativeResize="0"/>
          <p:nvPr/>
        </p:nvPicPr>
        <p:blipFill>
          <a:blip r:embed="rId3">
            <a:alphaModFix/>
          </a:blip>
          <a:stretch>
            <a:fillRect/>
          </a:stretch>
        </p:blipFill>
        <p:spPr>
          <a:xfrm>
            <a:off x="26627237" y="8365823"/>
            <a:ext cx="2147899" cy="2039962"/>
          </a:xfrm>
          <a:prstGeom prst="rect">
            <a:avLst/>
          </a:prstGeom>
          <a:noFill/>
          <a:ln>
            <a:noFill/>
          </a:ln>
        </p:spPr>
      </p:pic>
      <p:sp>
        <p:nvSpPr>
          <p:cNvPr id="2132" name="Google Shape;2132;p123"/>
          <p:cNvSpPr/>
          <p:nvPr/>
        </p:nvSpPr>
        <p:spPr>
          <a:xfrm>
            <a:off x="6167210" y="9532115"/>
            <a:ext cx="4176000" cy="2398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133" name="Google Shape;2133;p123"/>
          <p:cNvPicPr preferRelativeResize="0"/>
          <p:nvPr/>
        </p:nvPicPr>
        <p:blipFill rotWithShape="1">
          <a:blip r:embed="rId4">
            <a:alphaModFix/>
          </a:blip>
          <a:srcRect b="0" l="50169" r="0" t="0"/>
          <a:stretch/>
        </p:blipFill>
        <p:spPr>
          <a:xfrm rot="2456670">
            <a:off x="9848674" y="9181344"/>
            <a:ext cx="2099481" cy="3260777"/>
          </a:xfrm>
          <a:prstGeom prst="rect">
            <a:avLst/>
          </a:prstGeom>
          <a:noFill/>
          <a:ln>
            <a:noFill/>
          </a:ln>
        </p:spPr>
      </p:pic>
      <p:pic>
        <p:nvPicPr>
          <p:cNvPr id="2134" name="Google Shape;2134;p123"/>
          <p:cNvPicPr preferRelativeResize="0"/>
          <p:nvPr/>
        </p:nvPicPr>
        <p:blipFill rotWithShape="1">
          <a:blip r:embed="rId4">
            <a:alphaModFix/>
          </a:blip>
          <a:srcRect b="0" l="50169" r="0" t="0"/>
          <a:stretch/>
        </p:blipFill>
        <p:spPr>
          <a:xfrm rot="2456670">
            <a:off x="29280031" y="9560594"/>
            <a:ext cx="2099481" cy="3260777"/>
          </a:xfrm>
          <a:prstGeom prst="rect">
            <a:avLst/>
          </a:prstGeom>
          <a:noFill/>
          <a:ln>
            <a:noFill/>
          </a:ln>
        </p:spPr>
      </p:pic>
      <p:sp>
        <p:nvSpPr>
          <p:cNvPr id="2135" name="Google Shape;2135;p123"/>
          <p:cNvSpPr/>
          <p:nvPr/>
        </p:nvSpPr>
        <p:spPr>
          <a:xfrm>
            <a:off x="1194640" y="9447887"/>
            <a:ext cx="3448500" cy="25668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id="2136" name="Google Shape;2136;p123"/>
          <p:cNvPicPr preferRelativeResize="0"/>
          <p:nvPr/>
        </p:nvPicPr>
        <p:blipFill rotWithShape="1">
          <a:blip r:embed="rId4">
            <a:alphaModFix/>
          </a:blip>
          <a:srcRect b="0" l="50169" r="0" t="0"/>
          <a:stretch/>
        </p:blipFill>
        <p:spPr>
          <a:xfrm rot="2456670">
            <a:off x="4432743" y="9100930"/>
            <a:ext cx="2099481" cy="3260777"/>
          </a:xfrm>
          <a:prstGeom prst="rect">
            <a:avLst/>
          </a:prstGeom>
          <a:noFill/>
          <a:ln>
            <a:noFill/>
          </a:ln>
        </p:spPr>
      </p:pic>
      <p:pic>
        <p:nvPicPr>
          <p:cNvPr id="2137" name="Google Shape;2137;p123"/>
          <p:cNvPicPr preferRelativeResize="0"/>
          <p:nvPr/>
        </p:nvPicPr>
        <p:blipFill rotWithShape="1">
          <a:blip r:embed="rId4">
            <a:alphaModFix/>
          </a:blip>
          <a:srcRect b="0" l="50169" r="0" t="0"/>
          <a:stretch/>
        </p:blipFill>
        <p:spPr>
          <a:xfrm rot="4942373">
            <a:off x="17959194" y="13309842"/>
            <a:ext cx="2041710" cy="3348903"/>
          </a:xfrm>
          <a:prstGeom prst="rect">
            <a:avLst/>
          </a:prstGeom>
          <a:noFill/>
          <a:ln>
            <a:noFill/>
          </a:ln>
        </p:spPr>
      </p:pic>
      <p:sp>
        <p:nvSpPr>
          <p:cNvPr id="2138" name="Google Shape;2138;p123"/>
          <p:cNvSpPr/>
          <p:nvPr/>
        </p:nvSpPr>
        <p:spPr>
          <a:xfrm>
            <a:off x="26971544" y="6201776"/>
            <a:ext cx="4176000" cy="1483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External</a:t>
            </a:r>
            <a:endParaRPr b="1" sz="6400">
              <a:solidFill>
                <a:schemeClr val="accent4"/>
              </a:solidFill>
            </a:endParaRPr>
          </a:p>
        </p:txBody>
      </p:sp>
      <p:sp>
        <p:nvSpPr>
          <p:cNvPr id="2139" name="Google Shape;2139;p123"/>
          <p:cNvSpPr/>
          <p:nvPr/>
        </p:nvSpPr>
        <p:spPr>
          <a:xfrm>
            <a:off x="6430287" y="15833416"/>
            <a:ext cx="4176000" cy="1483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Internal</a:t>
            </a:r>
            <a:endParaRPr b="1" sz="6400">
              <a:solidFill>
                <a:schemeClr val="accent4"/>
              </a:solidFill>
            </a:endParaRPr>
          </a:p>
        </p:txBody>
      </p:sp>
      <p:sp>
        <p:nvSpPr>
          <p:cNvPr id="2140" name="Google Shape;2140;p123"/>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141" name="Google Shape;2141;p123"/>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142" name="Google Shape;2142;p123"/>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143" name="Google Shape;2143;p123"/>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44" name="Google Shape;2144;p123"/>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145" name="Google Shape;2145;p123"/>
          <p:cNvPicPr preferRelativeResize="0"/>
          <p:nvPr/>
        </p:nvPicPr>
        <p:blipFill>
          <a:blip r:embed="rId3">
            <a:alphaModFix/>
          </a:blip>
          <a:stretch>
            <a:fillRect/>
          </a:stretch>
        </p:blipFill>
        <p:spPr>
          <a:xfrm>
            <a:off x="19123675" y="6233333"/>
            <a:ext cx="2019587" cy="1935275"/>
          </a:xfrm>
          <a:prstGeom prst="rect">
            <a:avLst/>
          </a:prstGeom>
          <a:noFill/>
          <a:ln>
            <a:noFill/>
          </a:ln>
        </p:spPr>
      </p:pic>
      <p:pic>
        <p:nvPicPr>
          <p:cNvPr id="2146" name="Google Shape;2146;p123"/>
          <p:cNvPicPr preferRelativeResize="0"/>
          <p:nvPr/>
        </p:nvPicPr>
        <p:blipFill rotWithShape="1">
          <a:blip r:embed="rId4">
            <a:alphaModFix/>
          </a:blip>
          <a:srcRect b="0" l="50169" r="0" t="0"/>
          <a:stretch/>
        </p:blipFill>
        <p:spPr>
          <a:xfrm rot="7800569">
            <a:off x="15747231" y="14715855"/>
            <a:ext cx="2099481" cy="3260778"/>
          </a:xfrm>
          <a:prstGeom prst="rect">
            <a:avLst/>
          </a:prstGeom>
          <a:noFill/>
          <a:ln>
            <a:noFill/>
          </a:ln>
        </p:spPr>
      </p:pic>
      <p:sp>
        <p:nvSpPr>
          <p:cNvPr id="2147" name="Google Shape;2147;p123"/>
          <p:cNvSpPr/>
          <p:nvPr/>
        </p:nvSpPr>
        <p:spPr>
          <a:xfrm>
            <a:off x="14994777" y="17781641"/>
            <a:ext cx="3900300" cy="2398500"/>
          </a:xfrm>
          <a:prstGeom prst="roundRect">
            <a:avLst>
              <a:gd fmla="val 48000" name="adj"/>
            </a:avLst>
          </a:prstGeom>
          <a:solidFill>
            <a:schemeClr val="dk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48" name="Google Shape;2148;p12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Building Information Pipelines</a:t>
            </a:r>
            <a:endParaRPr b="1"/>
          </a:p>
        </p:txBody>
      </p:sp>
      <p:sp>
        <p:nvSpPr>
          <p:cNvPr id="2149" name="Google Shape;2149;p12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2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LangChain Extended Ecosystem</a:t>
            </a:r>
            <a:endParaRPr sz="8400"/>
          </a:p>
        </p:txBody>
      </p:sp>
      <p:pic>
        <p:nvPicPr>
          <p:cNvPr id="2156" name="Google Shape;2156;p124"/>
          <p:cNvPicPr preferRelativeResize="0"/>
          <p:nvPr/>
        </p:nvPicPr>
        <p:blipFill>
          <a:blip r:embed="rId3">
            <a:alphaModFix/>
          </a:blip>
          <a:stretch>
            <a:fillRect/>
          </a:stretch>
        </p:blipFill>
        <p:spPr>
          <a:xfrm>
            <a:off x="7844025" y="2960025"/>
            <a:ext cx="20887951" cy="16949049"/>
          </a:xfrm>
          <a:prstGeom prst="rect">
            <a:avLst/>
          </a:prstGeom>
          <a:noFill/>
          <a:ln>
            <a:noFill/>
          </a:ln>
        </p:spPr>
      </p:pic>
      <p:sp>
        <p:nvSpPr>
          <p:cNvPr id="2157" name="Google Shape;2157;p124"/>
          <p:cNvSpPr txBox="1"/>
          <p:nvPr/>
        </p:nvSpPr>
        <p:spPr>
          <a:xfrm>
            <a:off x="877025" y="19909075"/>
            <a:ext cx="752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https://github.com/langchain-ai/langchain/tree/master</a:t>
            </a:r>
            <a:endParaRPr sz="2400"/>
          </a:p>
        </p:txBody>
      </p:sp>
      <p:sp>
        <p:nvSpPr>
          <p:cNvPr id="2158" name="Google Shape;2158;p12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grpSp>
        <p:nvGrpSpPr>
          <p:cNvPr id="2164" name="Google Shape;2164;p125"/>
          <p:cNvGrpSpPr/>
          <p:nvPr/>
        </p:nvGrpSpPr>
        <p:grpSpPr>
          <a:xfrm>
            <a:off x="13754239" y="4621556"/>
            <a:ext cx="17885954" cy="11066863"/>
            <a:chOff x="10003877" y="4058700"/>
            <a:chExt cx="16160060" cy="9867911"/>
          </a:xfrm>
        </p:grpSpPr>
        <p:grpSp>
          <p:nvGrpSpPr>
            <p:cNvPr id="2165" name="Google Shape;2165;p125"/>
            <p:cNvGrpSpPr/>
            <p:nvPr/>
          </p:nvGrpSpPr>
          <p:grpSpPr>
            <a:xfrm>
              <a:off x="10003877" y="4058700"/>
              <a:ext cx="16160060" cy="9867911"/>
              <a:chOff x="6201589" y="5938524"/>
              <a:chExt cx="10240200" cy="6362700"/>
            </a:xfrm>
          </p:grpSpPr>
          <p:sp>
            <p:nvSpPr>
              <p:cNvPr id="2166" name="Google Shape;2166;p125"/>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167" name="Google Shape;2167;p125"/>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2168" name="Google Shape;2168;p125"/>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2169" name="Google Shape;2169;p125"/>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2170" name="Google Shape;2170;p125"/>
          <p:cNvSpPr/>
          <p:nvPr/>
        </p:nvSpPr>
        <p:spPr>
          <a:xfrm>
            <a:off x="23497065" y="7019230"/>
            <a:ext cx="6292200" cy="3362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LLMs</a:t>
            </a:r>
            <a:endParaRPr b="1" sz="5400">
              <a:solidFill>
                <a:schemeClr val="dk1"/>
              </a:solidFill>
            </a:endParaRPr>
          </a:p>
        </p:txBody>
      </p:sp>
      <p:sp>
        <p:nvSpPr>
          <p:cNvPr id="2171" name="Google Shape;2171;p125"/>
          <p:cNvSpPr/>
          <p:nvPr/>
        </p:nvSpPr>
        <p:spPr>
          <a:xfrm>
            <a:off x="212353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2172" name="Google Shape;2172;p125"/>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2173" name="Google Shape;2173;p125"/>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2174" name="Google Shape;2174;p125"/>
          <p:cNvSpPr txBox="1"/>
          <p:nvPr/>
        </p:nvSpPr>
        <p:spPr>
          <a:xfrm>
            <a:off x="107320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2175" name="Google Shape;2175;p125"/>
          <p:cNvGrpSpPr/>
          <p:nvPr/>
        </p:nvGrpSpPr>
        <p:grpSpPr>
          <a:xfrm>
            <a:off x="8691130" y="4145019"/>
            <a:ext cx="7718777" cy="5499197"/>
            <a:chOff x="13136776" y="6131296"/>
            <a:chExt cx="5025900" cy="3385163"/>
          </a:xfrm>
        </p:grpSpPr>
        <p:sp>
          <p:nvSpPr>
            <p:cNvPr id="2176" name="Google Shape;2176;p125"/>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77" name="Google Shape;2177;p125"/>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2178" name="Google Shape;2178;p125"/>
          <p:cNvSpPr txBox="1"/>
          <p:nvPr/>
        </p:nvSpPr>
        <p:spPr>
          <a:xfrm>
            <a:off x="110672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2179" name="Google Shape;2179;p125"/>
          <p:cNvSpPr/>
          <p:nvPr/>
        </p:nvSpPr>
        <p:spPr>
          <a:xfrm rot="-6849286">
            <a:off x="112100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0" name="Google Shape;2180;p125"/>
          <p:cNvSpPr/>
          <p:nvPr/>
        </p:nvSpPr>
        <p:spPr>
          <a:xfrm flipH="1" rot="-6848570">
            <a:off x="108536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1" name="Google Shape;2181;p12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2182" name="Google Shape;2182;p12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a:p>
            <a:pPr indent="-533400" lvl="0" marL="457200" rtl="0" algn="ctr">
              <a:spcBef>
                <a:spcPts val="0"/>
              </a:spcBef>
              <a:spcAft>
                <a:spcPts val="0"/>
              </a:spcAft>
              <a:buSzPts val="4800"/>
              <a:buChar char="+"/>
            </a:pPr>
            <a:r>
              <a:rPr b="1" lang="en-US"/>
              <a:t>LLM Client</a:t>
            </a:r>
            <a:endParaRPr b="1"/>
          </a:p>
        </p:txBody>
      </p:sp>
      <p:grpSp>
        <p:nvGrpSpPr>
          <p:cNvPr id="2183" name="Google Shape;2183;p125"/>
          <p:cNvGrpSpPr/>
          <p:nvPr/>
        </p:nvGrpSpPr>
        <p:grpSpPr>
          <a:xfrm>
            <a:off x="32115825" y="3675851"/>
            <a:ext cx="4484700" cy="5595450"/>
            <a:chOff x="32115825" y="3675851"/>
            <a:chExt cx="4484700" cy="5595450"/>
          </a:xfrm>
        </p:grpSpPr>
        <p:pic>
          <p:nvPicPr>
            <p:cNvPr id="2184" name="Google Shape;2184;p125"/>
            <p:cNvPicPr preferRelativeResize="0"/>
            <p:nvPr/>
          </p:nvPicPr>
          <p:blipFill>
            <a:blip r:embed="rId5">
              <a:alphaModFix/>
            </a:blip>
            <a:stretch>
              <a:fillRect/>
            </a:stretch>
          </p:blipFill>
          <p:spPr>
            <a:xfrm rot="209174">
              <a:off x="33140672" y="3777621"/>
              <a:ext cx="3388856" cy="4342809"/>
            </a:xfrm>
            <a:prstGeom prst="rect">
              <a:avLst/>
            </a:prstGeom>
            <a:noFill/>
            <a:ln>
              <a:noFill/>
            </a:ln>
          </p:spPr>
        </p:pic>
        <p:pic>
          <p:nvPicPr>
            <p:cNvPr id="2185" name="Google Shape;2185;p125"/>
            <p:cNvPicPr preferRelativeResize="0"/>
            <p:nvPr/>
          </p:nvPicPr>
          <p:blipFill>
            <a:blip r:embed="rId5">
              <a:alphaModFix/>
            </a:blip>
            <a:stretch>
              <a:fillRect/>
            </a:stretch>
          </p:blipFill>
          <p:spPr>
            <a:xfrm rot="209174">
              <a:off x="32186822" y="4826721"/>
              <a:ext cx="3388856" cy="4342809"/>
            </a:xfrm>
            <a:prstGeom prst="rect">
              <a:avLst/>
            </a:prstGeom>
            <a:noFill/>
            <a:ln>
              <a:noFill/>
            </a:ln>
          </p:spPr>
        </p:pic>
      </p:grpSp>
      <p:sp>
        <p:nvSpPr>
          <p:cNvPr id="2186" name="Google Shape;2186;p125"/>
          <p:cNvSpPr/>
          <p:nvPr/>
        </p:nvSpPr>
        <p:spPr>
          <a:xfrm rot="-146678">
            <a:off x="26362526" y="9204006"/>
            <a:ext cx="1645798" cy="29568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7" name="Google Shape;2187;p125"/>
          <p:cNvSpPr/>
          <p:nvPr/>
        </p:nvSpPr>
        <p:spPr>
          <a:xfrm rot="10653512">
            <a:off x="25579380" y="9162296"/>
            <a:ext cx="1971890" cy="30402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8" name="Google Shape;2188;p125"/>
          <p:cNvSpPr txBox="1"/>
          <p:nvPr/>
        </p:nvSpPr>
        <p:spPr>
          <a:xfrm>
            <a:off x="25370125" y="1013138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:9000</a:t>
            </a:r>
            <a:endParaRPr sz="5600"/>
          </a:p>
        </p:txBody>
      </p:sp>
      <p:pic>
        <p:nvPicPr>
          <p:cNvPr id="2189" name="Google Shape;2189;p125"/>
          <p:cNvPicPr preferRelativeResize="0"/>
          <p:nvPr/>
        </p:nvPicPr>
        <p:blipFill>
          <a:blip r:embed="rId6">
            <a:alphaModFix/>
          </a:blip>
          <a:stretch>
            <a:fillRect/>
          </a:stretch>
        </p:blipFill>
        <p:spPr>
          <a:xfrm>
            <a:off x="30369750" y="6738475"/>
            <a:ext cx="1775201" cy="1151574"/>
          </a:xfrm>
          <a:prstGeom prst="rect">
            <a:avLst/>
          </a:prstGeom>
          <a:noFill/>
          <a:ln>
            <a:noFill/>
          </a:ln>
        </p:spPr>
      </p:pic>
      <p:sp>
        <p:nvSpPr>
          <p:cNvPr id="2190" name="Google Shape;2190;p125"/>
          <p:cNvSpPr/>
          <p:nvPr/>
        </p:nvSpPr>
        <p:spPr>
          <a:xfrm rot="-6624296">
            <a:off x="30369067" y="5597043"/>
            <a:ext cx="1664120" cy="3722665"/>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1" name="Google Shape;2191;p125"/>
          <p:cNvSpPr/>
          <p:nvPr/>
        </p:nvSpPr>
        <p:spPr>
          <a:xfrm flipH="1" rot="-6624047">
            <a:off x="30208084" y="5260204"/>
            <a:ext cx="1606782" cy="4163626"/>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2" name="Google Shape;2192;p125"/>
          <p:cNvSpPr txBox="1"/>
          <p:nvPr/>
        </p:nvSpPr>
        <p:spPr>
          <a:xfrm>
            <a:off x="17358025" y="102208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:9012</a:t>
            </a:r>
            <a:endParaRPr sz="5600"/>
          </a:p>
        </p:txBody>
      </p:sp>
      <p:sp>
        <p:nvSpPr>
          <p:cNvPr id="2193" name="Google Shape;2193;p125"/>
          <p:cNvSpPr/>
          <p:nvPr/>
        </p:nvSpPr>
        <p:spPr>
          <a:xfrm rot="-146678">
            <a:off x="18426626" y="9176356"/>
            <a:ext cx="1645798" cy="29568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4" name="Google Shape;2194;p125"/>
          <p:cNvSpPr/>
          <p:nvPr/>
        </p:nvSpPr>
        <p:spPr>
          <a:xfrm rot="10653512">
            <a:off x="17643480" y="9134646"/>
            <a:ext cx="1971890" cy="30402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5" name="Google Shape;2195;p12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126"/>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2202" name="Google Shape;2202;p126"/>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4: Running State Chain</a:t>
            </a:r>
            <a:endParaRPr sz="5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6"/>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Chat Applications</a:t>
            </a:r>
            <a:endParaRPr sz="8400"/>
          </a:p>
        </p:txBody>
      </p:sp>
      <p:sp>
        <p:nvSpPr>
          <p:cNvPr id="477" name="Google Shape;477;p46"/>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Full Applications Build with LLMs</a:t>
            </a:r>
            <a:endParaRPr sz="5400"/>
          </a:p>
        </p:txBody>
      </p:sp>
      <p:sp>
        <p:nvSpPr>
          <p:cNvPr id="478" name="Google Shape;478;p46"/>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79" name="Google Shape;479;p46"/>
          <p:cNvPicPr preferRelativeResize="0"/>
          <p:nvPr/>
        </p:nvPicPr>
        <p:blipFill rotWithShape="1">
          <a:blip r:embed="rId4">
            <a:alphaModFix/>
          </a:blip>
          <a:srcRect b="0" l="0" r="0" t="0"/>
          <a:stretch/>
        </p:blipFill>
        <p:spPr>
          <a:xfrm flipH="1">
            <a:off x="3503289" y="3613175"/>
            <a:ext cx="29569423" cy="1591057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127"/>
          <p:cNvSpPr/>
          <p:nvPr/>
        </p:nvSpPr>
        <p:spPr>
          <a:xfrm>
            <a:off x="5372100" y="5877150"/>
            <a:ext cx="24841200" cy="99462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09" name="Google Shape;2209;p12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10" name="Google Shape;2210;p127"/>
          <p:cNvSpPr/>
          <p:nvPr/>
        </p:nvSpPr>
        <p:spPr>
          <a:xfrm>
            <a:off x="10712537" y="6597210"/>
            <a:ext cx="4017300" cy="26022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11" name="Google Shape;2211;p127"/>
          <p:cNvSpPr/>
          <p:nvPr/>
        </p:nvSpPr>
        <p:spPr>
          <a:xfrm>
            <a:off x="20116145" y="7095823"/>
            <a:ext cx="4017300" cy="2602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descr="🦜 Parrot Emoji – Meaning, Pictures, Codes – 📕 EmojiGuide" id="2212" name="Google Shape;2212;p127"/>
          <p:cNvPicPr preferRelativeResize="0"/>
          <p:nvPr/>
        </p:nvPicPr>
        <p:blipFill>
          <a:blip r:embed="rId3">
            <a:alphaModFix/>
          </a:blip>
          <a:stretch>
            <a:fillRect/>
          </a:stretch>
        </p:blipFill>
        <p:spPr>
          <a:xfrm>
            <a:off x="11577024" y="4833238"/>
            <a:ext cx="2212276" cy="2213260"/>
          </a:xfrm>
          <a:prstGeom prst="rect">
            <a:avLst/>
          </a:prstGeom>
          <a:noFill/>
          <a:ln>
            <a:noFill/>
          </a:ln>
        </p:spPr>
      </p:pic>
      <p:pic>
        <p:nvPicPr>
          <p:cNvPr id="2213" name="Google Shape;2213;p127"/>
          <p:cNvPicPr preferRelativeResize="0"/>
          <p:nvPr/>
        </p:nvPicPr>
        <p:blipFill rotWithShape="1">
          <a:blip r:embed="rId4">
            <a:alphaModFix/>
          </a:blip>
          <a:srcRect b="0" l="50169" r="0" t="0"/>
          <a:stretch/>
        </p:blipFill>
        <p:spPr>
          <a:xfrm>
            <a:off x="18470282" y="7422112"/>
            <a:ext cx="2212275" cy="3453483"/>
          </a:xfrm>
          <a:prstGeom prst="rect">
            <a:avLst/>
          </a:prstGeom>
          <a:noFill/>
          <a:ln>
            <a:noFill/>
          </a:ln>
        </p:spPr>
      </p:pic>
      <p:sp>
        <p:nvSpPr>
          <p:cNvPr id="2214" name="Google Shape;2214;p127"/>
          <p:cNvSpPr/>
          <p:nvPr/>
        </p:nvSpPr>
        <p:spPr>
          <a:xfrm>
            <a:off x="31456716" y="7095811"/>
            <a:ext cx="4017300" cy="2602200"/>
          </a:xfrm>
          <a:prstGeom prst="roundRect">
            <a:avLst>
              <a:gd fmla="val 48000" name="adj"/>
            </a:avLst>
          </a:prstGeom>
          <a:solidFill>
            <a:schemeClr val="dk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15" name="Google Shape;2215;p127"/>
          <p:cNvSpPr/>
          <p:nvPr/>
        </p:nvSpPr>
        <p:spPr>
          <a:xfrm>
            <a:off x="25976930" y="7095811"/>
            <a:ext cx="4017300" cy="26022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id="2216" name="Google Shape;2216;p127"/>
          <p:cNvPicPr preferRelativeResize="0"/>
          <p:nvPr/>
        </p:nvPicPr>
        <p:blipFill rotWithShape="1">
          <a:blip r:embed="rId4">
            <a:alphaModFix/>
          </a:blip>
          <a:srcRect b="0" l="50169" r="0" t="0"/>
          <a:stretch/>
        </p:blipFill>
        <p:spPr>
          <a:xfrm rot="2545449">
            <a:off x="24147008" y="6670614"/>
            <a:ext cx="2212716" cy="3452795"/>
          </a:xfrm>
          <a:prstGeom prst="rect">
            <a:avLst/>
          </a:prstGeom>
          <a:noFill/>
          <a:ln>
            <a:noFill/>
          </a:ln>
        </p:spPr>
      </p:pic>
      <p:sp>
        <p:nvSpPr>
          <p:cNvPr id="2217" name="Google Shape;2217;p127"/>
          <p:cNvSpPr/>
          <p:nvPr/>
        </p:nvSpPr>
        <p:spPr>
          <a:xfrm>
            <a:off x="14824433" y="9698188"/>
            <a:ext cx="4017300" cy="2602200"/>
          </a:xfrm>
          <a:prstGeom prst="roundRect">
            <a:avLst>
              <a:gd fmla="val 48000" name="adj"/>
            </a:avLst>
          </a:prstGeom>
          <a:solidFill>
            <a:schemeClr val="dk1"/>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FF"/>
                </a:solidFill>
              </a:rPr>
              <a:t>If/Else</a:t>
            </a:r>
            <a:endParaRPr b="1" sz="6400">
              <a:solidFill>
                <a:srgbClr val="FF00FF"/>
              </a:solidFill>
            </a:endParaRPr>
          </a:p>
        </p:txBody>
      </p:sp>
      <p:sp>
        <p:nvSpPr>
          <p:cNvPr id="2218" name="Google Shape;2218;p127"/>
          <p:cNvSpPr/>
          <p:nvPr/>
        </p:nvSpPr>
        <p:spPr>
          <a:xfrm>
            <a:off x="19558915" y="12353957"/>
            <a:ext cx="4574700" cy="2602200"/>
          </a:xfrm>
          <a:prstGeom prst="roundRect">
            <a:avLst>
              <a:gd fmla="val 48000" name="adj"/>
            </a:avLst>
          </a:prstGeom>
          <a:solidFill>
            <a:schemeClr val="dk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674EA7"/>
                </a:solidFill>
              </a:rPr>
              <a:t>Database</a:t>
            </a:r>
            <a:endParaRPr b="1" sz="6400">
              <a:solidFill>
                <a:srgbClr val="674EA7"/>
              </a:solidFill>
            </a:endParaRPr>
          </a:p>
        </p:txBody>
      </p:sp>
      <p:pic>
        <p:nvPicPr>
          <p:cNvPr id="2219" name="Google Shape;2219;p127"/>
          <p:cNvPicPr preferRelativeResize="0"/>
          <p:nvPr/>
        </p:nvPicPr>
        <p:blipFill rotWithShape="1">
          <a:blip r:embed="rId4">
            <a:alphaModFix/>
          </a:blip>
          <a:srcRect b="0" l="50169" r="0" t="0"/>
          <a:stretch/>
        </p:blipFill>
        <p:spPr>
          <a:xfrm rot="4965310">
            <a:off x="13773414" y="7385963"/>
            <a:ext cx="2213229" cy="3451994"/>
          </a:xfrm>
          <a:prstGeom prst="rect">
            <a:avLst/>
          </a:prstGeom>
          <a:noFill/>
          <a:ln>
            <a:noFill/>
          </a:ln>
        </p:spPr>
      </p:pic>
      <p:pic>
        <p:nvPicPr>
          <p:cNvPr id="2220" name="Google Shape;2220;p127"/>
          <p:cNvPicPr preferRelativeResize="0"/>
          <p:nvPr/>
        </p:nvPicPr>
        <p:blipFill rotWithShape="1">
          <a:blip r:embed="rId4">
            <a:alphaModFix/>
          </a:blip>
          <a:srcRect b="0" l="50169" r="0" t="0"/>
          <a:stretch/>
        </p:blipFill>
        <p:spPr>
          <a:xfrm rot="7970857">
            <a:off x="15313196" y="11624010"/>
            <a:ext cx="2212797" cy="3452670"/>
          </a:xfrm>
          <a:prstGeom prst="rect">
            <a:avLst/>
          </a:prstGeom>
          <a:noFill/>
          <a:ln>
            <a:noFill/>
          </a:ln>
        </p:spPr>
      </p:pic>
      <p:sp>
        <p:nvSpPr>
          <p:cNvPr id="2221" name="Google Shape;2221;p127"/>
          <p:cNvSpPr/>
          <p:nvPr/>
        </p:nvSpPr>
        <p:spPr>
          <a:xfrm>
            <a:off x="14576828" y="14446619"/>
            <a:ext cx="4017300" cy="26022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22" name="Google Shape;2222;p127"/>
          <p:cNvSpPr/>
          <p:nvPr/>
        </p:nvSpPr>
        <p:spPr>
          <a:xfrm>
            <a:off x="24071117" y="9939430"/>
            <a:ext cx="4017300" cy="2602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223" name="Google Shape;2223;p127"/>
          <p:cNvPicPr preferRelativeResize="0"/>
          <p:nvPr/>
        </p:nvPicPr>
        <p:blipFill rotWithShape="1">
          <a:blip r:embed="rId4">
            <a:alphaModFix/>
          </a:blip>
          <a:srcRect b="0" l="50169" r="0" t="0"/>
          <a:stretch/>
        </p:blipFill>
        <p:spPr>
          <a:xfrm>
            <a:off x="23917057" y="11196947"/>
            <a:ext cx="2212275" cy="3453483"/>
          </a:xfrm>
          <a:prstGeom prst="rect">
            <a:avLst/>
          </a:prstGeom>
          <a:noFill/>
          <a:ln>
            <a:noFill/>
          </a:ln>
        </p:spPr>
      </p:pic>
      <p:pic>
        <p:nvPicPr>
          <p:cNvPr id="2224" name="Google Shape;2224;p127"/>
          <p:cNvPicPr preferRelativeResize="0"/>
          <p:nvPr/>
        </p:nvPicPr>
        <p:blipFill rotWithShape="1">
          <a:blip r:embed="rId4">
            <a:alphaModFix/>
          </a:blip>
          <a:srcRect b="0" l="50169" r="0" t="0"/>
          <a:stretch/>
        </p:blipFill>
        <p:spPr>
          <a:xfrm>
            <a:off x="26586237" y="8267616"/>
            <a:ext cx="2212275" cy="3453483"/>
          </a:xfrm>
          <a:prstGeom prst="rect">
            <a:avLst/>
          </a:prstGeom>
          <a:noFill/>
          <a:ln>
            <a:noFill/>
          </a:ln>
        </p:spPr>
      </p:pic>
      <p:pic>
        <p:nvPicPr>
          <p:cNvPr descr="🦜 Parrot Emoji – Meaning, Pictures, Codes – 📕 EmojiGuide" id="2225" name="Google Shape;2225;p127"/>
          <p:cNvPicPr preferRelativeResize="0"/>
          <p:nvPr/>
        </p:nvPicPr>
        <p:blipFill>
          <a:blip r:embed="rId3">
            <a:alphaModFix/>
          </a:blip>
          <a:stretch>
            <a:fillRect/>
          </a:stretch>
        </p:blipFill>
        <p:spPr>
          <a:xfrm>
            <a:off x="26879503" y="5331850"/>
            <a:ext cx="2212276" cy="2213260"/>
          </a:xfrm>
          <a:prstGeom prst="rect">
            <a:avLst/>
          </a:prstGeom>
          <a:noFill/>
          <a:ln>
            <a:noFill/>
          </a:ln>
        </p:spPr>
      </p:pic>
      <p:sp>
        <p:nvSpPr>
          <p:cNvPr id="2226" name="Google Shape;2226;p127"/>
          <p:cNvSpPr/>
          <p:nvPr/>
        </p:nvSpPr>
        <p:spPr>
          <a:xfrm>
            <a:off x="5806238" y="6597210"/>
            <a:ext cx="4017300" cy="2602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227" name="Google Shape;2227;p127"/>
          <p:cNvPicPr preferRelativeResize="0"/>
          <p:nvPr/>
        </p:nvPicPr>
        <p:blipFill rotWithShape="1">
          <a:blip r:embed="rId4">
            <a:alphaModFix/>
          </a:blip>
          <a:srcRect b="0" l="50169" r="0" t="0"/>
          <a:stretch/>
        </p:blipFill>
        <p:spPr>
          <a:xfrm rot="2545449">
            <a:off x="9479452" y="6172001"/>
            <a:ext cx="2212716" cy="3452795"/>
          </a:xfrm>
          <a:prstGeom prst="rect">
            <a:avLst/>
          </a:prstGeom>
          <a:noFill/>
          <a:ln>
            <a:noFill/>
          </a:ln>
        </p:spPr>
      </p:pic>
      <p:pic>
        <p:nvPicPr>
          <p:cNvPr id="2228" name="Google Shape;2228;p127"/>
          <p:cNvPicPr preferRelativeResize="0"/>
          <p:nvPr/>
        </p:nvPicPr>
        <p:blipFill rotWithShape="1">
          <a:blip r:embed="rId4">
            <a:alphaModFix/>
          </a:blip>
          <a:srcRect b="0" l="50169" r="0" t="0"/>
          <a:stretch/>
        </p:blipFill>
        <p:spPr>
          <a:xfrm rot="2545449">
            <a:off x="29586653" y="6670614"/>
            <a:ext cx="2212716" cy="3452795"/>
          </a:xfrm>
          <a:prstGeom prst="rect">
            <a:avLst/>
          </a:prstGeom>
          <a:noFill/>
          <a:ln>
            <a:noFill/>
          </a:ln>
        </p:spPr>
      </p:pic>
      <p:sp>
        <p:nvSpPr>
          <p:cNvPr id="2229" name="Google Shape;2229;p127"/>
          <p:cNvSpPr/>
          <p:nvPr/>
        </p:nvSpPr>
        <p:spPr>
          <a:xfrm>
            <a:off x="1101988" y="6505838"/>
            <a:ext cx="3552000" cy="278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id="2230" name="Google Shape;2230;p127"/>
          <p:cNvPicPr preferRelativeResize="0"/>
          <p:nvPr/>
        </p:nvPicPr>
        <p:blipFill rotWithShape="1">
          <a:blip r:embed="rId4">
            <a:alphaModFix/>
          </a:blip>
          <a:srcRect b="0" l="50169" r="0" t="0"/>
          <a:stretch/>
        </p:blipFill>
        <p:spPr>
          <a:xfrm rot="2545449">
            <a:off x="4161577" y="6171901"/>
            <a:ext cx="2212716" cy="3452795"/>
          </a:xfrm>
          <a:prstGeom prst="rect">
            <a:avLst/>
          </a:prstGeom>
          <a:noFill/>
          <a:ln>
            <a:noFill/>
          </a:ln>
        </p:spPr>
      </p:pic>
      <p:pic>
        <p:nvPicPr>
          <p:cNvPr id="2231" name="Google Shape;2231;p127"/>
          <p:cNvPicPr preferRelativeResize="0"/>
          <p:nvPr/>
        </p:nvPicPr>
        <p:blipFill rotWithShape="1">
          <a:blip r:embed="rId4">
            <a:alphaModFix/>
          </a:blip>
          <a:srcRect b="0" l="50169" r="0" t="0"/>
          <a:stretch/>
        </p:blipFill>
        <p:spPr>
          <a:xfrm rot="4965310">
            <a:off x="17896499" y="10786574"/>
            <a:ext cx="2213229" cy="3451994"/>
          </a:xfrm>
          <a:prstGeom prst="rect">
            <a:avLst/>
          </a:prstGeom>
          <a:noFill/>
          <a:ln>
            <a:noFill/>
          </a:ln>
        </p:spPr>
      </p:pic>
      <p:sp>
        <p:nvSpPr>
          <p:cNvPr id="2232" name="Google Shape;2232;p127"/>
          <p:cNvSpPr/>
          <p:nvPr/>
        </p:nvSpPr>
        <p:spPr>
          <a:xfrm>
            <a:off x="29091763" y="5135125"/>
            <a:ext cx="4301100" cy="1609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External</a:t>
            </a:r>
            <a:endParaRPr b="1" sz="6400">
              <a:solidFill>
                <a:schemeClr val="accent4"/>
              </a:solidFill>
            </a:endParaRPr>
          </a:p>
        </p:txBody>
      </p:sp>
      <p:sp>
        <p:nvSpPr>
          <p:cNvPr id="2233" name="Google Shape;2233;p127"/>
          <p:cNvSpPr/>
          <p:nvPr/>
        </p:nvSpPr>
        <p:spPr>
          <a:xfrm>
            <a:off x="6411413" y="13282200"/>
            <a:ext cx="4301100" cy="1609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Internal</a:t>
            </a:r>
            <a:endParaRPr b="1" sz="6400">
              <a:solidFill>
                <a:schemeClr val="accent4"/>
              </a:solidFill>
            </a:endParaRPr>
          </a:p>
        </p:txBody>
      </p:sp>
      <p:sp>
        <p:nvSpPr>
          <p:cNvPr id="2234" name="Google Shape;2234;p127"/>
          <p:cNvSpPr txBox="1"/>
          <p:nvPr/>
        </p:nvSpPr>
        <p:spPr>
          <a:xfrm>
            <a:off x="13184575" y="12725813"/>
            <a:ext cx="33909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Off-Topic</a:t>
            </a:r>
            <a:endParaRPr sz="4900"/>
          </a:p>
        </p:txBody>
      </p:sp>
      <p:sp>
        <p:nvSpPr>
          <p:cNvPr id="2235" name="Google Shape;2235;p127"/>
          <p:cNvSpPr txBox="1"/>
          <p:nvPr/>
        </p:nvSpPr>
        <p:spPr>
          <a:xfrm>
            <a:off x="19736800" y="11320500"/>
            <a:ext cx="45747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Needs Lookup</a:t>
            </a:r>
            <a:endParaRPr sz="4900"/>
          </a:p>
        </p:txBody>
      </p:sp>
      <p:sp>
        <p:nvSpPr>
          <p:cNvPr id="2236" name="Google Shape;2236;p127"/>
          <p:cNvSpPr txBox="1"/>
          <p:nvPr/>
        </p:nvSpPr>
        <p:spPr>
          <a:xfrm>
            <a:off x="20235875" y="9558425"/>
            <a:ext cx="45747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No Lookup</a:t>
            </a:r>
            <a:endParaRPr sz="4900"/>
          </a:p>
        </p:txBody>
      </p:sp>
      <p:sp>
        <p:nvSpPr>
          <p:cNvPr id="2237" name="Google Shape;2237;p127"/>
          <p:cNvSpPr txBox="1"/>
          <p:nvPr/>
        </p:nvSpPr>
        <p:spPr>
          <a:xfrm>
            <a:off x="5940400" y="9346663"/>
            <a:ext cx="37035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What to do?</a:t>
            </a:r>
            <a:endParaRPr sz="4900"/>
          </a:p>
        </p:txBody>
      </p:sp>
      <p:sp>
        <p:nvSpPr>
          <p:cNvPr id="2238" name="Google Shape;2238;p12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Recall Our Assumptions</a:t>
            </a:r>
            <a:endParaRPr b="1" sz="5400"/>
          </a:p>
        </p:txBody>
      </p:sp>
      <p:sp>
        <p:nvSpPr>
          <p:cNvPr id="2239" name="Google Shape;2239;p12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12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46" name="Google Shape;2246;p128"/>
          <p:cNvSpPr/>
          <p:nvPr/>
        </p:nvSpPr>
        <p:spPr>
          <a:xfrm>
            <a:off x="5571446" y="3921175"/>
            <a:ext cx="76209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47" name="Google Shape;2247;p128"/>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248" name="Google Shape;2248;p128"/>
          <p:cNvSpPr/>
          <p:nvPr/>
        </p:nvSpPr>
        <p:spPr>
          <a:xfrm>
            <a:off x="9824239" y="4487500"/>
            <a:ext cx="31695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49" name="Google Shape;2249;p128"/>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50" name="Google Shape;2250;p128"/>
          <p:cNvSpPr/>
          <p:nvPr/>
        </p:nvSpPr>
        <p:spPr>
          <a:xfrm>
            <a:off x="12993758" y="4541664"/>
            <a:ext cx="36165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Topic</a:t>
            </a:r>
            <a:endParaRPr b="1" sz="6400">
              <a:solidFill>
                <a:srgbClr val="9900FF"/>
              </a:solidFill>
            </a:endParaRPr>
          </a:p>
        </p:txBody>
      </p:sp>
      <p:sp>
        <p:nvSpPr>
          <p:cNvPr id="2251" name="Google Shape;2251;p128"/>
          <p:cNvSpPr/>
          <p:nvPr/>
        </p:nvSpPr>
        <p:spPr>
          <a:xfrm>
            <a:off x="1070850" y="11780275"/>
            <a:ext cx="16622100" cy="44817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rgbClr val="0071C5"/>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rgbClr val="0071C5"/>
                </a:solidFill>
                <a:latin typeface="Roboto Mono"/>
                <a:ea typeface="Roboto Mono"/>
                <a:cs typeface="Roboto Mono"/>
                <a:sym typeface="Roboto Mono"/>
              </a:rPr>
              <a:t> {‘input’ : ‘sentence’}</a:t>
            </a:r>
            <a:endParaRPr sz="5400">
              <a:solidFill>
                <a:srgbClr val="0071C5"/>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cls_chain</a:t>
            </a:r>
            <a:r>
              <a:rPr lang="en-US" sz="5400">
                <a:solidFill>
                  <a:srgbClr val="E69138"/>
                </a:solidFill>
                <a:latin typeface="Roboto Mono"/>
                <a:ea typeface="Roboto Mono"/>
                <a:cs typeface="Roboto Mono"/>
                <a:sym typeface="Roboto Mono"/>
              </a:rPr>
              <a:t> </a:t>
            </a:r>
            <a:r>
              <a:rPr lang="en-US" sz="5400">
                <a:solidFill>
                  <a:schemeClr val="lt1"/>
                </a:solidFill>
                <a:latin typeface="Roboto Mono"/>
                <a:ea typeface="Roboto Mono"/>
                <a:cs typeface="Roboto Mono"/>
                <a:sym typeface="Roboto Mono"/>
              </a:rPr>
              <a:t>=</a:t>
            </a:r>
            <a:r>
              <a:rPr lang="en-US" sz="5400">
                <a:solidFill>
                  <a:srgbClr val="E69138"/>
                </a:solidFill>
                <a:latin typeface="Roboto Mono"/>
                <a:ea typeface="Roboto Mono"/>
                <a:cs typeface="Roboto Mono"/>
                <a:sym typeface="Roboto Mono"/>
              </a:rPr>
              <a:t> cls_prompt </a:t>
            </a:r>
            <a:r>
              <a:rPr lang="en-US" sz="5400">
                <a:solidFill>
                  <a:schemeClr val="lt1"/>
                </a:solidFill>
                <a:latin typeface="Roboto Mono"/>
                <a:ea typeface="Roboto Mono"/>
                <a:cs typeface="Roboto Mono"/>
                <a:sym typeface="Roboto Mono"/>
              </a:rPr>
              <a:t>| </a:t>
            </a:r>
            <a:r>
              <a:rPr lang="en-US" sz="5400">
                <a:solidFill>
                  <a:schemeClr val="dk2"/>
                </a:solidFill>
                <a:latin typeface="Roboto Mono"/>
                <a:ea typeface="Roboto Mono"/>
                <a:cs typeface="Roboto Mono"/>
                <a:sym typeface="Roboto Mono"/>
              </a:rPr>
              <a:t>llm</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9900FF"/>
                </a:solidFill>
                <a:latin typeface="Roboto Mono"/>
                <a:ea typeface="Roboto Mono"/>
                <a:cs typeface="Roboto Mono"/>
                <a:sym typeface="Roboto Mono"/>
              </a:rPr>
              <a:t>topic</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cls_chain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252" name="Google Shape;2252;p12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sz="5400"/>
          </a:p>
        </p:txBody>
      </p:sp>
      <p:sp>
        <p:nvSpPr>
          <p:cNvPr id="2253" name="Google Shape;2253;p12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129"/>
          <p:cNvSpPr/>
          <p:nvPr/>
        </p:nvSpPr>
        <p:spPr>
          <a:xfrm>
            <a:off x="21802996" y="4110100"/>
            <a:ext cx="76209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60" name="Google Shape;2260;p12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61" name="Google Shape;2261;p129"/>
          <p:cNvSpPr/>
          <p:nvPr/>
        </p:nvSpPr>
        <p:spPr>
          <a:xfrm>
            <a:off x="5571446" y="3921175"/>
            <a:ext cx="76209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62" name="Google Shape;2262;p129"/>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263" name="Google Shape;2263;p129"/>
          <p:cNvSpPr/>
          <p:nvPr/>
        </p:nvSpPr>
        <p:spPr>
          <a:xfrm>
            <a:off x="9824239" y="4487500"/>
            <a:ext cx="31695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64" name="Google Shape;2264;p129"/>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65" name="Google Shape;2265;p129"/>
          <p:cNvSpPr/>
          <p:nvPr/>
        </p:nvSpPr>
        <p:spPr>
          <a:xfrm>
            <a:off x="220935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266" name="Google Shape;2266;p129"/>
          <p:cNvSpPr/>
          <p:nvPr/>
        </p:nvSpPr>
        <p:spPr>
          <a:xfrm>
            <a:off x="25956214" y="4541675"/>
            <a:ext cx="31695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67" name="Google Shape;2267;p129"/>
          <p:cNvSpPr/>
          <p:nvPr/>
        </p:nvSpPr>
        <p:spPr>
          <a:xfrm>
            <a:off x="29125721" y="44874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68" name="Google Shape;2268;p129"/>
          <p:cNvSpPr/>
          <p:nvPr/>
        </p:nvSpPr>
        <p:spPr>
          <a:xfrm>
            <a:off x="12993758" y="4541664"/>
            <a:ext cx="36165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Topic</a:t>
            </a:r>
            <a:endParaRPr b="1" sz="6400">
              <a:solidFill>
                <a:srgbClr val="9900FF"/>
              </a:solidFill>
            </a:endParaRPr>
          </a:p>
        </p:txBody>
      </p:sp>
      <p:sp>
        <p:nvSpPr>
          <p:cNvPr id="2269" name="Google Shape;2269;p129"/>
          <p:cNvSpPr/>
          <p:nvPr/>
        </p:nvSpPr>
        <p:spPr>
          <a:xfrm>
            <a:off x="1070850" y="11780275"/>
            <a:ext cx="16622100" cy="44817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rgbClr val="0071C5"/>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rgbClr val="0071C5"/>
                </a:solidFill>
                <a:latin typeface="Roboto Mono"/>
                <a:ea typeface="Roboto Mono"/>
                <a:cs typeface="Roboto Mono"/>
                <a:sym typeface="Roboto Mono"/>
              </a:rPr>
              <a:t> {‘input’ : ‘sentence’}</a:t>
            </a:r>
            <a:endParaRPr sz="5400">
              <a:solidFill>
                <a:srgbClr val="0071C5"/>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cls_chain</a:t>
            </a:r>
            <a:r>
              <a:rPr lang="en-US" sz="5400">
                <a:solidFill>
                  <a:srgbClr val="E69138"/>
                </a:solidFill>
                <a:latin typeface="Roboto Mono"/>
                <a:ea typeface="Roboto Mono"/>
                <a:cs typeface="Roboto Mono"/>
                <a:sym typeface="Roboto Mono"/>
              </a:rPr>
              <a:t> </a:t>
            </a:r>
            <a:r>
              <a:rPr lang="en-US" sz="5400">
                <a:solidFill>
                  <a:schemeClr val="lt1"/>
                </a:solidFill>
                <a:latin typeface="Roboto Mono"/>
                <a:ea typeface="Roboto Mono"/>
                <a:cs typeface="Roboto Mono"/>
                <a:sym typeface="Roboto Mono"/>
              </a:rPr>
              <a:t>=</a:t>
            </a:r>
            <a:r>
              <a:rPr lang="en-US" sz="5400">
                <a:solidFill>
                  <a:srgbClr val="E69138"/>
                </a:solidFill>
                <a:latin typeface="Roboto Mono"/>
                <a:ea typeface="Roboto Mono"/>
                <a:cs typeface="Roboto Mono"/>
                <a:sym typeface="Roboto Mono"/>
              </a:rPr>
              <a:t> cls_prompt </a:t>
            </a:r>
            <a:r>
              <a:rPr lang="en-US" sz="5400">
                <a:solidFill>
                  <a:schemeClr val="lt1"/>
                </a:solidFill>
                <a:latin typeface="Roboto Mono"/>
                <a:ea typeface="Roboto Mono"/>
                <a:cs typeface="Roboto Mono"/>
                <a:sym typeface="Roboto Mono"/>
              </a:rPr>
              <a:t>| </a:t>
            </a:r>
            <a:r>
              <a:rPr lang="en-US" sz="5400">
                <a:solidFill>
                  <a:schemeClr val="dk2"/>
                </a:solidFill>
                <a:latin typeface="Roboto Mono"/>
                <a:ea typeface="Roboto Mono"/>
                <a:cs typeface="Roboto Mono"/>
                <a:sym typeface="Roboto Mono"/>
              </a:rPr>
              <a:t>llm</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9900FF"/>
                </a:solidFill>
                <a:latin typeface="Roboto Mono"/>
                <a:ea typeface="Roboto Mono"/>
                <a:cs typeface="Roboto Mono"/>
                <a:sym typeface="Roboto Mono"/>
              </a:rPr>
              <a:t>topic</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cls_chain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270" name="Google Shape;2270;p129"/>
          <p:cNvSpPr/>
          <p:nvPr/>
        </p:nvSpPr>
        <p:spPr>
          <a:xfrm>
            <a:off x="18280775" y="11780275"/>
            <a:ext cx="17291400" cy="44817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gen_chain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a:t>
            </a:r>
            <a:r>
              <a:rPr lang="en-US" sz="5400">
                <a:solidFill>
                  <a:srgbClr val="E69138"/>
                </a:solidFill>
                <a:latin typeface="Roboto Mono"/>
                <a:ea typeface="Roboto Mono"/>
                <a:cs typeface="Roboto Mono"/>
                <a:sym typeface="Roboto Mono"/>
              </a:rPr>
              <a:t>out_prompt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llm</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out_chain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cls_chain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gen_chain</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for </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in </a:t>
            </a:r>
            <a:r>
              <a:rPr lang="en-US" sz="5400">
                <a:solidFill>
                  <a:schemeClr val="dk2"/>
                </a:solidFill>
                <a:latin typeface="Roboto Mono"/>
                <a:ea typeface="Roboto Mono"/>
                <a:cs typeface="Roboto Mono"/>
                <a:sym typeface="Roboto Mono"/>
              </a:rPr>
              <a:t>out_chain</a:t>
            </a:r>
            <a:r>
              <a:rPr lang="en-US" sz="5400">
                <a:solidFill>
                  <a:schemeClr val="lt1"/>
                </a:solidFill>
                <a:latin typeface="Roboto Mono"/>
                <a:ea typeface="Roboto Mono"/>
                <a:cs typeface="Roboto Mono"/>
                <a:sym typeface="Roboto Mono"/>
              </a:rPr>
              <a:t>.stream(</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    print(</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end=””)</a:t>
            </a:r>
            <a:endParaRPr sz="5400">
              <a:solidFill>
                <a:schemeClr val="lt1"/>
              </a:solidFill>
              <a:latin typeface="Roboto Mono"/>
              <a:ea typeface="Roboto Mono"/>
              <a:cs typeface="Roboto Mono"/>
              <a:sym typeface="Roboto Mono"/>
            </a:endParaRPr>
          </a:p>
        </p:txBody>
      </p:sp>
      <p:sp>
        <p:nvSpPr>
          <p:cNvPr id="2271" name="Google Shape;2271;p12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sz="5400"/>
              <a:t>Towards Running State</a:t>
            </a:r>
            <a:endParaRPr b="1" sz="5400"/>
          </a:p>
          <a:p>
            <a:pPr indent="0" lvl="0" marL="0" rtl="0" algn="ctr">
              <a:spcBef>
                <a:spcPts val="0"/>
              </a:spcBef>
              <a:spcAft>
                <a:spcPts val="0"/>
              </a:spcAft>
              <a:buNone/>
            </a:pPr>
            <a:r>
              <a:t/>
            </a:r>
            <a:endParaRPr/>
          </a:p>
        </p:txBody>
      </p:sp>
      <p:sp>
        <p:nvSpPr>
          <p:cNvPr id="2272" name="Google Shape;2272;p12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13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79" name="Google Shape;2279;p130"/>
          <p:cNvSpPr/>
          <p:nvPr/>
        </p:nvSpPr>
        <p:spPr>
          <a:xfrm>
            <a:off x="5571452" y="3921175"/>
            <a:ext cx="141261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80" name="Google Shape;2280;p130"/>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281" name="Google Shape;2281;p130"/>
          <p:cNvSpPr/>
          <p:nvPr/>
        </p:nvSpPr>
        <p:spPr>
          <a:xfrm>
            <a:off x="9595648" y="4487500"/>
            <a:ext cx="257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82" name="Google Shape;2282;p130"/>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83" name="Google Shape;2283;p130"/>
          <p:cNvSpPr/>
          <p:nvPr/>
        </p:nvSpPr>
        <p:spPr>
          <a:xfrm>
            <a:off x="684750" y="13168925"/>
            <a:ext cx="172914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chemeClr val="accent6"/>
                </a:solidFill>
                <a:latin typeface="Roboto Mono"/>
                <a:ea typeface="Roboto Mono"/>
                <a:cs typeface="Roboto Mono"/>
                <a:sym typeface="Roboto Mono"/>
              </a:rPr>
              <a:t> {‘input’ : ‘sentence’}</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FF0000"/>
                </a:solidFill>
                <a:latin typeface="Roboto Mono"/>
                <a:ea typeface="Roboto Mono"/>
                <a:cs typeface="Roboto Mono"/>
                <a:sym typeface="Roboto Mono"/>
              </a:rPr>
              <a:t>new_sentence</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out_chain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284" name="Google Shape;2284;p130"/>
          <p:cNvSpPr/>
          <p:nvPr/>
        </p:nvSpPr>
        <p:spPr>
          <a:xfrm>
            <a:off x="23566387" y="3921175"/>
            <a:ext cx="8690400" cy="83907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85" name="Google Shape;2285;p130"/>
          <p:cNvSpPr/>
          <p:nvPr/>
        </p:nvSpPr>
        <p:spPr>
          <a:xfrm>
            <a:off x="24098254" y="71728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Combine Sentences</a:t>
            </a:r>
            <a:endParaRPr b="1" sz="6400">
              <a:solidFill>
                <a:srgbClr val="FF9900"/>
              </a:solidFill>
            </a:endParaRPr>
          </a:p>
        </p:txBody>
      </p:sp>
      <p:sp>
        <p:nvSpPr>
          <p:cNvPr id="2286" name="Google Shape;2286;p130"/>
          <p:cNvSpPr/>
          <p:nvPr/>
        </p:nvSpPr>
        <p:spPr>
          <a:xfrm>
            <a:off x="27871684" y="71728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287" name="Google Shape;2287;p130"/>
          <p:cNvPicPr preferRelativeResize="0"/>
          <p:nvPr/>
        </p:nvPicPr>
        <p:blipFill>
          <a:blip r:embed="rId3">
            <a:alphaModFix/>
          </a:blip>
          <a:stretch>
            <a:fillRect/>
          </a:stretch>
        </p:blipFill>
        <p:spPr>
          <a:xfrm>
            <a:off x="28641912" y="5747646"/>
            <a:ext cx="2019587" cy="1935275"/>
          </a:xfrm>
          <a:prstGeom prst="rect">
            <a:avLst/>
          </a:prstGeom>
          <a:noFill/>
          <a:ln>
            <a:noFill/>
          </a:ln>
        </p:spPr>
      </p:pic>
      <p:sp>
        <p:nvSpPr>
          <p:cNvPr id="2288" name="Google Shape;2288;p130"/>
          <p:cNvSpPr/>
          <p:nvPr/>
        </p:nvSpPr>
        <p:spPr>
          <a:xfrm>
            <a:off x="11929904" y="44875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289" name="Google Shape;2289;p130"/>
          <p:cNvSpPr/>
          <p:nvPr/>
        </p:nvSpPr>
        <p:spPr>
          <a:xfrm>
            <a:off x="15577849" y="4541675"/>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90" name="Google Shape;2290;p130"/>
          <p:cNvSpPr/>
          <p:nvPr/>
        </p:nvSpPr>
        <p:spPr>
          <a:xfrm>
            <a:off x="18435204" y="90293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91" name="Google Shape;2291;p130"/>
          <p:cNvSpPr/>
          <p:nvPr/>
        </p:nvSpPr>
        <p:spPr>
          <a:xfrm>
            <a:off x="31992233" y="7172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92" name="Google Shape;2292;p130"/>
          <p:cNvSpPr/>
          <p:nvPr/>
        </p:nvSpPr>
        <p:spPr>
          <a:xfrm>
            <a:off x="18317446" y="4706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93" name="Google Shape;2293;p13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sz="5400"/>
          </a:p>
        </p:txBody>
      </p:sp>
      <p:sp>
        <p:nvSpPr>
          <p:cNvPr id="2294" name="Google Shape;2294;p13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13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301" name="Google Shape;2301;p131"/>
          <p:cNvSpPr/>
          <p:nvPr/>
        </p:nvSpPr>
        <p:spPr>
          <a:xfrm>
            <a:off x="5571452" y="3921175"/>
            <a:ext cx="141261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02" name="Google Shape;2302;p131"/>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303" name="Google Shape;2303;p131"/>
          <p:cNvSpPr/>
          <p:nvPr/>
        </p:nvSpPr>
        <p:spPr>
          <a:xfrm>
            <a:off x="9595648" y="4487500"/>
            <a:ext cx="257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04" name="Google Shape;2304;p131"/>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305" name="Google Shape;2305;p131"/>
          <p:cNvSpPr/>
          <p:nvPr/>
        </p:nvSpPr>
        <p:spPr>
          <a:xfrm>
            <a:off x="684750" y="13168925"/>
            <a:ext cx="172914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chemeClr val="accent6"/>
                </a:solidFill>
                <a:latin typeface="Roboto Mono"/>
                <a:ea typeface="Roboto Mono"/>
                <a:cs typeface="Roboto Mono"/>
                <a:sym typeface="Roboto Mono"/>
              </a:rPr>
              <a:t> {‘input’ : ‘sentence’}</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FF0000"/>
                </a:solidFill>
                <a:latin typeface="Roboto Mono"/>
                <a:ea typeface="Roboto Mono"/>
                <a:cs typeface="Roboto Mono"/>
                <a:sym typeface="Roboto Mono"/>
              </a:rPr>
              <a:t>new_sentence</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out_chain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306" name="Google Shape;2306;p131"/>
          <p:cNvSpPr/>
          <p:nvPr/>
        </p:nvSpPr>
        <p:spPr>
          <a:xfrm>
            <a:off x="23566387" y="3921175"/>
            <a:ext cx="8690400" cy="83907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07" name="Google Shape;2307;p131"/>
          <p:cNvSpPr/>
          <p:nvPr/>
        </p:nvSpPr>
        <p:spPr>
          <a:xfrm>
            <a:off x="24098254" y="71728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Combine Sentences</a:t>
            </a:r>
            <a:endParaRPr b="1" sz="6400">
              <a:solidFill>
                <a:srgbClr val="FF9900"/>
              </a:solidFill>
            </a:endParaRPr>
          </a:p>
        </p:txBody>
      </p:sp>
      <p:sp>
        <p:nvSpPr>
          <p:cNvPr id="2308" name="Google Shape;2308;p131"/>
          <p:cNvSpPr/>
          <p:nvPr/>
        </p:nvSpPr>
        <p:spPr>
          <a:xfrm>
            <a:off x="27871684" y="71728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309" name="Google Shape;2309;p131"/>
          <p:cNvPicPr preferRelativeResize="0"/>
          <p:nvPr/>
        </p:nvPicPr>
        <p:blipFill>
          <a:blip r:embed="rId3">
            <a:alphaModFix/>
          </a:blip>
          <a:stretch>
            <a:fillRect/>
          </a:stretch>
        </p:blipFill>
        <p:spPr>
          <a:xfrm>
            <a:off x="28641912" y="5747646"/>
            <a:ext cx="2019587" cy="1935275"/>
          </a:xfrm>
          <a:prstGeom prst="rect">
            <a:avLst/>
          </a:prstGeom>
          <a:noFill/>
          <a:ln>
            <a:noFill/>
          </a:ln>
        </p:spPr>
      </p:pic>
      <p:sp>
        <p:nvSpPr>
          <p:cNvPr id="2310" name="Google Shape;2310;p131"/>
          <p:cNvSpPr/>
          <p:nvPr/>
        </p:nvSpPr>
        <p:spPr>
          <a:xfrm rot="8100000">
            <a:off x="18731380" y="61012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1" name="Google Shape;2311;p131"/>
          <p:cNvSpPr/>
          <p:nvPr/>
        </p:nvSpPr>
        <p:spPr>
          <a:xfrm>
            <a:off x="11929904" y="44875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312" name="Google Shape;2312;p131"/>
          <p:cNvSpPr/>
          <p:nvPr/>
        </p:nvSpPr>
        <p:spPr>
          <a:xfrm>
            <a:off x="15577849" y="4541675"/>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13" name="Google Shape;2313;p131"/>
          <p:cNvSpPr/>
          <p:nvPr/>
        </p:nvSpPr>
        <p:spPr>
          <a:xfrm>
            <a:off x="18435204" y="90293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314" name="Google Shape;2314;p131"/>
          <p:cNvSpPr/>
          <p:nvPr/>
        </p:nvSpPr>
        <p:spPr>
          <a:xfrm>
            <a:off x="18317325" y="13168925"/>
            <a:ext cx="17291400" cy="51483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.update(</a:t>
            </a:r>
            <a:r>
              <a:rPr lang="en-US" sz="5400">
                <a:solidFill>
                  <a:srgbClr val="0071C5"/>
                </a:solidFill>
                <a:latin typeface="Roboto Mono"/>
                <a:ea typeface="Roboto Mono"/>
                <a:cs typeface="Roboto Mono"/>
                <a:sym typeface="Roboto Mono"/>
              </a:rPr>
              <a:t>{‘new’ : </a:t>
            </a:r>
            <a:r>
              <a:rPr lang="en-US" sz="5400">
                <a:solidFill>
                  <a:srgbClr val="FF0000"/>
                </a:solidFill>
                <a:latin typeface="Roboto Mono"/>
                <a:ea typeface="Roboto Mono"/>
                <a:cs typeface="Roboto Mono"/>
                <a:sym typeface="Roboto Mono"/>
              </a:rPr>
              <a:t>‘new_sentence’</a:t>
            </a:r>
            <a:r>
              <a:rPr lang="en-US" sz="5400">
                <a:solidFill>
                  <a:srgbClr val="0071C5"/>
                </a:solidFill>
                <a:latin typeface="Roboto Mono"/>
                <a:ea typeface="Roboto Mono"/>
                <a:cs typeface="Roboto Mono"/>
                <a:sym typeface="Roboto Mono"/>
              </a:rPr>
              <a:t>}</a:t>
            </a:r>
            <a:r>
              <a:rPr lang="en-US" sz="5400">
                <a:solidFill>
                  <a:srgbClr val="1A1A1A"/>
                </a:solidFill>
                <a:latin typeface="Roboto Mono"/>
                <a:ea typeface="Roboto Mono"/>
                <a:cs typeface="Roboto Mono"/>
                <a:sym typeface="Roboto Mono"/>
              </a:rPr>
              <a:t>)</a:t>
            </a:r>
            <a:endParaRPr sz="5400">
              <a:solidFill>
                <a:srgbClr val="1A1A1A"/>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for </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in </a:t>
            </a:r>
            <a:r>
              <a:rPr lang="en-US" sz="5400">
                <a:solidFill>
                  <a:schemeClr val="dk2"/>
                </a:solidFill>
                <a:latin typeface="Roboto Mono"/>
                <a:ea typeface="Roboto Mono"/>
                <a:cs typeface="Roboto Mono"/>
                <a:sym typeface="Roboto Mono"/>
              </a:rPr>
              <a:t>merge_chain</a:t>
            </a:r>
            <a:r>
              <a:rPr lang="en-US" sz="5400">
                <a:solidFill>
                  <a:schemeClr val="lt1"/>
                </a:solidFill>
                <a:latin typeface="Roboto Mono"/>
                <a:ea typeface="Roboto Mono"/>
                <a:cs typeface="Roboto Mono"/>
                <a:sym typeface="Roboto Mono"/>
              </a:rPr>
              <a:t>.stream(</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    print(</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end=””)</a:t>
            </a:r>
            <a:endParaRPr sz="5400">
              <a:solidFill>
                <a:schemeClr val="lt1"/>
              </a:solidFill>
              <a:latin typeface="Roboto Mono"/>
              <a:ea typeface="Roboto Mono"/>
              <a:cs typeface="Roboto Mono"/>
              <a:sym typeface="Roboto Mono"/>
            </a:endParaRPr>
          </a:p>
        </p:txBody>
      </p:sp>
      <p:sp>
        <p:nvSpPr>
          <p:cNvPr id="2315" name="Google Shape;2315;p131"/>
          <p:cNvSpPr/>
          <p:nvPr/>
        </p:nvSpPr>
        <p:spPr>
          <a:xfrm>
            <a:off x="31992233" y="7172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16" name="Google Shape;2316;p131"/>
          <p:cNvSpPr/>
          <p:nvPr/>
        </p:nvSpPr>
        <p:spPr>
          <a:xfrm>
            <a:off x="18317446" y="4706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17" name="Google Shape;2317;p13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sz="5400"/>
          </a:p>
        </p:txBody>
      </p:sp>
      <p:sp>
        <p:nvSpPr>
          <p:cNvPr id="2318" name="Google Shape;2318;p13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132"/>
          <p:cNvSpPr/>
          <p:nvPr/>
        </p:nvSpPr>
        <p:spPr>
          <a:xfrm>
            <a:off x="4737175" y="3921175"/>
            <a:ext cx="18029400" cy="8174700"/>
          </a:xfrm>
          <a:prstGeom prst="roundRect">
            <a:avLst>
              <a:gd fmla="val 14812" name="adj"/>
            </a:avLst>
          </a:prstGeom>
          <a:solidFill>
            <a:srgbClr val="C9DAF8"/>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25" name="Google Shape;2325;p13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326" name="Google Shape;2326;p132"/>
          <p:cNvSpPr/>
          <p:nvPr/>
        </p:nvSpPr>
        <p:spPr>
          <a:xfrm>
            <a:off x="5571452" y="3921175"/>
            <a:ext cx="141261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27" name="Google Shape;2327;p132"/>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328" name="Google Shape;2328;p132"/>
          <p:cNvSpPr/>
          <p:nvPr/>
        </p:nvSpPr>
        <p:spPr>
          <a:xfrm>
            <a:off x="9595648" y="4487500"/>
            <a:ext cx="257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29" name="Google Shape;2329;p132"/>
          <p:cNvSpPr/>
          <p:nvPr/>
        </p:nvSpPr>
        <p:spPr>
          <a:xfrm>
            <a:off x="838816" y="44875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330" name="Google Shape;2330;p132"/>
          <p:cNvSpPr/>
          <p:nvPr/>
        </p:nvSpPr>
        <p:spPr>
          <a:xfrm>
            <a:off x="9642300" y="13168925"/>
            <a:ext cx="172914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out_chain</a:t>
            </a:r>
            <a:r>
              <a:rPr lang="en-US" sz="5400">
                <a:solidFill>
                  <a:schemeClr val="accent6"/>
                </a:solidFill>
                <a:latin typeface="Roboto Mono"/>
                <a:ea typeface="Roboto Mono"/>
                <a:cs typeface="Roboto Mono"/>
                <a:sym typeface="Roboto Mono"/>
              </a:rPr>
              <a:t> </a:t>
            </a:r>
            <a:r>
              <a:rPr lang="en-US" sz="5400">
                <a:solidFill>
                  <a:schemeClr val="lt1"/>
                </a:solidFill>
                <a:latin typeface="Roboto Mono"/>
                <a:ea typeface="Roboto Mono"/>
                <a:cs typeface="Roboto Mono"/>
                <a:sym typeface="Roboto Mono"/>
              </a:rPr>
              <a:t>=</a:t>
            </a:r>
            <a:r>
              <a:rPr lang="en-US" sz="5400">
                <a:solidFill>
                  <a:schemeClr val="accent6"/>
                </a:solidFill>
                <a:latin typeface="Roboto Mono"/>
                <a:ea typeface="Roboto Mono"/>
                <a:cs typeface="Roboto Mono"/>
                <a:sym typeface="Roboto Mono"/>
              </a:rPr>
              <a:t> </a:t>
            </a:r>
            <a:r>
              <a:rPr lang="en-US" sz="5400">
                <a:solidFill>
                  <a:srgbClr val="666666"/>
                </a:solidFill>
                <a:latin typeface="Roboto Mono"/>
                <a:ea typeface="Roboto Mono"/>
                <a:cs typeface="Roboto Mono"/>
                <a:sym typeface="Roboto Mono"/>
              </a:rPr>
              <a:t>RunnableAssign({</a:t>
            </a:r>
            <a:endParaRPr sz="5400">
              <a:solidFill>
                <a:srgbClr val="666666"/>
              </a:solidFill>
              <a:latin typeface="Roboto Mono"/>
              <a:ea typeface="Roboto Mono"/>
              <a:cs typeface="Roboto Mono"/>
              <a:sym typeface="Roboto Mono"/>
            </a:endParaRPr>
          </a:p>
          <a:p>
            <a:pPr indent="457200" lvl="0" marL="457200" rtl="0" algn="l">
              <a:lnSpc>
                <a:spcPct val="115000"/>
              </a:lnSpc>
              <a:spcBef>
                <a:spcPts val="0"/>
              </a:spcBef>
              <a:spcAft>
                <a:spcPts val="0"/>
              </a:spcAft>
              <a:buSzPts val="1100"/>
              <a:buNone/>
            </a:pPr>
            <a:r>
              <a:rPr lang="en-US" sz="5400">
                <a:solidFill>
                  <a:srgbClr val="FF0000"/>
                </a:solidFill>
                <a:latin typeface="Roboto Mono"/>
                <a:ea typeface="Roboto Mono"/>
                <a:cs typeface="Roboto Mono"/>
                <a:sym typeface="Roboto Mono"/>
              </a:rPr>
              <a:t>new_sentence</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cls_chain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gen_chain</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666666"/>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merge_chain</a:t>
            </a:r>
            <a:endParaRPr sz="5400">
              <a:solidFill>
                <a:schemeClr val="lt1"/>
              </a:solidFill>
              <a:latin typeface="Roboto Mono"/>
              <a:ea typeface="Roboto Mono"/>
              <a:cs typeface="Roboto Mono"/>
              <a:sym typeface="Roboto Mono"/>
            </a:endParaRPr>
          </a:p>
        </p:txBody>
      </p:sp>
      <p:sp>
        <p:nvSpPr>
          <p:cNvPr id="2331" name="Google Shape;2331;p132"/>
          <p:cNvSpPr/>
          <p:nvPr/>
        </p:nvSpPr>
        <p:spPr>
          <a:xfrm>
            <a:off x="23566387" y="3921175"/>
            <a:ext cx="8690400" cy="83907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32" name="Google Shape;2332;p132"/>
          <p:cNvSpPr/>
          <p:nvPr/>
        </p:nvSpPr>
        <p:spPr>
          <a:xfrm>
            <a:off x="24098254" y="71728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Combine Sentences</a:t>
            </a:r>
            <a:endParaRPr b="1" sz="6400">
              <a:solidFill>
                <a:srgbClr val="FF9900"/>
              </a:solidFill>
            </a:endParaRPr>
          </a:p>
        </p:txBody>
      </p:sp>
      <p:sp>
        <p:nvSpPr>
          <p:cNvPr id="2333" name="Google Shape;2333;p132"/>
          <p:cNvSpPr/>
          <p:nvPr/>
        </p:nvSpPr>
        <p:spPr>
          <a:xfrm>
            <a:off x="27871684" y="71728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334" name="Google Shape;2334;p132"/>
          <p:cNvPicPr preferRelativeResize="0"/>
          <p:nvPr/>
        </p:nvPicPr>
        <p:blipFill>
          <a:blip r:embed="rId3">
            <a:alphaModFix/>
          </a:blip>
          <a:stretch>
            <a:fillRect/>
          </a:stretch>
        </p:blipFill>
        <p:spPr>
          <a:xfrm>
            <a:off x="28641912" y="5747646"/>
            <a:ext cx="2019587" cy="1935275"/>
          </a:xfrm>
          <a:prstGeom prst="rect">
            <a:avLst/>
          </a:prstGeom>
          <a:noFill/>
          <a:ln>
            <a:noFill/>
          </a:ln>
        </p:spPr>
      </p:pic>
      <p:sp>
        <p:nvSpPr>
          <p:cNvPr id="2335" name="Google Shape;2335;p132"/>
          <p:cNvSpPr/>
          <p:nvPr/>
        </p:nvSpPr>
        <p:spPr>
          <a:xfrm>
            <a:off x="11929904" y="44875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336" name="Google Shape;2336;p132"/>
          <p:cNvSpPr/>
          <p:nvPr/>
        </p:nvSpPr>
        <p:spPr>
          <a:xfrm>
            <a:off x="15577849" y="4541675"/>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37" name="Google Shape;2337;p132"/>
          <p:cNvSpPr/>
          <p:nvPr/>
        </p:nvSpPr>
        <p:spPr>
          <a:xfrm>
            <a:off x="20717254" y="8937871"/>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US" sz="6400">
                <a:solidFill>
                  <a:schemeClr val="accent6"/>
                </a:solidFill>
              </a:rPr>
              <a:t>Input</a:t>
            </a:r>
            <a:endParaRPr b="1" sz="6400">
              <a:solidFill>
                <a:schemeClr val="accent6"/>
              </a:solidFill>
            </a:endParaRPr>
          </a:p>
        </p:txBody>
      </p:sp>
      <p:sp>
        <p:nvSpPr>
          <p:cNvPr id="2338" name="Google Shape;2338;p132"/>
          <p:cNvSpPr/>
          <p:nvPr/>
        </p:nvSpPr>
        <p:spPr>
          <a:xfrm>
            <a:off x="31992233" y="7172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39" name="Google Shape;2339;p132"/>
          <p:cNvSpPr/>
          <p:nvPr/>
        </p:nvSpPr>
        <p:spPr>
          <a:xfrm>
            <a:off x="20440846" y="47068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40" name="Google Shape;2340;p132"/>
          <p:cNvSpPr/>
          <p:nvPr/>
        </p:nvSpPr>
        <p:spPr>
          <a:xfrm>
            <a:off x="4737175" y="9574975"/>
            <a:ext cx="11294100" cy="2520900"/>
          </a:xfrm>
          <a:prstGeom prst="roundRect">
            <a:avLst>
              <a:gd fmla="val 48000" name="adj"/>
            </a:avLst>
          </a:prstGeom>
          <a:solidFill>
            <a:schemeClr val="dk1"/>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RunnableAssign</a:t>
            </a:r>
            <a:endParaRPr b="1" sz="6400">
              <a:solidFill>
                <a:schemeClr val="accent4"/>
              </a:solidFill>
            </a:endParaRPr>
          </a:p>
        </p:txBody>
      </p:sp>
      <p:sp>
        <p:nvSpPr>
          <p:cNvPr id="2341" name="Google Shape;2341;p132"/>
          <p:cNvSpPr txBox="1"/>
          <p:nvPr/>
        </p:nvSpPr>
        <p:spPr>
          <a:xfrm>
            <a:off x="9001500" y="7256913"/>
            <a:ext cx="7266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accent4"/>
                </a:solidFill>
              </a:rPr>
              <a:t>Branch Chain</a:t>
            </a:r>
            <a:endParaRPr/>
          </a:p>
        </p:txBody>
      </p:sp>
      <p:sp>
        <p:nvSpPr>
          <p:cNvPr id="2342" name="Google Shape;2342;p132"/>
          <p:cNvSpPr txBox="1"/>
          <p:nvPr/>
        </p:nvSpPr>
        <p:spPr>
          <a:xfrm>
            <a:off x="24278575" y="10250563"/>
            <a:ext cx="7266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accent4"/>
                </a:solidFill>
              </a:rPr>
              <a:t>Branch Chain</a:t>
            </a:r>
            <a:endParaRPr/>
          </a:p>
        </p:txBody>
      </p:sp>
      <p:sp>
        <p:nvSpPr>
          <p:cNvPr id="2343" name="Google Shape;2343;p13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b="1" sz="5400"/>
          </a:p>
        </p:txBody>
      </p:sp>
      <p:sp>
        <p:nvSpPr>
          <p:cNvPr id="2344" name="Google Shape;2344;p13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13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Running State</a:t>
            </a:r>
            <a:endParaRPr sz="8400"/>
          </a:p>
        </p:txBody>
      </p:sp>
      <p:pic>
        <p:nvPicPr>
          <p:cNvPr id="2351" name="Google Shape;2351;p133"/>
          <p:cNvPicPr preferRelativeResize="0"/>
          <p:nvPr/>
        </p:nvPicPr>
        <p:blipFill rotWithShape="1">
          <a:blip r:embed="rId3">
            <a:alphaModFix/>
          </a:blip>
          <a:srcRect b="40419" l="0" r="22762" t="0"/>
          <a:stretch/>
        </p:blipFill>
        <p:spPr>
          <a:xfrm>
            <a:off x="1223050" y="5435575"/>
            <a:ext cx="15173124" cy="13211025"/>
          </a:xfrm>
          <a:prstGeom prst="rect">
            <a:avLst/>
          </a:prstGeom>
          <a:noFill/>
          <a:ln>
            <a:noFill/>
          </a:ln>
        </p:spPr>
      </p:pic>
      <p:pic>
        <p:nvPicPr>
          <p:cNvPr id="2352" name="Google Shape;2352;p133"/>
          <p:cNvPicPr preferRelativeResize="0"/>
          <p:nvPr/>
        </p:nvPicPr>
        <p:blipFill rotWithShape="1">
          <a:blip r:embed="rId3">
            <a:alphaModFix/>
          </a:blip>
          <a:srcRect b="0" l="0" r="0" t="60597"/>
          <a:stretch/>
        </p:blipFill>
        <p:spPr>
          <a:xfrm>
            <a:off x="16715075" y="10357625"/>
            <a:ext cx="18637850" cy="8288974"/>
          </a:xfrm>
          <a:prstGeom prst="rect">
            <a:avLst/>
          </a:prstGeom>
          <a:noFill/>
          <a:ln>
            <a:noFill/>
          </a:ln>
        </p:spPr>
      </p:pic>
      <p:pic>
        <p:nvPicPr>
          <p:cNvPr id="2353" name="Google Shape;2353;p133"/>
          <p:cNvPicPr preferRelativeResize="0"/>
          <p:nvPr/>
        </p:nvPicPr>
        <p:blipFill rotWithShape="1">
          <a:blip r:embed="rId3">
            <a:alphaModFix/>
          </a:blip>
          <a:srcRect b="0" l="98238" r="0" t="60597"/>
          <a:stretch/>
        </p:blipFill>
        <p:spPr>
          <a:xfrm>
            <a:off x="16396150" y="10357625"/>
            <a:ext cx="328251" cy="8288974"/>
          </a:xfrm>
          <a:prstGeom prst="rect">
            <a:avLst/>
          </a:prstGeom>
          <a:noFill/>
          <a:ln>
            <a:noFill/>
          </a:ln>
        </p:spPr>
      </p:pic>
      <p:sp>
        <p:nvSpPr>
          <p:cNvPr id="2354" name="Google Shape;2354;p13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Regular Fibonacci w/ While Loop</a:t>
            </a:r>
            <a:endParaRPr b="1" sz="5400"/>
          </a:p>
        </p:txBody>
      </p:sp>
      <p:sp>
        <p:nvSpPr>
          <p:cNvPr id="2355" name="Google Shape;2355;p13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3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pic>
        <p:nvPicPr>
          <p:cNvPr id="2362" name="Google Shape;2362;p134"/>
          <p:cNvPicPr preferRelativeResize="0"/>
          <p:nvPr/>
        </p:nvPicPr>
        <p:blipFill rotWithShape="1">
          <a:blip r:embed="rId3">
            <a:alphaModFix/>
          </a:blip>
          <a:srcRect b="1516" l="0" r="2761" t="0"/>
          <a:stretch/>
        </p:blipFill>
        <p:spPr>
          <a:xfrm>
            <a:off x="700575" y="4301300"/>
            <a:ext cx="17629650" cy="7503175"/>
          </a:xfrm>
          <a:prstGeom prst="rect">
            <a:avLst/>
          </a:prstGeom>
          <a:noFill/>
          <a:ln>
            <a:noFill/>
          </a:ln>
        </p:spPr>
      </p:pic>
      <p:sp>
        <p:nvSpPr>
          <p:cNvPr id="2363" name="Google Shape;2363;p13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64" name="Google Shape;2364;p134"/>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a:t>
            </a:r>
            <a:endParaRPr sz="6400">
              <a:solidFill>
                <a:schemeClr val="dk1"/>
              </a:solidFill>
            </a:endParaRPr>
          </a:p>
        </p:txBody>
      </p:sp>
      <p:sp>
        <p:nvSpPr>
          <p:cNvPr id="2365" name="Google Shape;2365;p13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13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372" name="Google Shape;2372;p13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73" name="Google Shape;2373;p135"/>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a:t>
            </a:r>
            <a:endParaRPr sz="6400">
              <a:solidFill>
                <a:schemeClr val="dk1"/>
              </a:solidFill>
            </a:endParaRPr>
          </a:p>
        </p:txBody>
      </p:sp>
      <p:pic>
        <p:nvPicPr>
          <p:cNvPr id="2374" name="Google Shape;2374;p135"/>
          <p:cNvPicPr preferRelativeResize="0"/>
          <p:nvPr/>
        </p:nvPicPr>
        <p:blipFill rotWithShape="1">
          <a:blip r:embed="rId3">
            <a:alphaModFix/>
          </a:blip>
          <a:srcRect b="1903" l="0" r="5276" t="0"/>
          <a:stretch/>
        </p:blipFill>
        <p:spPr>
          <a:xfrm>
            <a:off x="700575" y="4301300"/>
            <a:ext cx="17678300" cy="7481800"/>
          </a:xfrm>
          <a:prstGeom prst="rect">
            <a:avLst/>
          </a:prstGeom>
          <a:noFill/>
          <a:ln>
            <a:noFill/>
          </a:ln>
        </p:spPr>
      </p:pic>
      <p:sp>
        <p:nvSpPr>
          <p:cNvPr id="2375" name="Google Shape;2375;p135"/>
          <p:cNvSpPr/>
          <p:nvPr/>
        </p:nvSpPr>
        <p:spPr>
          <a:xfrm>
            <a:off x="14987250" y="13022225"/>
            <a:ext cx="6601500" cy="65589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7</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a:p>
            <a:pPr indent="0" lvl="0" marL="0" rtl="0" algn="ctr">
              <a:spcBef>
                <a:spcPts val="0"/>
              </a:spcBef>
              <a:spcAft>
                <a:spcPts val="0"/>
              </a:spcAft>
              <a:buNone/>
            </a:pPr>
            <a:r>
              <a:rPr lang="en-US" sz="6400">
                <a:solidFill>
                  <a:schemeClr val="dk1"/>
                </a:solidFill>
              </a:rPr>
              <a:t>msg=“Hello”</a:t>
            </a:r>
            <a:endParaRPr sz="6400">
              <a:solidFill>
                <a:schemeClr val="dk1"/>
              </a:solidFill>
            </a:endParaRPr>
          </a:p>
        </p:txBody>
      </p:sp>
      <p:sp>
        <p:nvSpPr>
          <p:cNvPr id="2376" name="Google Shape;2376;p13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3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383" name="Google Shape;2383;p13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84" name="Google Shape;2384;p136"/>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p:txBody>
      </p:sp>
      <p:sp>
        <p:nvSpPr>
          <p:cNvPr id="2385" name="Google Shape;2385;p136"/>
          <p:cNvSpPr/>
          <p:nvPr/>
        </p:nvSpPr>
        <p:spPr>
          <a:xfrm>
            <a:off x="14987250" y="13064975"/>
            <a:ext cx="6601500" cy="6558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400">
                <a:solidFill>
                  <a:schemeClr val="dk1"/>
                </a:solidFill>
              </a:rPr>
              <a:t>[0,1,1,2]</a:t>
            </a:r>
            <a:endParaRPr sz="6400">
              <a:solidFill>
                <a:schemeClr val="dk1"/>
              </a:solidFill>
            </a:endParaRPr>
          </a:p>
        </p:txBody>
      </p:sp>
      <p:pic>
        <p:nvPicPr>
          <p:cNvPr id="2386" name="Google Shape;2386;p136"/>
          <p:cNvPicPr preferRelativeResize="0"/>
          <p:nvPr/>
        </p:nvPicPr>
        <p:blipFill rotWithShape="1">
          <a:blip r:embed="rId3">
            <a:alphaModFix/>
          </a:blip>
          <a:srcRect b="0" l="0" r="9033" t="0"/>
          <a:stretch/>
        </p:blipFill>
        <p:spPr>
          <a:xfrm>
            <a:off x="273275" y="4234375"/>
            <a:ext cx="17712296" cy="6998625"/>
          </a:xfrm>
          <a:prstGeom prst="rect">
            <a:avLst/>
          </a:prstGeom>
          <a:noFill/>
          <a:ln>
            <a:noFill/>
          </a:ln>
        </p:spPr>
      </p:pic>
      <p:sp>
        <p:nvSpPr>
          <p:cNvPr id="2387" name="Google Shape;2387;p13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